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257" r:id="rId5"/>
    <p:sldId id="280" r:id="rId6"/>
    <p:sldId id="260" r:id="rId7"/>
    <p:sldId id="259" r:id="rId8"/>
    <p:sldId id="278" r:id="rId9"/>
    <p:sldId id="279" r:id="rId10"/>
    <p:sldId id="261" r:id="rId11"/>
    <p:sldId id="273" r:id="rId12"/>
    <p:sldId id="276" r:id="rId13"/>
    <p:sldId id="289" r:id="rId14"/>
    <p:sldId id="26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07E9695-5F7D-4D43-AAB6-0C884BB484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8ABE73-5A73-4201-A9AF-7A06372835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5C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E9695-5F7D-4D43-AAB6-0C884BB4843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ABE73-5A73-4201-A9AF-7A063728356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15971" t="27469" r="8923" b="3456"/>
          <a:stretch>
            <a:fillRect/>
          </a:stretch>
        </p:blipFill>
        <p:spPr>
          <a:xfrm rot="12155769">
            <a:off x="507242" y="182941"/>
            <a:ext cx="1405721" cy="2269855"/>
          </a:xfrm>
          <a:prstGeom prst="rect">
            <a:avLst/>
          </a:prstGeom>
        </p:spPr>
      </p:pic>
      <p:pic>
        <p:nvPicPr>
          <p:cNvPr id="11" name="图片 10"/>
          <p:cNvPicPr>
            <a:picLocks noChangeAspect="1"/>
          </p:cNvPicPr>
          <p:nvPr/>
        </p:nvPicPr>
        <p:blipFill rotWithShape="1">
          <a:blip r:embed="rId1"/>
          <a:srcRect l="15971" t="27469" r="8923" b="3456"/>
          <a:stretch>
            <a:fillRect/>
          </a:stretch>
        </p:blipFill>
        <p:spPr>
          <a:xfrm rot="6533396">
            <a:off x="507241" y="4811806"/>
            <a:ext cx="1405721" cy="2269855"/>
          </a:xfrm>
          <a:prstGeom prst="rect">
            <a:avLst/>
          </a:prstGeom>
        </p:spPr>
      </p:pic>
      <p:pic>
        <p:nvPicPr>
          <p:cNvPr id="12" name="图片 11"/>
          <p:cNvPicPr>
            <a:picLocks noChangeAspect="1"/>
          </p:cNvPicPr>
          <p:nvPr/>
        </p:nvPicPr>
        <p:blipFill rotWithShape="1">
          <a:blip r:embed="rId1"/>
          <a:srcRect l="15971" t="27469" r="8923" b="3456"/>
          <a:stretch>
            <a:fillRect/>
          </a:stretch>
        </p:blipFill>
        <p:spPr>
          <a:xfrm rot="18183904">
            <a:off x="10154537" y="73312"/>
            <a:ext cx="1405721" cy="2269855"/>
          </a:xfrm>
          <a:prstGeom prst="rect">
            <a:avLst/>
          </a:prstGeom>
        </p:spPr>
      </p:pic>
      <p:pic>
        <p:nvPicPr>
          <p:cNvPr id="13" name="图片 12"/>
          <p:cNvPicPr>
            <a:picLocks noChangeAspect="1"/>
          </p:cNvPicPr>
          <p:nvPr/>
        </p:nvPicPr>
        <p:blipFill rotWithShape="1">
          <a:blip r:embed="rId1"/>
          <a:srcRect l="15971" t="27469" r="8923" b="3456"/>
          <a:stretch>
            <a:fillRect/>
          </a:stretch>
        </p:blipFill>
        <p:spPr>
          <a:xfrm rot="1719072">
            <a:off x="10328170" y="4511281"/>
            <a:ext cx="1405721" cy="2269855"/>
          </a:xfrm>
          <a:prstGeom prst="rect">
            <a:avLst/>
          </a:prstGeom>
        </p:spPr>
      </p:pic>
      <p:sp>
        <p:nvSpPr>
          <p:cNvPr id="3" name="副标题 2"/>
          <p:cNvSpPr>
            <a:spLocks noGrp="1"/>
          </p:cNvSpPr>
          <p:nvPr>
            <p:ph type="subTitle" idx="1"/>
          </p:nvPr>
        </p:nvSpPr>
        <p:spPr>
          <a:xfrm>
            <a:off x="1537648" y="2590600"/>
            <a:ext cx="9144000" cy="1655762"/>
          </a:xfrm>
          <a:ln w="76200" cmpd="thickThin">
            <a:solidFill>
              <a:schemeClr val="accent2">
                <a:lumMod val="50000"/>
              </a:schemeClr>
            </a:solidFill>
          </a:ln>
        </p:spPr>
        <p:txBody>
          <a:bodyPr anchor="ctr" anchorCtr="0">
            <a:normAutofit/>
          </a:bodyPr>
          <a:lstStyle/>
          <a:p>
            <a:r>
              <a:rPr lang="zh-CN" altLang="en-US" sz="6000" b="1" dirty="0">
                <a:effectLst>
                  <a:outerShdw blurRad="38100" dist="38100" dir="2700000" algn="tl">
                    <a:srgbClr val="000000">
                      <a:alpha val="43137"/>
                    </a:srgbClr>
                  </a:outerShdw>
                </a:effectLst>
              </a:rPr>
              <a:t>赫尔曼与汉斯</a:t>
            </a:r>
            <a:endParaRPr lang="zh-CN" altLang="en-US" sz="6000" b="1" dirty="0">
              <a:effectLst>
                <a:outerShdw blurRad="38100" dist="38100" dir="2700000" algn="tl">
                  <a:srgbClr val="000000">
                    <a:alpha val="43137"/>
                  </a:srgbClr>
                </a:outerShdw>
              </a:effectLst>
            </a:endParaRPr>
          </a:p>
          <a:p>
            <a:r>
              <a:rPr lang="en-US" altLang="zh-CN" b="1" dirty="0">
                <a:effectLst>
                  <a:outerShdw blurRad="38100" dist="38100" dir="2700000" algn="tl">
                    <a:srgbClr val="000000">
                      <a:alpha val="43137"/>
                    </a:srgbClr>
                  </a:outerShdw>
                </a:effectLst>
              </a:rPr>
              <a:t>                                                       — —</a:t>
            </a:r>
            <a:r>
              <a:rPr lang="zh-CN" altLang="en-US" b="1" dirty="0">
                <a:effectLst>
                  <a:outerShdw blurRad="38100" dist="38100" dir="2700000" algn="tl">
                    <a:srgbClr val="000000">
                      <a:alpha val="43137"/>
                    </a:srgbClr>
                  </a:outerShdw>
                </a:effectLst>
              </a:rPr>
              <a:t>读《在轮下》有感</a:t>
            </a:r>
            <a:endParaRPr lang="en-US" altLang="zh-CN"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15971" t="27469" r="8923" b="3456"/>
          <a:stretch>
            <a:fillRect/>
          </a:stretch>
        </p:blipFill>
        <p:spPr>
          <a:xfrm rot="12155769">
            <a:off x="507242" y="182941"/>
            <a:ext cx="1405721" cy="2269855"/>
          </a:xfrm>
          <a:prstGeom prst="rect">
            <a:avLst/>
          </a:prstGeom>
        </p:spPr>
      </p:pic>
      <p:pic>
        <p:nvPicPr>
          <p:cNvPr id="11" name="图片 10"/>
          <p:cNvPicPr>
            <a:picLocks noChangeAspect="1"/>
          </p:cNvPicPr>
          <p:nvPr/>
        </p:nvPicPr>
        <p:blipFill rotWithShape="1">
          <a:blip r:embed="rId1"/>
          <a:srcRect l="15971" t="27469" r="8923" b="3456"/>
          <a:stretch>
            <a:fillRect/>
          </a:stretch>
        </p:blipFill>
        <p:spPr>
          <a:xfrm rot="6533396">
            <a:off x="507241" y="4811806"/>
            <a:ext cx="1405721" cy="2269855"/>
          </a:xfrm>
          <a:prstGeom prst="rect">
            <a:avLst/>
          </a:prstGeom>
        </p:spPr>
      </p:pic>
      <p:pic>
        <p:nvPicPr>
          <p:cNvPr id="12" name="图片 11"/>
          <p:cNvPicPr>
            <a:picLocks noChangeAspect="1"/>
          </p:cNvPicPr>
          <p:nvPr/>
        </p:nvPicPr>
        <p:blipFill rotWithShape="1">
          <a:blip r:embed="rId1"/>
          <a:srcRect l="15971" t="27469" r="8923" b="3456"/>
          <a:stretch>
            <a:fillRect/>
          </a:stretch>
        </p:blipFill>
        <p:spPr>
          <a:xfrm rot="18183904">
            <a:off x="10154537" y="73312"/>
            <a:ext cx="1405721" cy="2269855"/>
          </a:xfrm>
          <a:prstGeom prst="rect">
            <a:avLst/>
          </a:prstGeom>
        </p:spPr>
      </p:pic>
      <p:pic>
        <p:nvPicPr>
          <p:cNvPr id="13" name="图片 12"/>
          <p:cNvPicPr>
            <a:picLocks noChangeAspect="1"/>
          </p:cNvPicPr>
          <p:nvPr/>
        </p:nvPicPr>
        <p:blipFill rotWithShape="1">
          <a:blip r:embed="rId1"/>
          <a:srcRect l="15971" t="27469" r="8923" b="3456"/>
          <a:stretch>
            <a:fillRect/>
          </a:stretch>
        </p:blipFill>
        <p:spPr>
          <a:xfrm rot="1719072">
            <a:off x="10328170" y="4511281"/>
            <a:ext cx="1405721" cy="2269855"/>
          </a:xfrm>
          <a:prstGeom prst="rect">
            <a:avLst/>
          </a:prstGeom>
        </p:spPr>
      </p:pic>
      <p:pic>
        <p:nvPicPr>
          <p:cNvPr id="4" name="图片 3"/>
          <p:cNvPicPr>
            <a:picLocks noChangeAspect="1"/>
          </p:cNvPicPr>
          <p:nvPr/>
        </p:nvPicPr>
        <p:blipFill>
          <a:blip r:embed="rId2"/>
          <a:stretch>
            <a:fillRect/>
          </a:stretch>
        </p:blipFill>
        <p:spPr>
          <a:xfrm>
            <a:off x="2039620" y="942975"/>
            <a:ext cx="3985260" cy="5308600"/>
          </a:xfrm>
          <a:prstGeom prst="rect">
            <a:avLst/>
          </a:prstGeom>
        </p:spPr>
      </p:pic>
      <p:pic>
        <p:nvPicPr>
          <p:cNvPr id="5" name="图片 4"/>
          <p:cNvPicPr>
            <a:picLocks noChangeAspect="1"/>
          </p:cNvPicPr>
          <p:nvPr/>
        </p:nvPicPr>
        <p:blipFill>
          <a:blip r:embed="rId3"/>
          <a:stretch>
            <a:fillRect/>
          </a:stretch>
        </p:blipFill>
        <p:spPr>
          <a:xfrm>
            <a:off x="6339205" y="3792220"/>
            <a:ext cx="3377565" cy="2459355"/>
          </a:xfrm>
          <a:prstGeom prst="rect">
            <a:avLst/>
          </a:prstGeom>
        </p:spPr>
      </p:pic>
      <p:pic>
        <p:nvPicPr>
          <p:cNvPr id="6" name="图片 5"/>
          <p:cNvPicPr>
            <a:picLocks noChangeAspect="1"/>
          </p:cNvPicPr>
          <p:nvPr/>
        </p:nvPicPr>
        <p:blipFill>
          <a:blip r:embed="rId4"/>
          <a:stretch>
            <a:fillRect/>
          </a:stretch>
        </p:blipFill>
        <p:spPr>
          <a:xfrm>
            <a:off x="6533515" y="942975"/>
            <a:ext cx="2092960" cy="27882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61294" y="471510"/>
            <a:ext cx="6610067" cy="698510"/>
          </a:xfrm>
          <a:ln w="76200" cmpd="thickThin">
            <a:noFill/>
          </a:ln>
        </p:spPr>
        <p:txBody>
          <a:bodyPr anchor="ctr" anchorCtr="0">
            <a:normAutofit/>
          </a:bodyPr>
          <a:lstStyle/>
          <a:p>
            <a:r>
              <a:rPr lang="zh-CN" altLang="en-US" sz="3200" b="1" dirty="0">
                <a:effectLst>
                  <a:outerShdw blurRad="38100" dist="38100" dir="2700000" algn="tl">
                    <a:srgbClr val="000000">
                      <a:alpha val="43137"/>
                    </a:srgbClr>
                  </a:outerShdw>
                </a:effectLst>
              </a:rPr>
              <a:t>教育的恐慌</a:t>
            </a:r>
            <a:r>
              <a:rPr lang="en-US" altLang="zh-CN" sz="3200" b="1" dirty="0">
                <a:effectLst>
                  <a:outerShdw blurRad="38100" dist="38100" dir="2700000" algn="tl">
                    <a:srgbClr val="000000">
                      <a:alpha val="43137"/>
                    </a:srgbClr>
                  </a:outerShdw>
                </a:effectLst>
              </a:rPr>
              <a:t>— —</a:t>
            </a:r>
            <a:r>
              <a:rPr lang="zh-CN" altLang="en-US" sz="3200" b="1" dirty="0">
                <a:effectLst>
                  <a:outerShdw blurRad="38100" dist="38100" dir="2700000" algn="tl">
                    <a:srgbClr val="000000">
                      <a:alpha val="43137"/>
                    </a:srgbClr>
                  </a:outerShdw>
                </a:effectLst>
              </a:rPr>
              <a:t>结对共讨</a:t>
            </a:r>
            <a:endParaRPr lang="zh-CN" altLang="en-US" sz="3200" b="1" dirty="0">
              <a:effectLst>
                <a:outerShdw blurRad="38100" dist="38100" dir="2700000" algn="tl">
                  <a:srgbClr val="000000">
                    <a:alpha val="43137"/>
                  </a:srgbClr>
                </a:outerShdw>
              </a:effectLst>
            </a:endParaRPr>
          </a:p>
        </p:txBody>
      </p:sp>
      <p:grpSp>
        <p:nvGrpSpPr>
          <p:cNvPr id="2" name="组合 1"/>
          <p:cNvGrpSpPr/>
          <p:nvPr/>
        </p:nvGrpSpPr>
        <p:grpSpPr>
          <a:xfrm>
            <a:off x="202585" y="193416"/>
            <a:ext cx="1325964" cy="1253248"/>
            <a:chOff x="202584" y="193415"/>
            <a:chExt cx="1933149" cy="187118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5" name="文本框 4"/>
            <p:cNvSpPr txBox="1"/>
            <p:nvPr/>
          </p:nvSpPr>
          <p:spPr>
            <a:xfrm>
              <a:off x="630071" y="836621"/>
              <a:ext cx="1078172" cy="551439"/>
            </a:xfrm>
            <a:prstGeom prst="rect">
              <a:avLst/>
            </a:prstGeom>
            <a:noFill/>
          </p:spPr>
          <p:txBody>
            <a:bodyPr wrap="square" rtlCol="0">
              <a:spAutoFit/>
            </a:bodyPr>
            <a:lstStyle/>
            <a:p>
              <a:pPr algn="ctr"/>
              <a:r>
                <a:rPr lang="zh-CN" altLang="en-US" b="1" dirty="0">
                  <a:effectLst>
                    <a:outerShdw blurRad="38100" dist="38100" dir="2700000" algn="tl">
                      <a:srgbClr val="000000">
                        <a:alpha val="43137"/>
                      </a:srgbClr>
                    </a:outerShdw>
                  </a:effectLst>
                </a:rPr>
                <a:t>四</a:t>
              </a:r>
              <a:endParaRPr lang="zh-CN" altLang="en-US" b="1" dirty="0">
                <a:effectLst>
                  <a:outerShdw blurRad="38100" dist="38100" dir="2700000" algn="tl">
                    <a:srgbClr val="000000">
                      <a:alpha val="43137"/>
                    </a:srgbClr>
                  </a:outerShdw>
                </a:effectLst>
              </a:endParaRPr>
            </a:p>
          </p:txBody>
        </p:sp>
      </p:grpSp>
      <p:grpSp>
        <p:nvGrpSpPr>
          <p:cNvPr id="9" name="组合 8"/>
          <p:cNvGrpSpPr/>
          <p:nvPr/>
        </p:nvGrpSpPr>
        <p:grpSpPr>
          <a:xfrm>
            <a:off x="1528549" y="1157315"/>
            <a:ext cx="10099343" cy="84160"/>
            <a:chOff x="1528549" y="1157315"/>
            <a:chExt cx="10099343" cy="84160"/>
          </a:xfrm>
        </p:grpSpPr>
        <p:cxnSp>
          <p:nvCxnSpPr>
            <p:cNvPr id="7" name="直接连接符 6"/>
            <p:cNvCxnSpPr/>
            <p:nvPr/>
          </p:nvCxnSpPr>
          <p:spPr>
            <a:xfrm>
              <a:off x="1528549" y="1157315"/>
              <a:ext cx="10099343"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28549" y="1241475"/>
              <a:ext cx="10099343" cy="0"/>
            </a:xfrm>
            <a:prstGeom prst="line">
              <a:avLst/>
            </a:prstGeom>
            <a:ln w="38100" cmpd="sng">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1" name="图片 10"/>
          <p:cNvPicPr>
            <a:picLocks noChangeAspect="1"/>
          </p:cNvPicPr>
          <p:nvPr/>
        </p:nvPicPr>
        <p:blipFill>
          <a:blip r:embed="rId2"/>
          <a:stretch>
            <a:fillRect/>
          </a:stretch>
        </p:blipFill>
        <p:spPr>
          <a:xfrm>
            <a:off x="1611630" y="1447165"/>
            <a:ext cx="8510270" cy="5283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41985" y="1006475"/>
            <a:ext cx="4873625" cy="3456305"/>
          </a:xfrm>
          <a:prstGeom prst="rect">
            <a:avLst/>
          </a:prstGeom>
        </p:spPr>
      </p:pic>
      <p:pic>
        <p:nvPicPr>
          <p:cNvPr id="5" name="图片 4"/>
          <p:cNvPicPr>
            <a:picLocks noChangeAspect="1"/>
          </p:cNvPicPr>
          <p:nvPr/>
        </p:nvPicPr>
        <p:blipFill>
          <a:blip r:embed="rId2"/>
          <a:stretch>
            <a:fillRect/>
          </a:stretch>
        </p:blipFill>
        <p:spPr>
          <a:xfrm>
            <a:off x="6021070" y="964565"/>
            <a:ext cx="5218430" cy="3601720"/>
          </a:xfrm>
          <a:prstGeom prst="rect">
            <a:avLst/>
          </a:prstGeom>
        </p:spPr>
      </p:pic>
      <p:pic>
        <p:nvPicPr>
          <p:cNvPr id="6" name="图片 5"/>
          <p:cNvPicPr>
            <a:picLocks noChangeAspect="1"/>
          </p:cNvPicPr>
          <p:nvPr/>
        </p:nvPicPr>
        <p:blipFill>
          <a:blip r:embed="rId3"/>
          <a:stretch>
            <a:fillRect/>
          </a:stretch>
        </p:blipFill>
        <p:spPr>
          <a:xfrm>
            <a:off x="641985" y="4168775"/>
            <a:ext cx="5209540" cy="2390775"/>
          </a:xfrm>
          <a:prstGeom prst="rect">
            <a:avLst/>
          </a:prstGeom>
        </p:spPr>
      </p:pic>
      <p:pic>
        <p:nvPicPr>
          <p:cNvPr id="7" name="图片 6"/>
          <p:cNvPicPr>
            <a:picLocks noChangeAspect="1"/>
          </p:cNvPicPr>
          <p:nvPr/>
        </p:nvPicPr>
        <p:blipFill>
          <a:blip r:embed="rId4"/>
          <a:stretch>
            <a:fillRect/>
          </a:stretch>
        </p:blipFill>
        <p:spPr>
          <a:xfrm>
            <a:off x="6021070" y="3117215"/>
            <a:ext cx="4721225" cy="3072765"/>
          </a:xfrm>
          <a:prstGeom prst="rect">
            <a:avLst/>
          </a:prstGeom>
        </p:spPr>
      </p:pic>
      <p:pic>
        <p:nvPicPr>
          <p:cNvPr id="8" name="图片 7"/>
          <p:cNvPicPr>
            <a:picLocks noChangeAspect="1"/>
          </p:cNvPicPr>
          <p:nvPr/>
        </p:nvPicPr>
        <p:blipFill>
          <a:blip r:embed="rId5"/>
          <a:stretch>
            <a:fillRect/>
          </a:stretch>
        </p:blipFill>
        <p:spPr>
          <a:xfrm>
            <a:off x="3714750" y="776605"/>
            <a:ext cx="4761865" cy="5304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26918" y="0"/>
            <a:ext cx="7685822" cy="6858000"/>
            <a:chOff x="202584" y="193415"/>
            <a:chExt cx="1933149" cy="187118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5" name="文本框 4"/>
            <p:cNvSpPr txBox="1"/>
            <p:nvPr/>
          </p:nvSpPr>
          <p:spPr>
            <a:xfrm>
              <a:off x="630072" y="965256"/>
              <a:ext cx="1078172" cy="327507"/>
            </a:xfrm>
            <a:prstGeom prst="rect">
              <a:avLst/>
            </a:prstGeom>
            <a:noFill/>
          </p:spPr>
          <p:txBody>
            <a:bodyPr wrap="square" rtlCol="0">
              <a:spAutoFit/>
            </a:bodyPr>
            <a:lstStyle/>
            <a:p>
              <a:pPr algn="ctr"/>
              <a:r>
                <a:rPr lang="zh-CN" altLang="en-US" sz="7200" b="1" dirty="0">
                  <a:effectLst>
                    <a:outerShdw blurRad="38100" dist="38100" dir="2700000" algn="tl">
                      <a:srgbClr val="000000">
                        <a:alpha val="43137"/>
                      </a:srgbClr>
                    </a:outerShdw>
                  </a:effectLst>
                </a:rPr>
                <a:t>谢谢观看</a:t>
              </a:r>
              <a:endParaRPr lang="zh-CN" altLang="en-US" sz="7200" b="1" dirty="0">
                <a:effectLst>
                  <a:outerShdw blurRad="38100" dist="38100" dir="2700000" algn="tl">
                    <a:srgbClr val="000000">
                      <a:alpha val="43137"/>
                    </a:srgbClr>
                  </a:outerShdw>
                </a:effectLs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091815" y="1431290"/>
            <a:ext cx="5702935" cy="460375"/>
          </a:xfrm>
          <a:prstGeom prst="rect">
            <a:avLst/>
          </a:prstGeom>
          <a:noFill/>
        </p:spPr>
        <p:txBody>
          <a:bodyPr wrap="square" rtlCol="0">
            <a:spAutoFit/>
          </a:bodyPr>
          <a:p>
            <a:r>
              <a:rPr lang="zh-CN" altLang="en-US" sz="2400"/>
              <a:t>千万别松劲啊，要不然会掉到车轮下去的！</a:t>
            </a:r>
            <a:endParaRPr lang="zh-CN" altLang="en-US" sz="2400"/>
          </a:p>
        </p:txBody>
      </p:sp>
      <p:pic>
        <p:nvPicPr>
          <p:cNvPr id="2" name="图片 1"/>
          <p:cNvPicPr>
            <a:picLocks noChangeAspect="1"/>
          </p:cNvPicPr>
          <p:nvPr/>
        </p:nvPicPr>
        <p:blipFill>
          <a:blip r:embed="rId1"/>
          <a:stretch>
            <a:fillRect/>
          </a:stretch>
        </p:blipFill>
        <p:spPr>
          <a:xfrm>
            <a:off x="3396615" y="2530475"/>
            <a:ext cx="5398135" cy="328295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65" y="193675"/>
            <a:ext cx="1325880" cy="1253490"/>
          </a:xfrm>
          <a:prstGeom prst="rect">
            <a:avLst/>
          </a:prstGeom>
        </p:spPr>
      </p:pic>
      <p:sp>
        <p:nvSpPr>
          <p:cNvPr id="7" name="文本框 6"/>
          <p:cNvSpPr txBox="1"/>
          <p:nvPr/>
        </p:nvSpPr>
        <p:spPr>
          <a:xfrm>
            <a:off x="713105" y="636270"/>
            <a:ext cx="121920" cy="368300"/>
          </a:xfrm>
          <a:prstGeom prst="rect">
            <a:avLst/>
          </a:prstGeom>
          <a:noFill/>
        </p:spPr>
        <p:txBody>
          <a:bodyPr wrap="square" rtlCol="0">
            <a:spAutoFit/>
          </a:bodyPr>
          <a:p>
            <a:r>
              <a:rPr lang="zh-CN" altLang="en-US"/>
              <a:t>序</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984309" y="4615010"/>
            <a:ext cx="6610067" cy="698510"/>
          </a:xfrm>
          <a:ln w="76200" cmpd="thickThin">
            <a:solidFill>
              <a:schemeClr val="accent2">
                <a:lumMod val="50000"/>
              </a:schemeClr>
            </a:solidFill>
          </a:ln>
        </p:spPr>
        <p:txBody>
          <a:bodyPr anchor="ctr" anchorCtr="0">
            <a:normAutofit fontScale="70000"/>
          </a:bodyPr>
          <a:lstStyle/>
          <a:p>
            <a:r>
              <a:rPr lang="en-US" altLang="zh-CN" sz="3200" b="1" dirty="0">
                <a:effectLst>
                  <a:outerShdw blurRad="38100" dist="38100" dir="2700000" algn="tl">
                    <a:srgbClr val="000000">
                      <a:alpha val="43137"/>
                    </a:srgbClr>
                  </a:outerShdw>
                </a:effectLst>
              </a:rPr>
              <a:t>4.</a:t>
            </a:r>
            <a:r>
              <a:rPr lang="zh-CN" altLang="en-US" sz="3200" b="1" dirty="0">
                <a:effectLst>
                  <a:outerShdw blurRad="38100" dist="38100" dir="2700000" algn="tl">
                    <a:srgbClr val="000000">
                      <a:alpha val="43137"/>
                    </a:srgbClr>
                  </a:outerShdw>
                </a:effectLst>
              </a:rPr>
              <a:t>黑塞对于此书的评价以及对日后黑塞的影响</a:t>
            </a:r>
            <a:endParaRPr lang="zh-CN" altLang="en-US" sz="3200" b="1" dirty="0">
              <a:effectLst>
                <a:outerShdw blurRad="38100" dist="38100" dir="2700000" algn="tl">
                  <a:srgbClr val="000000">
                    <a:alpha val="43137"/>
                  </a:srgbClr>
                </a:outerShdw>
              </a:effectLst>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073" y="398131"/>
            <a:ext cx="1933149" cy="1871189"/>
          </a:xfrm>
          <a:prstGeom prst="rect">
            <a:avLst/>
          </a:prstGeom>
        </p:spPr>
      </p:pic>
      <p:sp>
        <p:nvSpPr>
          <p:cNvPr id="5" name="文本框 4"/>
          <p:cNvSpPr txBox="1"/>
          <p:nvPr/>
        </p:nvSpPr>
        <p:spPr>
          <a:xfrm>
            <a:off x="998560" y="1041337"/>
            <a:ext cx="1078173"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rPr>
              <a:t>目录</a:t>
            </a:r>
            <a:endParaRPr lang="zh-CN" altLang="en-US" sz="3200" b="1" dirty="0">
              <a:effectLst>
                <a:outerShdw blurRad="38100" dist="38100" dir="2700000" algn="tl">
                  <a:srgbClr val="000000">
                    <a:alpha val="43137"/>
                  </a:srgbClr>
                </a:outerShdw>
              </a:effectLst>
            </a:endParaRPr>
          </a:p>
        </p:txBody>
      </p:sp>
      <p:sp>
        <p:nvSpPr>
          <p:cNvPr id="14" name="副标题 2"/>
          <p:cNvSpPr txBox="1"/>
          <p:nvPr/>
        </p:nvSpPr>
        <p:spPr>
          <a:xfrm>
            <a:off x="2984309" y="3617444"/>
            <a:ext cx="6610067" cy="698510"/>
          </a:xfrm>
          <a:prstGeom prst="rect">
            <a:avLst/>
          </a:prstGeom>
          <a:ln w="76200" cmpd="thickThin">
            <a:solidFill>
              <a:schemeClr val="accent2">
                <a:lumMod val="50000"/>
              </a:schemeClr>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200" b="1" dirty="0">
                <a:effectLst>
                  <a:outerShdw blurRad="38100" dist="38100" dir="2700000" algn="tl">
                    <a:srgbClr val="000000">
                      <a:alpha val="43137"/>
                    </a:srgbClr>
                  </a:outerShdw>
                </a:effectLst>
              </a:rPr>
              <a:t>3.</a:t>
            </a:r>
            <a:r>
              <a:rPr lang="zh-CN" altLang="en-US" sz="3200" b="1" dirty="0">
                <a:effectLst>
                  <a:outerShdw blurRad="38100" dist="38100" dir="2700000" algn="tl">
                    <a:srgbClr val="000000">
                      <a:alpha val="43137"/>
                    </a:srgbClr>
                  </a:outerShdw>
                </a:effectLst>
              </a:rPr>
              <a:t>黑塞和赫尔曼</a:t>
            </a:r>
            <a:endParaRPr lang="zh-CN" altLang="en-US" sz="3200" b="1" dirty="0">
              <a:effectLst>
                <a:outerShdw blurRad="38100" dist="38100" dir="2700000" algn="tl">
                  <a:srgbClr val="000000">
                    <a:alpha val="43137"/>
                  </a:srgbClr>
                </a:outerShdw>
              </a:effectLst>
            </a:endParaRPr>
          </a:p>
        </p:txBody>
      </p:sp>
      <p:sp>
        <p:nvSpPr>
          <p:cNvPr id="15" name="副标题 2"/>
          <p:cNvSpPr txBox="1"/>
          <p:nvPr/>
        </p:nvSpPr>
        <p:spPr>
          <a:xfrm>
            <a:off x="2984308" y="2586223"/>
            <a:ext cx="6610067" cy="698510"/>
          </a:xfrm>
          <a:prstGeom prst="rect">
            <a:avLst/>
          </a:prstGeom>
          <a:ln w="76200" cmpd="thickThin">
            <a:solidFill>
              <a:schemeClr val="accent2">
                <a:lumMod val="50000"/>
              </a:schemeClr>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200" b="1" dirty="0">
                <a:effectLst>
                  <a:outerShdw blurRad="38100" dist="38100" dir="2700000" algn="tl">
                    <a:srgbClr val="000000">
                      <a:alpha val="43137"/>
                    </a:srgbClr>
                  </a:outerShdw>
                </a:effectLst>
              </a:rPr>
              <a:t>2.</a:t>
            </a:r>
            <a:r>
              <a:rPr lang="zh-CN" altLang="en-US" sz="3200" b="1" dirty="0">
                <a:effectLst>
                  <a:outerShdw blurRad="38100" dist="38100" dir="2700000" algn="tl">
                    <a:srgbClr val="000000">
                      <a:alpha val="43137"/>
                    </a:srgbClr>
                  </a:outerShdw>
                </a:effectLst>
              </a:rPr>
              <a:t>黑塞和汉斯</a:t>
            </a:r>
            <a:endParaRPr lang="zh-CN" altLang="en-US" sz="3200" b="1" dirty="0">
              <a:effectLst>
                <a:outerShdw blurRad="38100" dist="38100" dir="2700000" algn="tl">
                  <a:srgbClr val="000000">
                    <a:alpha val="43137"/>
                  </a:srgbClr>
                </a:outerShdw>
              </a:effectLst>
            </a:endParaRPr>
          </a:p>
        </p:txBody>
      </p:sp>
      <p:sp>
        <p:nvSpPr>
          <p:cNvPr id="2" name="副标题 2"/>
          <p:cNvSpPr txBox="1"/>
          <p:nvPr/>
        </p:nvSpPr>
        <p:spPr>
          <a:xfrm>
            <a:off x="2984308" y="5609477"/>
            <a:ext cx="6610067" cy="698510"/>
          </a:xfrm>
          <a:prstGeom prst="rect">
            <a:avLst/>
          </a:prstGeom>
          <a:ln w="76200" cmpd="thickThin">
            <a:solidFill>
              <a:schemeClr val="accent2">
                <a:lumMod val="50000"/>
              </a:schemeClr>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200" b="1" dirty="0">
                <a:effectLst>
                  <a:outerShdw blurRad="38100" dist="38100" dir="2700000" algn="tl">
                    <a:srgbClr val="000000">
                      <a:alpha val="43137"/>
                    </a:srgbClr>
                  </a:outerShdw>
                </a:effectLst>
              </a:rPr>
              <a:t>5.</a:t>
            </a:r>
            <a:r>
              <a:rPr lang="zh-CN" altLang="en-US" sz="3200" b="1" dirty="0">
                <a:effectLst>
                  <a:outerShdw blurRad="38100" dist="38100" dir="2700000" algn="tl">
                    <a:srgbClr val="000000">
                      <a:alpha val="43137"/>
                    </a:srgbClr>
                  </a:outerShdw>
                </a:effectLst>
              </a:rPr>
              <a:t>教育的恐慌</a:t>
            </a:r>
            <a:r>
              <a:rPr lang="en-US" altLang="zh-CN" sz="3200" b="1" dirty="0">
                <a:effectLst>
                  <a:outerShdw blurRad="38100" dist="38100" dir="2700000" algn="tl">
                    <a:srgbClr val="000000">
                      <a:alpha val="43137"/>
                    </a:srgbClr>
                  </a:outerShdw>
                </a:effectLst>
              </a:rPr>
              <a:t>— —</a:t>
            </a:r>
            <a:r>
              <a:rPr lang="zh-CN" altLang="en-US" sz="3200" b="1" dirty="0">
                <a:effectLst>
                  <a:outerShdw blurRad="38100" dist="38100" dir="2700000" algn="tl">
                    <a:srgbClr val="000000">
                      <a:alpha val="43137"/>
                    </a:srgbClr>
                  </a:outerShdw>
                </a:effectLst>
              </a:rPr>
              <a:t>结对共讨</a:t>
            </a:r>
            <a:endParaRPr lang="zh-CN" altLang="en-US" sz="3200" b="1" dirty="0">
              <a:effectLst>
                <a:outerShdw blurRad="38100" dist="38100" dir="2700000" algn="tl">
                  <a:srgbClr val="000000">
                    <a:alpha val="43137"/>
                  </a:srgbClr>
                </a:outerShdw>
              </a:effectLst>
            </a:endParaRPr>
          </a:p>
        </p:txBody>
      </p:sp>
      <p:sp>
        <p:nvSpPr>
          <p:cNvPr id="6" name="副标题 2"/>
          <p:cNvSpPr txBox="1"/>
          <p:nvPr/>
        </p:nvSpPr>
        <p:spPr>
          <a:xfrm>
            <a:off x="2984308" y="1626103"/>
            <a:ext cx="6610067" cy="698510"/>
          </a:xfrm>
          <a:prstGeom prst="rect">
            <a:avLst/>
          </a:prstGeom>
          <a:ln w="76200" cmpd="thickThin">
            <a:solidFill>
              <a:schemeClr val="accent2">
                <a:lumMod val="50000"/>
              </a:schemeClr>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200" b="1" dirty="0">
                <a:effectLst>
                  <a:outerShdw blurRad="38100" dist="38100" dir="2700000" algn="tl">
                    <a:srgbClr val="000000">
                      <a:alpha val="43137"/>
                    </a:srgbClr>
                  </a:outerShdw>
                </a:effectLst>
              </a:rPr>
              <a:t>1.</a:t>
            </a:r>
            <a:r>
              <a:rPr lang="zh-CN" altLang="en-US" sz="3200" b="1" dirty="0">
                <a:effectLst>
                  <a:outerShdw blurRad="38100" dist="38100" dir="2700000" algn="tl">
                    <a:srgbClr val="000000">
                      <a:alpha val="43137"/>
                    </a:srgbClr>
                  </a:outerShdw>
                </a:effectLst>
              </a:rPr>
              <a:t>本书内容</a:t>
            </a:r>
            <a:endParaRPr lang="zh-CN" altLang="en-US" sz="3200" b="1"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61294" y="471510"/>
            <a:ext cx="6610067" cy="698510"/>
          </a:xfrm>
          <a:ln w="76200" cmpd="thickThin">
            <a:noFill/>
          </a:ln>
        </p:spPr>
        <p:txBody>
          <a:bodyPr anchor="ctr" anchorCtr="0">
            <a:normAutofit/>
          </a:bodyPr>
          <a:lstStyle/>
          <a:p>
            <a:r>
              <a:rPr lang="zh-CN" altLang="en-US" sz="3200" b="1" dirty="0">
                <a:effectLst>
                  <a:outerShdw blurRad="38100" dist="38100" dir="2700000" algn="tl">
                    <a:srgbClr val="000000">
                      <a:alpha val="43137"/>
                    </a:srgbClr>
                  </a:outerShdw>
                </a:effectLst>
              </a:rPr>
              <a:t>本书内容</a:t>
            </a:r>
            <a:endParaRPr lang="zh-CN" altLang="en-US" sz="3200" b="1" dirty="0">
              <a:effectLst>
                <a:outerShdw blurRad="38100" dist="38100" dir="2700000" algn="tl">
                  <a:srgbClr val="000000">
                    <a:alpha val="43137"/>
                  </a:srgbClr>
                </a:outerShdw>
              </a:effectLst>
            </a:endParaRPr>
          </a:p>
        </p:txBody>
      </p:sp>
      <p:grpSp>
        <p:nvGrpSpPr>
          <p:cNvPr id="2" name="组合 1"/>
          <p:cNvGrpSpPr/>
          <p:nvPr/>
        </p:nvGrpSpPr>
        <p:grpSpPr>
          <a:xfrm>
            <a:off x="202585" y="193416"/>
            <a:ext cx="1325964" cy="1253248"/>
            <a:chOff x="202584" y="193415"/>
            <a:chExt cx="1933149" cy="187118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5" name="文本框 4"/>
            <p:cNvSpPr txBox="1"/>
            <p:nvPr/>
          </p:nvSpPr>
          <p:spPr>
            <a:xfrm>
              <a:off x="630071" y="836621"/>
              <a:ext cx="1078172" cy="549898"/>
            </a:xfrm>
            <a:prstGeom prst="rect">
              <a:avLst/>
            </a:prstGeom>
            <a:noFill/>
          </p:spPr>
          <p:txBody>
            <a:bodyPr wrap="square" rtlCol="0">
              <a:spAutoFit/>
            </a:bodyPr>
            <a:lstStyle/>
            <a:p>
              <a:pPr algn="ctr"/>
              <a:r>
                <a:rPr lang="zh-CN" altLang="en-US" b="1" dirty="0">
                  <a:effectLst>
                    <a:outerShdw blurRad="38100" dist="38100" dir="2700000" algn="tl">
                      <a:srgbClr val="000000">
                        <a:alpha val="43137"/>
                      </a:srgbClr>
                    </a:outerShdw>
                  </a:effectLst>
                </a:rPr>
                <a:t>一</a:t>
              </a:r>
              <a:endParaRPr lang="zh-CN" altLang="en-US" b="1" dirty="0">
                <a:effectLst>
                  <a:outerShdw blurRad="38100" dist="38100" dir="2700000" algn="tl">
                    <a:srgbClr val="000000">
                      <a:alpha val="43137"/>
                    </a:srgbClr>
                  </a:outerShdw>
                </a:effectLst>
              </a:endParaRPr>
            </a:p>
          </p:txBody>
        </p:sp>
      </p:grpSp>
      <p:grpSp>
        <p:nvGrpSpPr>
          <p:cNvPr id="9" name="组合 8"/>
          <p:cNvGrpSpPr/>
          <p:nvPr/>
        </p:nvGrpSpPr>
        <p:grpSpPr>
          <a:xfrm>
            <a:off x="1528549" y="1157315"/>
            <a:ext cx="10099343" cy="84160"/>
            <a:chOff x="1528549" y="1157315"/>
            <a:chExt cx="10099343" cy="84160"/>
          </a:xfrm>
        </p:grpSpPr>
        <p:cxnSp>
          <p:nvCxnSpPr>
            <p:cNvPr id="7" name="直接连接符 6"/>
            <p:cNvCxnSpPr/>
            <p:nvPr/>
          </p:nvCxnSpPr>
          <p:spPr>
            <a:xfrm>
              <a:off x="1528549" y="1157315"/>
              <a:ext cx="10099343"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28549" y="1241475"/>
              <a:ext cx="10099343" cy="0"/>
            </a:xfrm>
            <a:prstGeom prst="line">
              <a:avLst/>
            </a:prstGeom>
            <a:ln w="38100" cmpd="sng">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8" name="Freeform 3"/>
          <p:cNvSpPr/>
          <p:nvPr/>
        </p:nvSpPr>
        <p:spPr>
          <a:xfrm>
            <a:off x="4398968" y="2988180"/>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008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sp>
        <p:nvSpPr>
          <p:cNvPr id="29" name="Freeform 4"/>
          <p:cNvSpPr/>
          <p:nvPr/>
        </p:nvSpPr>
        <p:spPr>
          <a:xfrm rot="2700000">
            <a:off x="5133784" y="2295823"/>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F4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sp>
        <p:nvSpPr>
          <p:cNvPr id="30" name="Freeform 5"/>
          <p:cNvSpPr/>
          <p:nvPr/>
        </p:nvSpPr>
        <p:spPr>
          <a:xfrm flipH="1">
            <a:off x="6840615" y="2994312"/>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A0B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sp>
        <p:nvSpPr>
          <p:cNvPr id="31" name="Freeform 6"/>
          <p:cNvSpPr/>
          <p:nvPr/>
        </p:nvSpPr>
        <p:spPr>
          <a:xfrm rot="18900000" flipH="1">
            <a:off x="6105800" y="2301954"/>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45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sp>
        <p:nvSpPr>
          <p:cNvPr id="32" name="Freeform 7"/>
          <p:cNvSpPr/>
          <p:nvPr/>
        </p:nvSpPr>
        <p:spPr>
          <a:xfrm flipH="1" flipV="1">
            <a:off x="6834483" y="4086087"/>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D44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sp>
        <p:nvSpPr>
          <p:cNvPr id="33" name="Freeform 8"/>
          <p:cNvSpPr/>
          <p:nvPr/>
        </p:nvSpPr>
        <p:spPr>
          <a:xfrm rot="2700000" flipH="1" flipV="1">
            <a:off x="6083396" y="4790705"/>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46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sp>
        <p:nvSpPr>
          <p:cNvPr id="34" name="Freeform 9"/>
          <p:cNvSpPr/>
          <p:nvPr/>
        </p:nvSpPr>
        <p:spPr>
          <a:xfrm flipV="1">
            <a:off x="4405099" y="4092218"/>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sp>
        <p:nvSpPr>
          <p:cNvPr id="35" name="Freeform 10"/>
          <p:cNvSpPr/>
          <p:nvPr/>
        </p:nvSpPr>
        <p:spPr>
          <a:xfrm rot="18900000" flipV="1">
            <a:off x="5139914" y="4784575"/>
            <a:ext cx="529415" cy="828658"/>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dirty="0">
              <a:solidFill>
                <a:prstClr val="black"/>
              </a:solidFill>
            </a:endParaRPr>
          </a:p>
        </p:txBody>
      </p:sp>
      <p:cxnSp>
        <p:nvCxnSpPr>
          <p:cNvPr id="36" name="Straight Connector 11"/>
          <p:cNvCxnSpPr/>
          <p:nvPr/>
        </p:nvCxnSpPr>
        <p:spPr>
          <a:xfrm flipH="1">
            <a:off x="4042312" y="4092217"/>
            <a:ext cx="618000" cy="0"/>
          </a:xfrm>
          <a:prstGeom prst="line">
            <a:avLst/>
          </a:prstGeom>
          <a:ln w="19050">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nvGrpSpPr>
          <p:cNvPr id="37" name="Group 13"/>
          <p:cNvGrpSpPr/>
          <p:nvPr/>
        </p:nvGrpSpPr>
        <p:grpSpPr>
          <a:xfrm>
            <a:off x="4040014" y="2634974"/>
            <a:ext cx="669024" cy="618000"/>
            <a:chOff x="4228147" y="2074893"/>
            <a:chExt cx="692928" cy="640080"/>
          </a:xfrm>
        </p:grpSpPr>
        <p:cxnSp>
          <p:nvCxnSpPr>
            <p:cNvPr id="38" name="Straight Connector 14"/>
            <p:cNvCxnSpPr/>
            <p:nvPr/>
          </p:nvCxnSpPr>
          <p:spPr>
            <a:xfrm rot="2700000" flipH="1">
              <a:off x="4601035" y="2394933"/>
              <a:ext cx="640080" cy="0"/>
            </a:xfrm>
            <a:prstGeom prst="line">
              <a:avLst/>
            </a:prstGeom>
            <a:ln w="19050" cap="sq">
              <a:solidFill>
                <a:srgbClr val="0087B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15"/>
            <p:cNvCxnSpPr/>
            <p:nvPr/>
          </p:nvCxnSpPr>
          <p:spPr>
            <a:xfrm flipH="1">
              <a:off x="4228147" y="2166249"/>
              <a:ext cx="466625" cy="0"/>
            </a:xfrm>
            <a:prstGeom prst="line">
              <a:avLst/>
            </a:prstGeom>
            <a:ln w="19050">
              <a:solidFill>
                <a:srgbClr val="0087B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0" name="Group 16"/>
          <p:cNvGrpSpPr/>
          <p:nvPr/>
        </p:nvGrpSpPr>
        <p:grpSpPr>
          <a:xfrm flipV="1">
            <a:off x="4042313" y="4824864"/>
            <a:ext cx="834570" cy="618000"/>
            <a:chOff x="4056686" y="2074893"/>
            <a:chExt cx="864389" cy="640080"/>
          </a:xfrm>
        </p:grpSpPr>
        <p:cxnSp>
          <p:nvCxnSpPr>
            <p:cNvPr id="41" name="Straight Connector 17"/>
            <p:cNvCxnSpPr/>
            <p:nvPr/>
          </p:nvCxnSpPr>
          <p:spPr>
            <a:xfrm rot="2700000" flipH="1">
              <a:off x="4601035" y="2394933"/>
              <a:ext cx="640080" cy="0"/>
            </a:xfrm>
            <a:prstGeom prst="line">
              <a:avLst/>
            </a:prstGeom>
            <a:ln w="19050" cap="sq">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18"/>
            <p:cNvCxnSpPr/>
            <p:nvPr/>
          </p:nvCxnSpPr>
          <p:spPr>
            <a:xfrm flipH="1" flipV="1">
              <a:off x="4056686" y="2166249"/>
              <a:ext cx="638087" cy="0"/>
            </a:xfrm>
            <a:prstGeom prst="line">
              <a:avLst/>
            </a:prstGeom>
            <a:ln w="19050">
              <a:solidFill>
                <a:schemeClr val="accent5"/>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Group 20"/>
          <p:cNvGrpSpPr/>
          <p:nvPr/>
        </p:nvGrpSpPr>
        <p:grpSpPr>
          <a:xfrm flipH="1">
            <a:off x="6896543" y="2467137"/>
            <a:ext cx="829599" cy="618000"/>
            <a:chOff x="4061835" y="2074893"/>
            <a:chExt cx="859240" cy="640080"/>
          </a:xfrm>
        </p:grpSpPr>
        <p:cxnSp>
          <p:nvCxnSpPr>
            <p:cNvPr id="44" name="Straight Connector 21"/>
            <p:cNvCxnSpPr/>
            <p:nvPr/>
          </p:nvCxnSpPr>
          <p:spPr>
            <a:xfrm rot="2700000" flipH="1">
              <a:off x="4601035" y="2394933"/>
              <a:ext cx="640080" cy="0"/>
            </a:xfrm>
            <a:prstGeom prst="line">
              <a:avLst/>
            </a:prstGeom>
            <a:ln w="19050" cap="sq">
              <a:solidFill>
                <a:srgbClr val="45B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22"/>
            <p:cNvCxnSpPr/>
            <p:nvPr/>
          </p:nvCxnSpPr>
          <p:spPr>
            <a:xfrm flipH="1">
              <a:off x="4061835" y="2166249"/>
              <a:ext cx="632937" cy="0"/>
            </a:xfrm>
            <a:prstGeom prst="line">
              <a:avLst/>
            </a:prstGeom>
            <a:ln w="19050">
              <a:solidFill>
                <a:srgbClr val="45BE9B"/>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46" name="Straight Connector 23"/>
          <p:cNvCxnSpPr/>
          <p:nvPr/>
        </p:nvCxnSpPr>
        <p:spPr>
          <a:xfrm rot="5400000" flipV="1">
            <a:off x="7431156" y="3510186"/>
            <a:ext cx="0" cy="618000"/>
          </a:xfrm>
          <a:prstGeom prst="line">
            <a:avLst/>
          </a:prstGeom>
          <a:ln w="19050">
            <a:solidFill>
              <a:srgbClr val="A0BC34"/>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18"/>
          <p:cNvCxnSpPr/>
          <p:nvPr/>
        </p:nvCxnSpPr>
        <p:spPr>
          <a:xfrm>
            <a:off x="5724525" y="2096770"/>
            <a:ext cx="41910" cy="556260"/>
          </a:xfrm>
          <a:prstGeom prst="line">
            <a:avLst/>
          </a:prstGeom>
          <a:ln w="19050">
            <a:solidFill>
              <a:srgbClr val="F491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8"/>
          <p:cNvCxnSpPr/>
          <p:nvPr/>
        </p:nvCxnSpPr>
        <p:spPr>
          <a:xfrm>
            <a:off x="5724525" y="2096770"/>
            <a:ext cx="709295" cy="0"/>
          </a:xfrm>
          <a:prstGeom prst="line">
            <a:avLst/>
          </a:prstGeom>
          <a:ln w="19050">
            <a:solidFill>
              <a:srgbClr val="F491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384800" y="3799840"/>
            <a:ext cx="1737360" cy="583565"/>
          </a:xfrm>
          <a:prstGeom prst="rect">
            <a:avLst/>
          </a:prstGeom>
          <a:noFill/>
        </p:spPr>
        <p:txBody>
          <a:bodyPr wrap="square" rtlCol="0">
            <a:spAutoFit/>
          </a:bodyPr>
          <a:p>
            <a:r>
              <a:rPr lang="zh-CN" altLang="en-US" sz="3200" b="1"/>
              <a:t>汉斯</a:t>
            </a:r>
            <a:endParaRPr lang="zh-CN" altLang="en-US" sz="3200" b="1"/>
          </a:p>
        </p:txBody>
      </p:sp>
      <p:sp>
        <p:nvSpPr>
          <p:cNvPr id="13" name="文本框 12"/>
          <p:cNvSpPr txBox="1"/>
          <p:nvPr/>
        </p:nvSpPr>
        <p:spPr>
          <a:xfrm>
            <a:off x="1630680" y="2484120"/>
            <a:ext cx="2286000" cy="645160"/>
          </a:xfrm>
          <a:prstGeom prst="rect">
            <a:avLst/>
          </a:prstGeom>
          <a:noFill/>
        </p:spPr>
        <p:txBody>
          <a:bodyPr wrap="square" rtlCol="0">
            <a:spAutoFit/>
          </a:bodyPr>
          <a:p>
            <a:r>
              <a:rPr lang="zh-CN" altLang="en-US"/>
              <a:t>父亲是庸俗的商人，母亲早逝</a:t>
            </a:r>
            <a:endParaRPr lang="zh-CN" altLang="en-US"/>
          </a:p>
        </p:txBody>
      </p:sp>
      <p:sp>
        <p:nvSpPr>
          <p:cNvPr id="14" name="文本框 13"/>
          <p:cNvSpPr txBox="1"/>
          <p:nvPr/>
        </p:nvSpPr>
        <p:spPr>
          <a:xfrm>
            <a:off x="1844040" y="3916680"/>
            <a:ext cx="2072640" cy="922020"/>
          </a:xfrm>
          <a:prstGeom prst="rect">
            <a:avLst/>
          </a:prstGeom>
          <a:noFill/>
        </p:spPr>
        <p:txBody>
          <a:bodyPr wrap="square" rtlCol="0">
            <a:spAutoFit/>
          </a:bodyPr>
          <a:p>
            <a:r>
              <a:rPr lang="zh-CN" altLang="en-US"/>
              <a:t>小镇上最聪颖的人，州试第二，</a:t>
            </a:r>
            <a:endParaRPr lang="zh-CN" altLang="en-US"/>
          </a:p>
          <a:p>
            <a:r>
              <a:rPr lang="zh-CN" altLang="en-US"/>
              <a:t>考入神学院</a:t>
            </a:r>
            <a:endParaRPr lang="zh-CN" altLang="en-US"/>
          </a:p>
        </p:txBody>
      </p:sp>
      <p:sp>
        <p:nvSpPr>
          <p:cNvPr id="15" name="文本框 14"/>
          <p:cNvSpPr txBox="1"/>
          <p:nvPr/>
        </p:nvSpPr>
        <p:spPr>
          <a:xfrm>
            <a:off x="203200" y="5135880"/>
            <a:ext cx="3820160" cy="922020"/>
          </a:xfrm>
          <a:prstGeom prst="rect">
            <a:avLst/>
          </a:prstGeom>
          <a:noFill/>
        </p:spPr>
        <p:txBody>
          <a:bodyPr wrap="square" rtlCol="0">
            <a:spAutoFit/>
          </a:bodyPr>
          <a:p>
            <a:r>
              <a:rPr lang="zh-CN" altLang="en-US"/>
              <a:t>准备州试期间被禁止一切娱乐活动，暑假也没有休息，经常头晕，至最后神经衰弱而被神学院劝退</a:t>
            </a:r>
            <a:endParaRPr lang="zh-CN" altLang="en-US"/>
          </a:p>
        </p:txBody>
      </p:sp>
      <p:sp>
        <p:nvSpPr>
          <p:cNvPr id="16" name="文本框 15"/>
          <p:cNvSpPr txBox="1"/>
          <p:nvPr/>
        </p:nvSpPr>
        <p:spPr>
          <a:xfrm>
            <a:off x="6720840" y="1767840"/>
            <a:ext cx="3200400" cy="645160"/>
          </a:xfrm>
          <a:prstGeom prst="rect">
            <a:avLst/>
          </a:prstGeom>
          <a:noFill/>
        </p:spPr>
        <p:txBody>
          <a:bodyPr wrap="square" rtlCol="0">
            <a:spAutoFit/>
          </a:bodyPr>
          <a:p>
            <a:r>
              <a:rPr lang="zh-CN" altLang="en-US"/>
              <a:t>与诗人赫尔曼引为知己，在赫尔曼与学校之间左右为难</a:t>
            </a:r>
            <a:endParaRPr lang="zh-CN" altLang="en-US"/>
          </a:p>
        </p:txBody>
      </p:sp>
      <p:sp>
        <p:nvSpPr>
          <p:cNvPr id="17" name="文本框 16"/>
          <p:cNvSpPr txBox="1"/>
          <p:nvPr/>
        </p:nvSpPr>
        <p:spPr>
          <a:xfrm>
            <a:off x="7940040" y="2484120"/>
            <a:ext cx="2103120" cy="922020"/>
          </a:xfrm>
          <a:prstGeom prst="rect">
            <a:avLst/>
          </a:prstGeom>
          <a:noFill/>
        </p:spPr>
        <p:txBody>
          <a:bodyPr wrap="square" rtlCol="0">
            <a:spAutoFit/>
          </a:bodyPr>
          <a:p>
            <a:r>
              <a:rPr lang="zh-CN" altLang="en-US"/>
              <a:t>用脑过度，学习一落千丈，学校怪罪于赫尔曼</a:t>
            </a:r>
            <a:endParaRPr lang="zh-CN" altLang="en-US"/>
          </a:p>
        </p:txBody>
      </p:sp>
      <p:sp>
        <p:nvSpPr>
          <p:cNvPr id="18" name="文本框 17"/>
          <p:cNvSpPr txBox="1"/>
          <p:nvPr/>
        </p:nvSpPr>
        <p:spPr>
          <a:xfrm>
            <a:off x="8046720" y="3596640"/>
            <a:ext cx="3580765" cy="645160"/>
          </a:xfrm>
          <a:prstGeom prst="rect">
            <a:avLst/>
          </a:prstGeom>
          <a:noFill/>
        </p:spPr>
        <p:txBody>
          <a:bodyPr wrap="square" rtlCol="0">
            <a:spAutoFit/>
          </a:bodyPr>
          <a:p>
            <a:r>
              <a:rPr lang="zh-CN" altLang="en-US"/>
              <a:t>赫尔曼因行为出格而被赶出神学院，学校认为汉斯是助手</a:t>
            </a:r>
            <a:endParaRPr lang="zh-CN" altLang="en-US"/>
          </a:p>
        </p:txBody>
      </p:sp>
      <p:grpSp>
        <p:nvGrpSpPr>
          <p:cNvPr id="47" name="Group 24"/>
          <p:cNvGrpSpPr/>
          <p:nvPr/>
        </p:nvGrpSpPr>
        <p:grpSpPr>
          <a:xfrm flipH="1" flipV="1">
            <a:off x="7246492" y="4823364"/>
            <a:ext cx="834197" cy="618000"/>
            <a:chOff x="4057073" y="2074893"/>
            <a:chExt cx="864002" cy="640080"/>
          </a:xfrm>
        </p:grpSpPr>
        <p:cxnSp>
          <p:nvCxnSpPr>
            <p:cNvPr id="48" name="Straight Connector 25"/>
            <p:cNvCxnSpPr/>
            <p:nvPr/>
          </p:nvCxnSpPr>
          <p:spPr>
            <a:xfrm rot="2700000" flipH="1">
              <a:off x="4601035" y="2394933"/>
              <a:ext cx="640080" cy="0"/>
            </a:xfrm>
            <a:prstGeom prst="line">
              <a:avLst/>
            </a:prstGeom>
            <a:ln w="19050" cap="sq">
              <a:solidFill>
                <a:srgbClr val="D4402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6"/>
            <p:cNvCxnSpPr/>
            <p:nvPr/>
          </p:nvCxnSpPr>
          <p:spPr>
            <a:xfrm flipH="1" flipV="1">
              <a:off x="4057073" y="2166249"/>
              <a:ext cx="637699" cy="0"/>
            </a:xfrm>
            <a:prstGeom prst="line">
              <a:avLst/>
            </a:prstGeom>
            <a:ln w="19050">
              <a:solidFill>
                <a:srgbClr val="D44024"/>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8275320" y="4937760"/>
            <a:ext cx="2880360" cy="922020"/>
          </a:xfrm>
          <a:prstGeom prst="rect">
            <a:avLst/>
          </a:prstGeom>
          <a:noFill/>
        </p:spPr>
        <p:txBody>
          <a:bodyPr wrap="square" rtlCol="0">
            <a:spAutoFit/>
          </a:bodyPr>
          <a:p>
            <a:r>
              <a:rPr lang="zh-CN" altLang="en-US"/>
              <a:t>回到家后，被所有人轻视，在社会歧视与生活失意中跳河死亡</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61294" y="471510"/>
            <a:ext cx="6610067" cy="698510"/>
          </a:xfrm>
          <a:ln w="76200" cmpd="thickThin">
            <a:noFill/>
          </a:ln>
        </p:spPr>
        <p:txBody>
          <a:bodyPr anchor="ctr" anchorCtr="0">
            <a:normAutofit/>
          </a:bodyPr>
          <a:lstStyle/>
          <a:p>
            <a:r>
              <a:rPr lang="zh-CN" altLang="en-US" sz="3200" b="1" dirty="0">
                <a:effectLst>
                  <a:outerShdw blurRad="38100" dist="38100" dir="2700000" algn="tl">
                    <a:srgbClr val="000000">
                      <a:alpha val="43137"/>
                    </a:srgbClr>
                  </a:outerShdw>
                </a:effectLst>
              </a:rPr>
              <a:t>黑塞和汉斯</a:t>
            </a:r>
            <a:endParaRPr lang="zh-CN" altLang="en-US" sz="3200" b="1" dirty="0">
              <a:effectLst>
                <a:outerShdw blurRad="38100" dist="38100" dir="2700000" algn="tl">
                  <a:srgbClr val="000000">
                    <a:alpha val="43137"/>
                  </a:srgbClr>
                </a:outerShdw>
              </a:effectLst>
            </a:endParaRPr>
          </a:p>
        </p:txBody>
      </p:sp>
      <p:grpSp>
        <p:nvGrpSpPr>
          <p:cNvPr id="2" name="组合 1"/>
          <p:cNvGrpSpPr/>
          <p:nvPr/>
        </p:nvGrpSpPr>
        <p:grpSpPr>
          <a:xfrm>
            <a:off x="202585" y="193416"/>
            <a:ext cx="1325964" cy="1253248"/>
            <a:chOff x="202584" y="193415"/>
            <a:chExt cx="1933149" cy="187118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5" name="文本框 4"/>
            <p:cNvSpPr txBox="1"/>
            <p:nvPr/>
          </p:nvSpPr>
          <p:spPr>
            <a:xfrm>
              <a:off x="630071" y="836621"/>
              <a:ext cx="1078172" cy="549898"/>
            </a:xfrm>
            <a:prstGeom prst="rect">
              <a:avLst/>
            </a:prstGeom>
            <a:noFill/>
          </p:spPr>
          <p:txBody>
            <a:bodyPr wrap="square" rtlCol="0">
              <a:spAutoFit/>
            </a:bodyPr>
            <a:lstStyle/>
            <a:p>
              <a:pPr algn="ctr"/>
              <a:r>
                <a:rPr lang="zh-CN" altLang="en-US" b="1" dirty="0">
                  <a:effectLst>
                    <a:outerShdw blurRad="38100" dist="38100" dir="2700000" algn="tl">
                      <a:srgbClr val="000000">
                        <a:alpha val="43137"/>
                      </a:srgbClr>
                    </a:outerShdw>
                  </a:effectLst>
                </a:rPr>
                <a:t>二</a:t>
              </a:r>
              <a:endParaRPr lang="zh-CN" altLang="en-US" b="1" dirty="0">
                <a:effectLst>
                  <a:outerShdw blurRad="38100" dist="38100" dir="2700000" algn="tl">
                    <a:srgbClr val="000000">
                      <a:alpha val="43137"/>
                    </a:srgbClr>
                  </a:outerShdw>
                </a:effectLst>
              </a:endParaRPr>
            </a:p>
          </p:txBody>
        </p:sp>
      </p:grpSp>
      <p:grpSp>
        <p:nvGrpSpPr>
          <p:cNvPr id="9" name="组合 8"/>
          <p:cNvGrpSpPr/>
          <p:nvPr/>
        </p:nvGrpSpPr>
        <p:grpSpPr>
          <a:xfrm>
            <a:off x="1528549" y="1157315"/>
            <a:ext cx="10099343" cy="84160"/>
            <a:chOff x="1528549" y="1157315"/>
            <a:chExt cx="10099343" cy="84160"/>
          </a:xfrm>
        </p:grpSpPr>
        <p:cxnSp>
          <p:nvCxnSpPr>
            <p:cNvPr id="7" name="直接连接符 6"/>
            <p:cNvCxnSpPr/>
            <p:nvPr/>
          </p:nvCxnSpPr>
          <p:spPr>
            <a:xfrm>
              <a:off x="1528549" y="1157315"/>
              <a:ext cx="10099343"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28549" y="1241475"/>
              <a:ext cx="10099343" cy="0"/>
            </a:xfrm>
            <a:prstGeom prst="line">
              <a:avLst/>
            </a:prstGeom>
            <a:ln w="38100" cmpd="sng">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098040" y="2266950"/>
            <a:ext cx="7289165" cy="2306955"/>
          </a:xfrm>
          <a:prstGeom prst="rect">
            <a:avLst/>
          </a:prstGeom>
          <a:noFill/>
        </p:spPr>
        <p:txBody>
          <a:bodyPr wrap="square" rtlCol="0">
            <a:spAutoFit/>
          </a:bodyPr>
          <a:p>
            <a:r>
              <a:rPr lang="zh-CN" altLang="en-US" sz="2400"/>
              <a:t>一个人要完成自己的人格，必然要和周遭发生冲突</a:t>
            </a:r>
            <a:endParaRPr lang="zh-CN" altLang="en-US" sz="2400"/>
          </a:p>
          <a:p>
            <a:endParaRPr lang="zh-CN" altLang="en-US" sz="2400"/>
          </a:p>
          <a:p>
            <a:r>
              <a:rPr lang="en-US" altLang="zh-CN" sz="2400"/>
              <a:t>1.</a:t>
            </a:r>
            <a:r>
              <a:rPr lang="zh-CN" altLang="en-US" sz="2400"/>
              <a:t>觉醒人格（遇见赫尔曼）；</a:t>
            </a:r>
            <a:endParaRPr lang="zh-CN" altLang="en-US" sz="2400"/>
          </a:p>
          <a:p>
            <a:r>
              <a:rPr lang="en-US" altLang="zh-CN" sz="2400"/>
              <a:t>2.</a:t>
            </a:r>
            <a:r>
              <a:rPr lang="zh-CN" altLang="en-US" sz="2400"/>
              <a:t>面对这种冲突，不知该如何疏散心中的积郁；</a:t>
            </a:r>
            <a:endParaRPr lang="zh-CN" altLang="en-US" sz="2400"/>
          </a:p>
          <a:p>
            <a:r>
              <a:rPr lang="en-US" altLang="zh-CN" sz="2400"/>
              <a:t>3.</a:t>
            </a:r>
            <a:r>
              <a:rPr lang="zh-CN" altLang="en-US" sz="2400"/>
              <a:t>周遭的老师，校长冷嘲热讽；小镇的居民也漠不关心；父亲幻灭，愤怒，客套。</a:t>
            </a: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61294" y="471510"/>
            <a:ext cx="6610067" cy="698510"/>
          </a:xfrm>
          <a:ln w="76200" cmpd="thickThin">
            <a:noFill/>
          </a:ln>
        </p:spPr>
        <p:txBody>
          <a:bodyPr anchor="ctr" anchorCtr="0">
            <a:normAutofit/>
          </a:bodyPr>
          <a:lstStyle/>
          <a:p>
            <a:r>
              <a:rPr lang="zh-CN" altLang="en-US" sz="3200" b="1" dirty="0">
                <a:effectLst>
                  <a:outerShdw blurRad="38100" dist="38100" dir="2700000" algn="tl">
                    <a:srgbClr val="000000">
                      <a:alpha val="43137"/>
                    </a:srgbClr>
                  </a:outerShdw>
                </a:effectLst>
              </a:rPr>
              <a:t>黑塞与赫尔曼</a:t>
            </a:r>
            <a:endParaRPr lang="zh-CN" altLang="en-US" sz="3200" b="1" dirty="0">
              <a:effectLst>
                <a:outerShdw blurRad="38100" dist="38100" dir="2700000" algn="tl">
                  <a:srgbClr val="000000">
                    <a:alpha val="43137"/>
                  </a:srgbClr>
                </a:outerShdw>
              </a:effectLst>
            </a:endParaRPr>
          </a:p>
        </p:txBody>
      </p:sp>
      <p:grpSp>
        <p:nvGrpSpPr>
          <p:cNvPr id="2" name="组合 1"/>
          <p:cNvGrpSpPr/>
          <p:nvPr/>
        </p:nvGrpSpPr>
        <p:grpSpPr>
          <a:xfrm>
            <a:off x="202585" y="193416"/>
            <a:ext cx="1325964" cy="1253248"/>
            <a:chOff x="202584" y="193415"/>
            <a:chExt cx="1933149" cy="187118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5" name="文本框 4"/>
            <p:cNvSpPr txBox="1"/>
            <p:nvPr/>
          </p:nvSpPr>
          <p:spPr>
            <a:xfrm>
              <a:off x="630071" y="836621"/>
              <a:ext cx="1078172" cy="549898"/>
            </a:xfrm>
            <a:prstGeom prst="rect">
              <a:avLst/>
            </a:prstGeom>
            <a:noFill/>
          </p:spPr>
          <p:txBody>
            <a:bodyPr wrap="square" rtlCol="0">
              <a:spAutoFit/>
            </a:bodyPr>
            <a:lstStyle/>
            <a:p>
              <a:pPr algn="ctr"/>
              <a:r>
                <a:rPr lang="zh-CN" altLang="en-US" b="1" dirty="0">
                  <a:effectLst>
                    <a:outerShdw blurRad="38100" dist="38100" dir="2700000" algn="tl">
                      <a:srgbClr val="000000">
                        <a:alpha val="43137"/>
                      </a:srgbClr>
                    </a:outerShdw>
                  </a:effectLst>
                </a:rPr>
                <a:t>三</a:t>
              </a:r>
              <a:endParaRPr lang="zh-CN" altLang="en-US" b="1" dirty="0">
                <a:effectLst>
                  <a:outerShdw blurRad="38100" dist="38100" dir="2700000" algn="tl">
                    <a:srgbClr val="000000">
                      <a:alpha val="43137"/>
                    </a:srgbClr>
                  </a:outerShdw>
                </a:effectLst>
              </a:endParaRPr>
            </a:p>
          </p:txBody>
        </p:sp>
      </p:grpSp>
      <p:grpSp>
        <p:nvGrpSpPr>
          <p:cNvPr id="9" name="组合 8"/>
          <p:cNvGrpSpPr/>
          <p:nvPr/>
        </p:nvGrpSpPr>
        <p:grpSpPr>
          <a:xfrm>
            <a:off x="1528549" y="1157315"/>
            <a:ext cx="10099343" cy="84160"/>
            <a:chOff x="1528549" y="1157315"/>
            <a:chExt cx="10099343" cy="84160"/>
          </a:xfrm>
        </p:grpSpPr>
        <p:cxnSp>
          <p:nvCxnSpPr>
            <p:cNvPr id="7" name="直接连接符 6"/>
            <p:cNvCxnSpPr/>
            <p:nvPr/>
          </p:nvCxnSpPr>
          <p:spPr>
            <a:xfrm>
              <a:off x="1528549" y="1157315"/>
              <a:ext cx="10099343"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28549" y="1241475"/>
              <a:ext cx="10099343" cy="0"/>
            </a:xfrm>
            <a:prstGeom prst="line">
              <a:avLst/>
            </a:prstGeom>
            <a:ln w="38100" cmpd="sng">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1626235" y="2016125"/>
            <a:ext cx="7943215" cy="3046095"/>
          </a:xfrm>
          <a:prstGeom prst="rect">
            <a:avLst/>
          </a:prstGeom>
          <a:noFill/>
        </p:spPr>
        <p:txBody>
          <a:bodyPr wrap="square" rtlCol="0">
            <a:spAutoFit/>
          </a:bodyPr>
          <a:p>
            <a:r>
              <a:rPr lang="zh-CN" altLang="en-US" sz="2400"/>
              <a:t>一个人要完成自己的人格，必定要和周遭发生冲突</a:t>
            </a:r>
            <a:endParaRPr lang="zh-CN" altLang="en-US" sz="2400"/>
          </a:p>
          <a:p>
            <a:r>
              <a:rPr lang="zh-CN" altLang="en-US" sz="2400"/>
              <a:t> </a:t>
            </a:r>
            <a:endParaRPr lang="zh-CN" altLang="en-US" sz="2400"/>
          </a:p>
          <a:p>
            <a:r>
              <a:rPr lang="en-US" altLang="zh-CN" sz="2400"/>
              <a:t>1.</a:t>
            </a:r>
            <a:r>
              <a:rPr lang="zh-CN" altLang="en-US" sz="2400"/>
              <a:t>作为诗人的本质（直指心灵）与平庸的学校（严肃，无意义）之间的冲突；</a:t>
            </a:r>
            <a:endParaRPr lang="zh-CN" altLang="en-US" sz="2400"/>
          </a:p>
          <a:p>
            <a:r>
              <a:rPr lang="en-US" altLang="zh-CN" sz="2400"/>
              <a:t>2.</a:t>
            </a:r>
            <a:r>
              <a:rPr lang="zh-CN" altLang="en-US" sz="2400"/>
              <a:t>现实中的诗人（受尽轻蔑）与教科书中的诗人（无上光荣）的冲突；</a:t>
            </a:r>
            <a:endParaRPr lang="zh-CN" altLang="en-US" sz="2400"/>
          </a:p>
          <a:p>
            <a:r>
              <a:rPr lang="en-US" altLang="zh-CN" sz="2400"/>
              <a:t>3.</a:t>
            </a:r>
            <a:r>
              <a:rPr lang="zh-CN" altLang="en-US" sz="2400"/>
              <a:t>内心渴望成为诗人却不知道如何成为诗人的冲突（没有这样的学校或设备）。</a:t>
            </a:r>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342640" y="379095"/>
            <a:ext cx="5007610" cy="1325880"/>
          </a:xfrm>
        </p:spPr>
        <p:txBody>
          <a:bodyPr/>
          <a:p>
            <a:r>
              <a:rPr lang="zh-CN" altLang="en-US"/>
              <a:t>《在轮下》与黑塞</a:t>
            </a:r>
            <a:endParaRPr lang="zh-CN" altLang="en-US"/>
          </a:p>
        </p:txBody>
      </p:sp>
      <p:sp>
        <p:nvSpPr>
          <p:cNvPr id="3" name="文本框 2"/>
          <p:cNvSpPr txBox="1"/>
          <p:nvPr/>
        </p:nvSpPr>
        <p:spPr>
          <a:xfrm>
            <a:off x="1532890" y="1626870"/>
            <a:ext cx="8540750" cy="3046095"/>
          </a:xfrm>
          <a:prstGeom prst="rect">
            <a:avLst/>
          </a:prstGeom>
          <a:noFill/>
        </p:spPr>
        <p:txBody>
          <a:bodyPr wrap="square" rtlCol="0">
            <a:spAutoFit/>
          </a:bodyPr>
          <a:p>
            <a:r>
              <a:rPr lang="en-US" altLang="zh-CN"/>
              <a:t>       </a:t>
            </a:r>
            <a:r>
              <a:rPr lang="zh-CN" altLang="en-US" sz="2400"/>
              <a:t>黑塞出生于</a:t>
            </a:r>
            <a:r>
              <a:rPr lang="en-US" altLang="zh-CN" sz="2400"/>
              <a:t>1877</a:t>
            </a:r>
            <a:r>
              <a:rPr lang="zh-CN" altLang="en-US" sz="2400"/>
              <a:t>年，在</a:t>
            </a:r>
            <a:r>
              <a:rPr lang="en-US" altLang="zh-CN" sz="2400"/>
              <a:t>28</a:t>
            </a:r>
            <a:r>
              <a:rPr lang="zh-CN" altLang="en-US" sz="2400"/>
              <a:t>岁的时候写下了《在轮下》，书名源于书中校长勉励主人公汉斯的话</a:t>
            </a:r>
            <a:r>
              <a:rPr lang="en-US" altLang="zh-CN" sz="2400"/>
              <a:t>“</a:t>
            </a:r>
            <a:r>
              <a:rPr lang="zh-CN" altLang="en-US" sz="2400"/>
              <a:t>只是不可以泄气，一泄气就会被压在车轮下了。</a:t>
            </a:r>
            <a:r>
              <a:rPr lang="en-US" altLang="zh-CN" sz="2400"/>
              <a:t>”</a:t>
            </a:r>
            <a:r>
              <a:rPr lang="zh-CN" altLang="en-US" sz="2400"/>
              <a:t>此书为自传体小说，黑塞把他可悲的一面塑造成了汉斯而把他的梦想带给了赫尔曼。</a:t>
            </a:r>
            <a:endParaRPr lang="zh-CN" altLang="en-US" sz="2400"/>
          </a:p>
          <a:p>
            <a:r>
              <a:rPr lang="zh-CN" altLang="en-US" sz="2400"/>
              <a:t>       自从逃离神学院并从打击中恢复过来，黑塞的生活就开始按照本书所言，完成自己的人格并取得巨大的成功。因代表了一个古老的、真正的、纯粹的、精神上的德国。获得</a:t>
            </a:r>
            <a:r>
              <a:rPr lang="en-US" altLang="zh-CN" sz="2400"/>
              <a:t>1946</a:t>
            </a:r>
            <a:r>
              <a:rPr lang="zh-CN" altLang="en-US" sz="2400"/>
              <a:t>年诺贝尔文学奖。</a:t>
            </a:r>
            <a:endParaRPr lang="zh-CN" altLang="en-US" sz="2400"/>
          </a:p>
        </p:txBody>
      </p:sp>
      <p:grpSp>
        <p:nvGrpSpPr>
          <p:cNvPr id="4" name="组合 3"/>
          <p:cNvGrpSpPr/>
          <p:nvPr/>
        </p:nvGrpSpPr>
        <p:grpSpPr>
          <a:xfrm>
            <a:off x="202585" y="193416"/>
            <a:ext cx="1325964" cy="1253248"/>
            <a:chOff x="202584" y="193415"/>
            <a:chExt cx="1933149" cy="1871189"/>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6" name="文本框 5"/>
            <p:cNvSpPr txBox="1"/>
            <p:nvPr/>
          </p:nvSpPr>
          <p:spPr>
            <a:xfrm>
              <a:off x="630071" y="836621"/>
              <a:ext cx="1078172" cy="549898"/>
            </a:xfrm>
            <a:prstGeom prst="rect">
              <a:avLst/>
            </a:prstGeom>
            <a:noFill/>
          </p:spPr>
          <p:txBody>
            <a:bodyPr wrap="square" rtlCol="0">
              <a:spAutoFit/>
            </a:bodyPr>
            <a:p>
              <a:pPr algn="ctr"/>
              <a:r>
                <a:rPr lang="zh-CN" altLang="en-US" b="1" dirty="0">
                  <a:effectLst>
                    <a:outerShdw blurRad="38100" dist="38100" dir="2700000" algn="tl">
                      <a:srgbClr val="000000">
                        <a:alpha val="43137"/>
                      </a:srgbClr>
                    </a:outerShdw>
                  </a:effectLst>
                </a:rPr>
                <a:t>四</a:t>
              </a:r>
              <a:endParaRPr lang="zh-CN" altLang="en-US" b="1" dirty="0">
                <a:effectLst>
                  <a:outerShdw blurRad="38100" dist="38100" dir="2700000" algn="tl">
                    <a:srgbClr val="000000">
                      <a:alpha val="43137"/>
                    </a:srgbClr>
                  </a:outerShdw>
                </a:effectLs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61294" y="471510"/>
            <a:ext cx="6610067" cy="698510"/>
          </a:xfrm>
          <a:ln w="76200" cmpd="thickThin">
            <a:noFill/>
          </a:ln>
        </p:spPr>
        <p:txBody>
          <a:bodyPr anchor="ctr" anchorCtr="0">
            <a:normAutofit fontScale="70000"/>
          </a:bodyPr>
          <a:lstStyle/>
          <a:p>
            <a:r>
              <a:rPr lang="zh-CN" altLang="en-US" sz="3200" b="1" dirty="0">
                <a:effectLst>
                  <a:outerShdw blurRad="38100" dist="38100" dir="2700000" algn="tl">
                    <a:srgbClr val="000000">
                      <a:alpha val="43137"/>
                    </a:srgbClr>
                  </a:outerShdw>
                </a:effectLst>
              </a:rPr>
              <a:t>黑塞对于此书的评价及其对于黑塞日后的影响</a:t>
            </a:r>
            <a:endParaRPr lang="zh-CN" altLang="en-US" sz="3200" b="1" dirty="0">
              <a:effectLst>
                <a:outerShdw blurRad="38100" dist="38100" dir="2700000" algn="tl">
                  <a:srgbClr val="000000">
                    <a:alpha val="43137"/>
                  </a:srgbClr>
                </a:outerShdw>
              </a:effectLst>
            </a:endParaRPr>
          </a:p>
        </p:txBody>
      </p:sp>
      <p:grpSp>
        <p:nvGrpSpPr>
          <p:cNvPr id="2" name="组合 1"/>
          <p:cNvGrpSpPr/>
          <p:nvPr/>
        </p:nvGrpSpPr>
        <p:grpSpPr>
          <a:xfrm>
            <a:off x="202585" y="193416"/>
            <a:ext cx="1325964" cy="1253248"/>
            <a:chOff x="202584" y="193415"/>
            <a:chExt cx="1933149" cy="187118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5" name="文本框 4"/>
            <p:cNvSpPr txBox="1"/>
            <p:nvPr/>
          </p:nvSpPr>
          <p:spPr>
            <a:xfrm>
              <a:off x="630071" y="836621"/>
              <a:ext cx="1078172" cy="549898"/>
            </a:xfrm>
            <a:prstGeom prst="rect">
              <a:avLst/>
            </a:prstGeom>
            <a:noFill/>
          </p:spPr>
          <p:txBody>
            <a:bodyPr wrap="square" rtlCol="0">
              <a:spAutoFit/>
            </a:bodyPr>
            <a:lstStyle/>
            <a:p>
              <a:pPr algn="ctr"/>
              <a:r>
                <a:rPr lang="zh-CN" altLang="en-US" b="1" dirty="0">
                  <a:effectLst>
                    <a:outerShdw blurRad="38100" dist="38100" dir="2700000" algn="tl">
                      <a:srgbClr val="000000">
                        <a:alpha val="43137"/>
                      </a:srgbClr>
                    </a:outerShdw>
                  </a:effectLst>
                </a:rPr>
                <a:t>四</a:t>
              </a:r>
              <a:endParaRPr lang="zh-CN" altLang="en-US" b="1" dirty="0">
                <a:effectLst>
                  <a:outerShdw blurRad="38100" dist="38100" dir="2700000" algn="tl">
                    <a:srgbClr val="000000">
                      <a:alpha val="43137"/>
                    </a:srgbClr>
                  </a:outerShdw>
                </a:effectLst>
              </a:endParaRPr>
            </a:p>
          </p:txBody>
        </p:sp>
      </p:grpSp>
      <p:grpSp>
        <p:nvGrpSpPr>
          <p:cNvPr id="9" name="组合 8"/>
          <p:cNvGrpSpPr/>
          <p:nvPr/>
        </p:nvGrpSpPr>
        <p:grpSpPr>
          <a:xfrm>
            <a:off x="1528549" y="1157315"/>
            <a:ext cx="10099343" cy="84160"/>
            <a:chOff x="1528549" y="1157315"/>
            <a:chExt cx="10099343" cy="84160"/>
          </a:xfrm>
        </p:grpSpPr>
        <p:cxnSp>
          <p:nvCxnSpPr>
            <p:cNvPr id="7" name="直接连接符 6"/>
            <p:cNvCxnSpPr/>
            <p:nvPr/>
          </p:nvCxnSpPr>
          <p:spPr>
            <a:xfrm>
              <a:off x="1528549" y="1157315"/>
              <a:ext cx="10099343"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28549" y="1241475"/>
              <a:ext cx="10099343" cy="0"/>
            </a:xfrm>
            <a:prstGeom prst="line">
              <a:avLst/>
            </a:prstGeom>
            <a:ln w="38100" cmpd="sng">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1918335" y="1863725"/>
            <a:ext cx="9138285" cy="706755"/>
          </a:xfrm>
          <a:prstGeom prst="rect">
            <a:avLst/>
          </a:prstGeom>
          <a:noFill/>
        </p:spPr>
        <p:txBody>
          <a:bodyPr wrap="square" rtlCol="0">
            <a:spAutoFit/>
          </a:bodyPr>
          <a:p>
            <a:r>
              <a:rPr lang="zh-CN" altLang="en-US" sz="2000"/>
              <a:t>晚年的黑塞说：</a:t>
            </a:r>
            <a:r>
              <a:rPr lang="en-US" altLang="zh-CN" sz="2000"/>
              <a:t>“</a:t>
            </a:r>
            <a:r>
              <a:rPr lang="zh-CN" altLang="en-US" sz="2000"/>
              <a:t>对于学校，神学，传统和权威等力量，也就是汉斯所屈服的，以前我也几乎屈服的力量，我想扮演一个小小的弹劾者和批判者。</a:t>
            </a:r>
            <a:r>
              <a:rPr lang="en-US" altLang="zh-CN" sz="2000"/>
              <a:t>”</a:t>
            </a:r>
            <a:endParaRPr lang="en-US" altLang="zh-CN" sz="2000"/>
          </a:p>
        </p:txBody>
      </p:sp>
      <p:sp>
        <p:nvSpPr>
          <p:cNvPr id="8" name="文本框 7"/>
          <p:cNvSpPr txBox="1"/>
          <p:nvPr/>
        </p:nvSpPr>
        <p:spPr>
          <a:xfrm>
            <a:off x="1918970" y="2907030"/>
            <a:ext cx="8790305" cy="706755"/>
          </a:xfrm>
          <a:prstGeom prst="rect">
            <a:avLst/>
          </a:prstGeom>
          <a:noFill/>
        </p:spPr>
        <p:txBody>
          <a:bodyPr wrap="square" rtlCol="0">
            <a:spAutoFit/>
          </a:bodyPr>
          <a:p>
            <a:r>
              <a:rPr lang="zh-CN" altLang="en-US" sz="2000"/>
              <a:t>创作此书时，黑塞摆出了明显的斗争姿态，站在少年的立场，严厉的批判当时的社会以及不人道的教育制度</a:t>
            </a:r>
            <a:endParaRPr lang="zh-CN" altLang="en-US" sz="2000"/>
          </a:p>
        </p:txBody>
      </p:sp>
      <p:sp>
        <p:nvSpPr>
          <p:cNvPr id="10" name="文本框 9"/>
          <p:cNvSpPr txBox="1"/>
          <p:nvPr/>
        </p:nvSpPr>
        <p:spPr>
          <a:xfrm>
            <a:off x="2099310" y="4297680"/>
            <a:ext cx="8513445" cy="398780"/>
          </a:xfrm>
          <a:prstGeom prst="rect">
            <a:avLst/>
          </a:prstGeom>
          <a:noFill/>
        </p:spPr>
        <p:txBody>
          <a:bodyPr wrap="square" rtlCol="0">
            <a:spAutoFit/>
          </a:bodyPr>
          <a:p>
            <a:r>
              <a:rPr lang="zh-CN" altLang="en-US" sz="2000"/>
              <a:t>黑塞日后说：</a:t>
            </a:r>
            <a:r>
              <a:rPr lang="en-US" altLang="zh-CN" sz="2000"/>
              <a:t>“</a:t>
            </a:r>
            <a:r>
              <a:rPr lang="zh-CN" altLang="en-US" sz="2000"/>
              <a:t>我想借描述成长期的危机，来把自己从那记忆中解放出来。</a:t>
            </a:r>
            <a:r>
              <a:rPr lang="en-US" altLang="zh-CN" sz="2000"/>
              <a:t>”</a:t>
            </a:r>
            <a:endParaRPr lang="en-US" altLang="zh-CN"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61294" y="471510"/>
            <a:ext cx="6610067" cy="698510"/>
          </a:xfrm>
          <a:ln w="76200" cmpd="thickThin">
            <a:noFill/>
          </a:ln>
        </p:spPr>
        <p:txBody>
          <a:bodyPr anchor="ctr" anchorCtr="0">
            <a:normAutofit/>
          </a:bodyPr>
          <a:lstStyle/>
          <a:p>
            <a:r>
              <a:rPr lang="zh-CN" altLang="en-US" sz="3200" b="1" dirty="0">
                <a:effectLst>
                  <a:outerShdw blurRad="38100" dist="38100" dir="2700000" algn="tl">
                    <a:srgbClr val="000000">
                      <a:alpha val="43137"/>
                    </a:srgbClr>
                  </a:outerShdw>
                </a:effectLst>
              </a:rPr>
              <a:t>教育的恐慌</a:t>
            </a:r>
            <a:r>
              <a:rPr lang="en-US" altLang="zh-CN" sz="3200" b="1" dirty="0">
                <a:effectLst>
                  <a:outerShdw blurRad="38100" dist="38100" dir="2700000" algn="tl">
                    <a:srgbClr val="000000">
                      <a:alpha val="43137"/>
                    </a:srgbClr>
                  </a:outerShdw>
                </a:effectLst>
              </a:rPr>
              <a:t>— —</a:t>
            </a:r>
            <a:r>
              <a:rPr lang="zh-CN" altLang="en-US" sz="3200" b="1" dirty="0">
                <a:effectLst>
                  <a:outerShdw blurRad="38100" dist="38100" dir="2700000" algn="tl">
                    <a:srgbClr val="000000">
                      <a:alpha val="43137"/>
                    </a:srgbClr>
                  </a:outerShdw>
                </a:effectLst>
              </a:rPr>
              <a:t>结对共讨</a:t>
            </a:r>
            <a:endParaRPr lang="zh-CN" altLang="en-US" sz="3200" b="1" dirty="0">
              <a:effectLst>
                <a:outerShdw blurRad="38100" dist="38100" dir="2700000" algn="tl">
                  <a:srgbClr val="000000">
                    <a:alpha val="43137"/>
                  </a:srgbClr>
                </a:outerShdw>
              </a:effectLst>
            </a:endParaRPr>
          </a:p>
        </p:txBody>
      </p:sp>
      <p:grpSp>
        <p:nvGrpSpPr>
          <p:cNvPr id="2" name="组合 1"/>
          <p:cNvGrpSpPr/>
          <p:nvPr/>
        </p:nvGrpSpPr>
        <p:grpSpPr>
          <a:xfrm>
            <a:off x="202585" y="193416"/>
            <a:ext cx="1325964" cy="1253248"/>
            <a:chOff x="202584" y="193415"/>
            <a:chExt cx="1933149" cy="187118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584" y="193415"/>
              <a:ext cx="1933149" cy="1871189"/>
            </a:xfrm>
            <a:prstGeom prst="rect">
              <a:avLst/>
            </a:prstGeom>
          </p:spPr>
        </p:pic>
        <p:sp>
          <p:nvSpPr>
            <p:cNvPr id="5" name="文本框 4"/>
            <p:cNvSpPr txBox="1"/>
            <p:nvPr/>
          </p:nvSpPr>
          <p:spPr>
            <a:xfrm>
              <a:off x="630071" y="836621"/>
              <a:ext cx="1078172" cy="549898"/>
            </a:xfrm>
            <a:prstGeom prst="rect">
              <a:avLst/>
            </a:prstGeom>
            <a:noFill/>
          </p:spPr>
          <p:txBody>
            <a:bodyPr wrap="square" rtlCol="0">
              <a:spAutoFit/>
            </a:bodyPr>
            <a:lstStyle/>
            <a:p>
              <a:pPr algn="ctr"/>
              <a:r>
                <a:rPr lang="zh-CN" altLang="en-US" b="1" dirty="0">
                  <a:effectLst>
                    <a:outerShdw blurRad="38100" dist="38100" dir="2700000" algn="tl">
                      <a:srgbClr val="000000">
                        <a:alpha val="43137"/>
                      </a:srgbClr>
                    </a:outerShdw>
                  </a:effectLst>
                </a:rPr>
                <a:t>五</a:t>
              </a:r>
              <a:endParaRPr lang="zh-CN" altLang="en-US" b="1" dirty="0">
                <a:effectLst>
                  <a:outerShdw blurRad="38100" dist="38100" dir="2700000" algn="tl">
                    <a:srgbClr val="000000">
                      <a:alpha val="43137"/>
                    </a:srgbClr>
                  </a:outerShdw>
                </a:effectLst>
              </a:endParaRPr>
            </a:p>
          </p:txBody>
        </p:sp>
      </p:grpSp>
      <p:grpSp>
        <p:nvGrpSpPr>
          <p:cNvPr id="9" name="组合 8"/>
          <p:cNvGrpSpPr/>
          <p:nvPr/>
        </p:nvGrpSpPr>
        <p:grpSpPr>
          <a:xfrm>
            <a:off x="1528549" y="1157315"/>
            <a:ext cx="10099343" cy="84160"/>
            <a:chOff x="1528549" y="1157315"/>
            <a:chExt cx="10099343" cy="84160"/>
          </a:xfrm>
        </p:grpSpPr>
        <p:cxnSp>
          <p:nvCxnSpPr>
            <p:cNvPr id="7" name="直接连接符 6"/>
            <p:cNvCxnSpPr/>
            <p:nvPr/>
          </p:nvCxnSpPr>
          <p:spPr>
            <a:xfrm>
              <a:off x="1528549" y="1157315"/>
              <a:ext cx="10099343" cy="0"/>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28549" y="1241475"/>
              <a:ext cx="10099343" cy="0"/>
            </a:xfrm>
            <a:prstGeom prst="line">
              <a:avLst/>
            </a:prstGeom>
            <a:ln w="38100" cmpd="sng">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210435" y="2169160"/>
            <a:ext cx="7845425" cy="645160"/>
          </a:xfrm>
          <a:prstGeom prst="rect">
            <a:avLst/>
          </a:prstGeom>
          <a:noFill/>
        </p:spPr>
        <p:txBody>
          <a:bodyPr wrap="square" rtlCol="0">
            <a:spAutoFit/>
          </a:bodyPr>
          <a:p>
            <a:r>
              <a:rPr lang="zh-CN" altLang="en-US"/>
              <a:t>老师们对教育满怀热情，却不愿意去理解少年对生命的倦怠，甚至漠不关心，丝毫不具有同情心， 反而倍加摧残</a:t>
            </a:r>
            <a:endParaRPr lang="zh-CN" altLang="en-US"/>
          </a:p>
        </p:txBody>
      </p:sp>
      <p:sp>
        <p:nvSpPr>
          <p:cNvPr id="8" name="文本框 7"/>
          <p:cNvSpPr txBox="1"/>
          <p:nvPr/>
        </p:nvSpPr>
        <p:spPr>
          <a:xfrm>
            <a:off x="2210435" y="4375785"/>
            <a:ext cx="7566660" cy="645160"/>
          </a:xfrm>
          <a:prstGeom prst="rect">
            <a:avLst/>
          </a:prstGeom>
          <a:noFill/>
        </p:spPr>
        <p:txBody>
          <a:bodyPr wrap="square" rtlCol="0">
            <a:spAutoFit/>
          </a:bodyPr>
          <a:p>
            <a:r>
              <a:rPr lang="zh-CN" altLang="en-US"/>
              <a:t>每年国家这样选拔国内的精华被称为年度大牺牲。在这期间，小城和乡村的家家户户，叹息和祈祷都向举行考试的州府集中过来</a:t>
            </a:r>
            <a:endParaRPr lang="zh-CN" altLang="en-US"/>
          </a:p>
        </p:txBody>
      </p:sp>
      <p:sp>
        <p:nvSpPr>
          <p:cNvPr id="10" name="文本框 9"/>
          <p:cNvSpPr txBox="1"/>
          <p:nvPr/>
        </p:nvSpPr>
        <p:spPr>
          <a:xfrm>
            <a:off x="2211705" y="5173980"/>
            <a:ext cx="7607935" cy="368300"/>
          </a:xfrm>
          <a:prstGeom prst="rect">
            <a:avLst/>
          </a:prstGeom>
          <a:noFill/>
        </p:spPr>
        <p:txBody>
          <a:bodyPr wrap="square" rtlCol="0">
            <a:spAutoFit/>
          </a:bodyPr>
          <a:p>
            <a:r>
              <a:rPr lang="zh-CN" altLang="en-US"/>
              <a:t>谁不依照他们的准则和规范做事，就会被排除在外，成为人人唾弃的对象。</a:t>
            </a:r>
            <a:endParaRPr lang="zh-CN" altLang="en-US"/>
          </a:p>
        </p:txBody>
      </p:sp>
      <p:sp>
        <p:nvSpPr>
          <p:cNvPr id="11" name="文本框 10"/>
          <p:cNvSpPr txBox="1"/>
          <p:nvPr/>
        </p:nvSpPr>
        <p:spPr>
          <a:xfrm>
            <a:off x="2210435" y="2899410"/>
            <a:ext cx="7609205" cy="1476375"/>
          </a:xfrm>
          <a:prstGeom prst="rect">
            <a:avLst/>
          </a:prstGeom>
          <a:noFill/>
        </p:spPr>
        <p:txBody>
          <a:bodyPr wrap="square" rtlCol="0">
            <a:spAutoFit/>
          </a:bodyPr>
          <a:p>
            <a:r>
              <a:rPr lang="zh-CN" altLang="en-US"/>
              <a:t>他的职责和国家委托给他的任务是束缚和铲除年幼男孩的本性粗野的力量和欲望，代之以树立一种宁静的、适度的和国家认可的理想。如今的某些知足的市民和勤奋的官员，倘若没有学校这种努力，不知其中会有多少人变成放任不羁、鲁莽从事的改革家或者想入非非、一事无成的梦想家呢！……</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1242</Words>
  <Application>WPS 演示</Application>
  <PresentationFormat>宽屏</PresentationFormat>
  <Paragraphs>95</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《在轮下》与黑塞</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高闪</dc:creator>
  <cp:lastModifiedBy>天问</cp:lastModifiedBy>
  <cp:revision>8</cp:revision>
  <dcterms:created xsi:type="dcterms:W3CDTF">2017-03-31T03:31:00Z</dcterms:created>
  <dcterms:modified xsi:type="dcterms:W3CDTF">2017-12-11T14:08:06Z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