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0"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8C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155208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177222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244375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38686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249295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30659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321056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284914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416129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66833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7DD508C-349B-4472-A1A1-F882F2286BA1}" type="datetimeFigureOut">
              <a:rPr lang="zh-CN" altLang="en-US" smtClean="0"/>
              <a:t>2017/12/12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131709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D508C-349B-4472-A1A1-F882F2286BA1}" type="datetimeFigureOut">
              <a:rPr lang="zh-CN" altLang="en-US" smtClean="0"/>
              <a:t>2017/12/12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8663-B519-4646-AF69-1CBD35233247}" type="slidenum">
              <a:rPr lang="zh-CN" altLang="en-US" smtClean="0"/>
              <a:t>‹#›</a:t>
            </a:fld>
            <a:endParaRPr lang="zh-CN" altLang="en-US"/>
          </a:p>
        </p:txBody>
      </p:sp>
    </p:spTree>
    <p:extLst>
      <p:ext uri="{BB962C8B-B14F-4D97-AF65-F5344CB8AC3E}">
        <p14:creationId xmlns:p14="http://schemas.microsoft.com/office/powerpoint/2010/main" val="213677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F0CA40-1379-45D0-A136-096B96133121}"/>
              </a:ext>
            </a:extLst>
          </p:cNvPr>
          <p:cNvSpPr>
            <a:spLocks noGrp="1"/>
          </p:cNvSpPr>
          <p:nvPr>
            <p:ph type="ctrTitle"/>
          </p:nvPr>
        </p:nvSpPr>
        <p:spPr>
          <a:xfrm>
            <a:off x="1038860" y="1130063"/>
            <a:ext cx="6858000" cy="1375648"/>
          </a:xfrm>
        </p:spPr>
        <p:txBody>
          <a:bodyPr>
            <a:normAutofit fontScale="90000"/>
          </a:bodyPr>
          <a:lstStyle/>
          <a:p>
            <a:pPr>
              <a:lnSpc>
                <a:spcPct val="130000"/>
              </a:lnSpc>
            </a:pPr>
            <a:r>
              <a:rPr lang="zh-CN" altLang="en-US" dirty="0">
                <a:solidFill>
                  <a:schemeClr val="bg1">
                    <a:lumMod val="85000"/>
                  </a:schemeClr>
                </a:solidFill>
                <a:latin typeface="幼圆" panose="02010509060101010101" pitchFamily="49" charset="-122"/>
                <a:ea typeface="幼圆" panose="02010509060101010101" pitchFamily="49" charset="-122"/>
              </a:rPr>
              <a:t>人类的群星闪耀时</a:t>
            </a:r>
            <a:br>
              <a:rPr lang="en-US" altLang="zh-CN" dirty="0">
                <a:solidFill>
                  <a:schemeClr val="bg1">
                    <a:lumMod val="85000"/>
                  </a:schemeClr>
                </a:solidFill>
                <a:latin typeface="幼圆" panose="02010509060101010101" pitchFamily="49" charset="-122"/>
                <a:ea typeface="幼圆" panose="02010509060101010101" pitchFamily="49" charset="-122"/>
              </a:rPr>
            </a:br>
            <a:r>
              <a:rPr lang="zh-CN" altLang="en-US" sz="2400" dirty="0">
                <a:solidFill>
                  <a:schemeClr val="bg1">
                    <a:lumMod val="85000"/>
                  </a:schemeClr>
                </a:solidFill>
                <a:latin typeface="幼圆" panose="02010509060101010101" pitchFamily="49" charset="-122"/>
                <a:ea typeface="幼圆" panose="02010509060101010101" pitchFamily="49" charset="-122"/>
              </a:rPr>
              <a:t>十四篇历史特写</a:t>
            </a:r>
          </a:p>
        </p:txBody>
      </p:sp>
      <p:sp>
        <p:nvSpPr>
          <p:cNvPr id="3" name="副标题 2">
            <a:extLst>
              <a:ext uri="{FF2B5EF4-FFF2-40B4-BE49-F238E27FC236}">
                <a16:creationId xmlns:a16="http://schemas.microsoft.com/office/drawing/2014/main" id="{1A00C839-0652-4EDC-8622-6F3B2B08188B}"/>
              </a:ext>
            </a:extLst>
          </p:cNvPr>
          <p:cNvSpPr>
            <a:spLocks noGrp="1"/>
          </p:cNvSpPr>
          <p:nvPr>
            <p:ph type="subTitle" idx="1"/>
          </p:nvPr>
        </p:nvSpPr>
        <p:spPr/>
        <p:txBody>
          <a:bodyPr/>
          <a:lstStyle/>
          <a:p>
            <a:r>
              <a:rPr lang="zh-CN" altLang="en-US" dirty="0">
                <a:solidFill>
                  <a:schemeClr val="bg1"/>
                </a:solidFill>
                <a:latin typeface="幼圆" panose="02010509060101010101" pitchFamily="49" charset="-122"/>
                <a:ea typeface="幼圆" panose="02010509060101010101" pitchFamily="49" charset="-122"/>
              </a:rPr>
              <a:t>斯蒂芬</a:t>
            </a:r>
            <a:r>
              <a:rPr lang="en-US" altLang="zh-CN" sz="1400" dirty="0">
                <a:solidFill>
                  <a:schemeClr val="bg1"/>
                </a:solidFill>
                <a:latin typeface="幼圆" panose="02010509060101010101" pitchFamily="49" charset="-122"/>
                <a:ea typeface="幼圆" panose="02010509060101010101" pitchFamily="49" charset="-122"/>
              </a:rPr>
              <a:t>·</a:t>
            </a:r>
            <a:r>
              <a:rPr lang="zh-CN" altLang="en-US" dirty="0">
                <a:solidFill>
                  <a:schemeClr val="bg1"/>
                </a:solidFill>
                <a:latin typeface="幼圆" panose="02010509060101010101" pitchFamily="49" charset="-122"/>
                <a:ea typeface="幼圆" panose="02010509060101010101" pitchFamily="49" charset="-122"/>
              </a:rPr>
              <a:t>茨威格</a:t>
            </a:r>
            <a:r>
              <a:rPr lang="en-US" altLang="zh-CN" dirty="0">
                <a:solidFill>
                  <a:schemeClr val="bg1"/>
                </a:solidFill>
                <a:latin typeface="幼圆" panose="02010509060101010101" pitchFamily="49" charset="-122"/>
                <a:ea typeface="幼圆" panose="02010509060101010101" pitchFamily="49" charset="-122"/>
              </a:rPr>
              <a:t> </a:t>
            </a:r>
            <a:r>
              <a:rPr lang="zh-CN" altLang="en-US" dirty="0">
                <a:solidFill>
                  <a:schemeClr val="bg1"/>
                </a:solidFill>
                <a:latin typeface="幼圆" panose="02010509060101010101" pitchFamily="49" charset="-122"/>
                <a:ea typeface="幼圆" panose="02010509060101010101" pitchFamily="49" charset="-122"/>
              </a:rPr>
              <a:t>著</a:t>
            </a:r>
            <a:endParaRPr lang="en-US" altLang="zh-CN" dirty="0">
              <a:solidFill>
                <a:schemeClr val="bg1"/>
              </a:solidFill>
              <a:latin typeface="幼圆" panose="02010509060101010101" pitchFamily="49" charset="-122"/>
              <a:ea typeface="幼圆" panose="02010509060101010101" pitchFamily="49" charset="-122"/>
            </a:endParaRPr>
          </a:p>
          <a:p>
            <a:r>
              <a:rPr lang="zh-CN" altLang="en-US" dirty="0">
                <a:solidFill>
                  <a:schemeClr val="bg1"/>
                </a:solidFill>
                <a:latin typeface="幼圆" panose="02010509060101010101" pitchFamily="49" charset="-122"/>
                <a:ea typeface="幼圆" panose="02010509060101010101" pitchFamily="49" charset="-122"/>
              </a:rPr>
              <a:t>舒昌善 译</a:t>
            </a:r>
            <a:endParaRPr lang="zh-CN" altLang="en-US" dirty="0"/>
          </a:p>
        </p:txBody>
      </p:sp>
      <p:sp>
        <p:nvSpPr>
          <p:cNvPr id="4" name="文本框 3">
            <a:extLst>
              <a:ext uri="{FF2B5EF4-FFF2-40B4-BE49-F238E27FC236}">
                <a16:creationId xmlns:a16="http://schemas.microsoft.com/office/drawing/2014/main" id="{6D0B766D-2F4C-43A3-9759-7345DEDBC089}"/>
              </a:ext>
            </a:extLst>
          </p:cNvPr>
          <p:cNvSpPr txBox="1"/>
          <p:nvPr/>
        </p:nvSpPr>
        <p:spPr>
          <a:xfrm>
            <a:off x="3446780" y="5257800"/>
            <a:ext cx="2250440" cy="461665"/>
          </a:xfrm>
          <a:prstGeom prst="rect">
            <a:avLst/>
          </a:prstGeom>
          <a:noFill/>
        </p:spPr>
        <p:txBody>
          <a:bodyPr wrap="square" rtlCol="0">
            <a:spAutoFit/>
          </a:bodyPr>
          <a:lstStyle/>
          <a:p>
            <a:r>
              <a:rPr lang="zh-CN" altLang="en-US" sz="2400" dirty="0">
                <a:solidFill>
                  <a:schemeClr val="bg1"/>
                </a:solidFill>
                <a:latin typeface="幼圆" panose="02010509060101010101" pitchFamily="49" charset="-122"/>
                <a:ea typeface="幼圆" panose="02010509060101010101" pitchFamily="49" charset="-122"/>
              </a:rPr>
              <a:t>杨志刚</a:t>
            </a:r>
            <a:r>
              <a:rPr lang="en-US" altLang="zh-CN" sz="2400" dirty="0">
                <a:solidFill>
                  <a:schemeClr val="bg1"/>
                </a:solidFill>
                <a:latin typeface="幼圆" panose="02010509060101010101" pitchFamily="49" charset="-122"/>
                <a:ea typeface="幼圆" panose="02010509060101010101" pitchFamily="49" charset="-122"/>
              </a:rPr>
              <a:t> </a:t>
            </a:r>
            <a:r>
              <a:rPr lang="zh-CN" altLang="en-US" sz="2400" dirty="0">
                <a:solidFill>
                  <a:schemeClr val="bg1"/>
                </a:solidFill>
                <a:latin typeface="幼圆" panose="02010509060101010101" pitchFamily="49" charset="-122"/>
                <a:ea typeface="幼圆" panose="02010509060101010101" pitchFamily="49" charset="-122"/>
              </a:rPr>
              <a:t>何清吟</a:t>
            </a:r>
          </a:p>
        </p:txBody>
      </p:sp>
    </p:spTree>
    <p:extLst>
      <p:ext uri="{BB962C8B-B14F-4D97-AF65-F5344CB8AC3E}">
        <p14:creationId xmlns:p14="http://schemas.microsoft.com/office/powerpoint/2010/main" val="234578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566EF-5B68-4862-A4F8-8931F1159720}"/>
              </a:ext>
            </a:extLst>
          </p:cNvPr>
          <p:cNvSpPr>
            <a:spLocks noGrp="1"/>
          </p:cNvSpPr>
          <p:nvPr>
            <p:ph type="title"/>
          </p:nvPr>
        </p:nvSpPr>
        <p:spPr>
          <a:xfrm>
            <a:off x="628650" y="1650683"/>
            <a:ext cx="7886700" cy="3556634"/>
          </a:xfrm>
        </p:spPr>
        <p:txBody>
          <a:bodyPr>
            <a:normAutofit fontScale="90000"/>
          </a:bodyPr>
          <a:lstStyle/>
          <a:p>
            <a:pPr>
              <a:lnSpc>
                <a:spcPct val="150000"/>
              </a:lnSpc>
            </a:pPr>
            <a:r>
              <a:rPr lang="zh-CN" altLang="en-US" sz="2800" dirty="0">
                <a:solidFill>
                  <a:schemeClr val="bg1">
                    <a:lumMod val="95000"/>
                  </a:schemeClr>
                </a:solidFill>
                <a:latin typeface="幼圆" panose="02010509060101010101" pitchFamily="49" charset="-122"/>
                <a:ea typeface="幼圆" panose="02010509060101010101" pitchFamily="49" charset="-122"/>
              </a:rPr>
              <a:t>    充满戏剧性和命运攸关的时刻在个人的一生中和历史的进程中都是难得的；这种时刻往往只发生在某一天、某一小时甚至某一时刻，但它们的决定性影响却超越时间。在这里，我想从极其不同的时代和地区回顾群星闪耀的某些时刻</a:t>
            </a:r>
            <a:r>
              <a:rPr lang="en-US" altLang="zh-CN" sz="2800" dirty="0">
                <a:solidFill>
                  <a:schemeClr val="bg1">
                    <a:lumMod val="95000"/>
                  </a:schemeClr>
                </a:solidFill>
                <a:latin typeface="幼圆" panose="02010509060101010101" pitchFamily="49" charset="-122"/>
                <a:ea typeface="幼圆" panose="02010509060101010101" pitchFamily="49" charset="-122"/>
              </a:rPr>
              <a:t>——</a:t>
            </a:r>
            <a:r>
              <a:rPr lang="zh-CN" altLang="en-US" sz="2800" dirty="0">
                <a:solidFill>
                  <a:schemeClr val="bg1">
                    <a:lumMod val="95000"/>
                  </a:schemeClr>
                </a:solidFill>
                <a:latin typeface="幼圆" panose="02010509060101010101" pitchFamily="49" charset="-122"/>
                <a:ea typeface="幼圆" panose="02010509060101010101" pitchFamily="49" charset="-122"/>
              </a:rPr>
              <a:t>我这样称呼那些时刻，是因为他们宛若星辰一般永远散射着光辉，普照着暂时的黑夜。</a:t>
            </a:r>
            <a:br>
              <a:rPr lang="en-US" altLang="zh-CN" sz="2800" dirty="0">
                <a:solidFill>
                  <a:schemeClr val="bg1">
                    <a:lumMod val="95000"/>
                  </a:schemeClr>
                </a:solidFill>
                <a:latin typeface="幼圆" panose="02010509060101010101" pitchFamily="49" charset="-122"/>
                <a:ea typeface="幼圆" panose="02010509060101010101" pitchFamily="49" charset="-122"/>
              </a:rPr>
            </a:br>
            <a:br>
              <a:rPr lang="en-US" altLang="zh-CN" sz="2800" dirty="0">
                <a:solidFill>
                  <a:schemeClr val="bg1">
                    <a:lumMod val="95000"/>
                  </a:schemeClr>
                </a:solidFill>
                <a:latin typeface="幼圆" panose="02010509060101010101" pitchFamily="49" charset="-122"/>
                <a:ea typeface="幼圆" panose="02010509060101010101" pitchFamily="49" charset="-122"/>
              </a:rPr>
            </a:br>
            <a:r>
              <a:rPr lang="en-US" altLang="zh-CN" sz="2800" dirty="0">
                <a:solidFill>
                  <a:schemeClr val="bg1">
                    <a:lumMod val="95000"/>
                  </a:schemeClr>
                </a:solidFill>
                <a:latin typeface="幼圆" panose="02010509060101010101" pitchFamily="49" charset="-122"/>
                <a:ea typeface="幼圆" panose="02010509060101010101" pitchFamily="49" charset="-122"/>
              </a:rPr>
              <a:t>                               ——</a:t>
            </a:r>
            <a:r>
              <a:rPr lang="zh-CN" altLang="en-US" sz="2800" dirty="0">
                <a:solidFill>
                  <a:schemeClr val="bg1"/>
                </a:solidFill>
                <a:latin typeface="幼圆" panose="02010509060101010101" pitchFamily="49" charset="-122"/>
                <a:ea typeface="幼圆" panose="02010509060101010101" pitchFamily="49" charset="-122"/>
              </a:rPr>
              <a:t>斯蒂芬</a:t>
            </a:r>
            <a:r>
              <a:rPr lang="en-US" altLang="zh-CN" sz="1600" dirty="0">
                <a:solidFill>
                  <a:schemeClr val="bg1"/>
                </a:solidFill>
                <a:latin typeface="幼圆" panose="02010509060101010101" pitchFamily="49" charset="-122"/>
                <a:ea typeface="幼圆" panose="02010509060101010101" pitchFamily="49" charset="-122"/>
              </a:rPr>
              <a:t>·</a:t>
            </a:r>
            <a:r>
              <a:rPr lang="zh-CN" altLang="en-US" sz="2800" dirty="0">
                <a:solidFill>
                  <a:schemeClr val="bg1"/>
                </a:solidFill>
                <a:latin typeface="幼圆" panose="02010509060101010101" pitchFamily="49" charset="-122"/>
                <a:ea typeface="幼圆" panose="02010509060101010101" pitchFamily="49" charset="-122"/>
              </a:rPr>
              <a:t>茨威格</a:t>
            </a:r>
          </a:p>
        </p:txBody>
      </p:sp>
    </p:spTree>
    <p:extLst>
      <p:ext uri="{BB962C8B-B14F-4D97-AF65-F5344CB8AC3E}">
        <p14:creationId xmlns:p14="http://schemas.microsoft.com/office/powerpoint/2010/main" val="19281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4EEB1-F30B-4D84-9565-229021E6DD23}"/>
              </a:ext>
            </a:extLst>
          </p:cNvPr>
          <p:cNvSpPr>
            <a:spLocks noGrp="1"/>
          </p:cNvSpPr>
          <p:nvPr>
            <p:ph type="title"/>
          </p:nvPr>
        </p:nvSpPr>
        <p:spPr>
          <a:xfrm>
            <a:off x="628650" y="2766218"/>
            <a:ext cx="7886700" cy="1325563"/>
          </a:xfrm>
        </p:spPr>
        <p:txBody>
          <a:bodyPr>
            <a:normAutofit/>
          </a:bodyPr>
          <a:lstStyle/>
          <a:p>
            <a:endParaRPr lang="zh-CN" altLang="en-US" sz="2800" dirty="0">
              <a:latin typeface="幼圆" panose="02010509060101010101" pitchFamily="49" charset="-122"/>
              <a:ea typeface="幼圆" panose="02010509060101010101" pitchFamily="49" charset="-122"/>
            </a:endParaRPr>
          </a:p>
        </p:txBody>
      </p:sp>
      <p:graphicFrame>
        <p:nvGraphicFramePr>
          <p:cNvPr id="6" name="表格 5">
            <a:extLst>
              <a:ext uri="{FF2B5EF4-FFF2-40B4-BE49-F238E27FC236}">
                <a16:creationId xmlns:a16="http://schemas.microsoft.com/office/drawing/2014/main" id="{E3E05C78-098C-498B-9474-779C81E70573}"/>
              </a:ext>
            </a:extLst>
          </p:cNvPr>
          <p:cNvGraphicFramePr>
            <a:graphicFrameLocks noGrp="1"/>
          </p:cNvGraphicFramePr>
          <p:nvPr>
            <p:extLst>
              <p:ext uri="{D42A27DB-BD31-4B8C-83A1-F6EECF244321}">
                <p14:modId xmlns:p14="http://schemas.microsoft.com/office/powerpoint/2010/main" val="2468347011"/>
              </p:ext>
            </p:extLst>
          </p:nvPr>
        </p:nvGraphicFramePr>
        <p:xfrm>
          <a:off x="0" y="647699"/>
          <a:ext cx="9144000" cy="5562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438018980"/>
                    </a:ext>
                  </a:extLst>
                </a:gridCol>
                <a:gridCol w="4572000">
                  <a:extLst>
                    <a:ext uri="{9D8B030D-6E8A-4147-A177-3AD203B41FA5}">
                      <a16:colId xmlns:a16="http://schemas.microsoft.com/office/drawing/2014/main" val="1092621023"/>
                    </a:ext>
                  </a:extLst>
                </a:gridCol>
              </a:tblGrid>
              <a:tr h="370840">
                <a:tc>
                  <a:txBody>
                    <a:bodyPr/>
                    <a:lstStyle/>
                    <a:p>
                      <a:pPr algn="ctr"/>
                      <a:r>
                        <a:rPr lang="zh-CN" altLang="en-US" dirty="0"/>
                        <a:t>篇章</a:t>
                      </a:r>
                    </a:p>
                  </a:txBody>
                  <a:tcPr/>
                </a:tc>
                <a:tc>
                  <a:txBody>
                    <a:bodyPr/>
                    <a:lstStyle/>
                    <a:p>
                      <a:pPr algn="ctr"/>
                      <a:r>
                        <a:rPr lang="zh-CN" altLang="en-US" dirty="0"/>
                        <a:t>主人公</a:t>
                      </a:r>
                    </a:p>
                  </a:txBody>
                  <a:tcPr/>
                </a:tc>
                <a:extLst>
                  <a:ext uri="{0D108BD9-81ED-4DB2-BD59-A6C34878D82A}">
                    <a16:rowId xmlns:a16="http://schemas.microsoft.com/office/drawing/2014/main" val="1317922453"/>
                  </a:ext>
                </a:extLst>
              </a:tr>
              <a:tr h="370840">
                <a:tc>
                  <a:txBody>
                    <a:bodyPr/>
                    <a:lstStyle/>
                    <a:p>
                      <a:pPr algn="ctr"/>
                      <a:r>
                        <a:rPr lang="en-US" altLang="zh-CN" dirty="0"/>
                        <a:t>《</a:t>
                      </a:r>
                      <a:r>
                        <a:rPr lang="zh-CN" altLang="en-US" dirty="0"/>
                        <a:t>到不朽的事业中寻求庇护</a:t>
                      </a:r>
                      <a:r>
                        <a:rPr lang="en-US" altLang="zh-CN" dirty="0"/>
                        <a:t>》</a:t>
                      </a:r>
                      <a:endParaRPr lang="zh-CN" altLang="en-US" dirty="0"/>
                    </a:p>
                  </a:txBody>
                  <a:tcPr/>
                </a:tc>
                <a:tc>
                  <a:txBody>
                    <a:bodyPr/>
                    <a:lstStyle/>
                    <a:p>
                      <a:pPr algn="ctr"/>
                      <a:r>
                        <a:rPr lang="zh-CN" altLang="en-US" dirty="0"/>
                        <a:t>巴尔沃亚</a:t>
                      </a:r>
                    </a:p>
                  </a:txBody>
                  <a:tcPr/>
                </a:tc>
                <a:extLst>
                  <a:ext uri="{0D108BD9-81ED-4DB2-BD59-A6C34878D82A}">
                    <a16:rowId xmlns:a16="http://schemas.microsoft.com/office/drawing/2014/main" val="24947562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攻占拜占庭</a:t>
                      </a:r>
                      <a:r>
                        <a:rPr lang="en-US" altLang="zh-CN" dirty="0"/>
                        <a:t>》</a:t>
                      </a:r>
                      <a:endParaRPr lang="zh-CN" altLang="en-US" dirty="0"/>
                    </a:p>
                  </a:txBody>
                  <a:tcPr/>
                </a:tc>
                <a:tc>
                  <a:txBody>
                    <a:bodyPr/>
                    <a:lstStyle/>
                    <a:p>
                      <a:pPr algn="ctr"/>
                      <a:r>
                        <a:rPr lang="zh-CN" altLang="en-US" dirty="0"/>
                        <a:t>穆罕默德二世</a:t>
                      </a:r>
                    </a:p>
                  </a:txBody>
                  <a:tcPr/>
                </a:tc>
                <a:extLst>
                  <a:ext uri="{0D108BD9-81ED-4DB2-BD59-A6C34878D82A}">
                    <a16:rowId xmlns:a16="http://schemas.microsoft.com/office/drawing/2014/main" val="11649922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亨德尔的复活</a:t>
                      </a:r>
                      <a:r>
                        <a:rPr lang="en-US" altLang="zh-CN" dirty="0"/>
                        <a:t>》</a:t>
                      </a:r>
                      <a:endParaRPr lang="zh-CN" altLang="en-US" dirty="0"/>
                    </a:p>
                  </a:txBody>
                  <a:tcPr/>
                </a:tc>
                <a:tc>
                  <a:txBody>
                    <a:bodyPr/>
                    <a:lstStyle/>
                    <a:p>
                      <a:pPr algn="ctr"/>
                      <a:r>
                        <a:rPr lang="zh-CN" altLang="en-US" dirty="0"/>
                        <a:t>亨德尔</a:t>
                      </a:r>
                    </a:p>
                  </a:txBody>
                  <a:tcPr/>
                </a:tc>
                <a:extLst>
                  <a:ext uri="{0D108BD9-81ED-4DB2-BD59-A6C34878D82A}">
                    <a16:rowId xmlns:a16="http://schemas.microsoft.com/office/drawing/2014/main" val="2502992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玛丽恩巴德悲歌</a:t>
                      </a:r>
                      <a:r>
                        <a:rPr lang="en-US" altLang="zh-CN" dirty="0"/>
                        <a:t>》</a:t>
                      </a:r>
                      <a:endParaRPr lang="zh-CN" altLang="en-US" dirty="0"/>
                    </a:p>
                  </a:txBody>
                  <a:tcPr/>
                </a:tc>
                <a:tc>
                  <a:txBody>
                    <a:bodyPr/>
                    <a:lstStyle/>
                    <a:p>
                      <a:pPr algn="ctr"/>
                      <a:r>
                        <a:rPr lang="zh-CN" altLang="en-US" dirty="0"/>
                        <a:t>歌德</a:t>
                      </a:r>
                    </a:p>
                  </a:txBody>
                  <a:tcPr/>
                </a:tc>
                <a:extLst>
                  <a:ext uri="{0D108BD9-81ED-4DB2-BD59-A6C34878D82A}">
                    <a16:rowId xmlns:a16="http://schemas.microsoft.com/office/drawing/2014/main" val="23550004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一夜之间的天才</a:t>
                      </a:r>
                      <a:r>
                        <a:rPr lang="en-US" altLang="zh-CN" dirty="0"/>
                        <a:t>》</a:t>
                      </a:r>
                      <a:endParaRPr lang="zh-CN" altLang="en-US" dirty="0"/>
                    </a:p>
                  </a:txBody>
                  <a:tcPr/>
                </a:tc>
                <a:tc>
                  <a:txBody>
                    <a:bodyPr/>
                    <a:lstStyle/>
                    <a:p>
                      <a:pPr algn="ctr"/>
                      <a:r>
                        <a:rPr lang="zh-CN" altLang="en-US" dirty="0"/>
                        <a:t>鲁热</a:t>
                      </a:r>
                      <a:r>
                        <a:rPr lang="en-US" altLang="zh-CN" dirty="0"/>
                        <a:t>·</a:t>
                      </a:r>
                      <a:r>
                        <a:rPr lang="zh-CN" altLang="en-US" dirty="0"/>
                        <a:t>德</a:t>
                      </a:r>
                      <a:r>
                        <a:rPr lang="en-US" altLang="zh-CN" dirty="0"/>
                        <a:t>·</a:t>
                      </a:r>
                      <a:r>
                        <a:rPr lang="zh-CN" altLang="en-US" dirty="0"/>
                        <a:t>利勒</a:t>
                      </a:r>
                    </a:p>
                  </a:txBody>
                  <a:tcPr/>
                </a:tc>
                <a:extLst>
                  <a:ext uri="{0D108BD9-81ED-4DB2-BD59-A6C34878D82A}">
                    <a16:rowId xmlns:a16="http://schemas.microsoft.com/office/drawing/2014/main" val="8491418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滑铁卢的一分钟</a:t>
                      </a:r>
                      <a:r>
                        <a:rPr lang="en-US" altLang="zh-CN" dirty="0"/>
                        <a:t>》</a:t>
                      </a:r>
                      <a:endParaRPr lang="zh-CN" altLang="en-US" dirty="0"/>
                    </a:p>
                  </a:txBody>
                  <a:tcPr/>
                </a:tc>
                <a:tc>
                  <a:txBody>
                    <a:bodyPr/>
                    <a:lstStyle/>
                    <a:p>
                      <a:pPr algn="ctr"/>
                      <a:r>
                        <a:rPr lang="zh-CN" altLang="en-US" dirty="0"/>
                        <a:t>格鲁希</a:t>
                      </a:r>
                    </a:p>
                  </a:txBody>
                  <a:tcPr/>
                </a:tc>
                <a:extLst>
                  <a:ext uri="{0D108BD9-81ED-4DB2-BD59-A6C34878D82A}">
                    <a16:rowId xmlns:a16="http://schemas.microsoft.com/office/drawing/2014/main" val="1961265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黄金国的发现</a:t>
                      </a:r>
                      <a:r>
                        <a:rPr lang="en-US" altLang="zh-CN" dirty="0"/>
                        <a:t>》</a:t>
                      </a:r>
                      <a:endParaRPr lang="zh-CN" altLang="en-US" dirty="0"/>
                    </a:p>
                  </a:txBody>
                  <a:tcPr/>
                </a:tc>
                <a:tc>
                  <a:txBody>
                    <a:bodyPr/>
                    <a:lstStyle/>
                    <a:p>
                      <a:pPr algn="ctr"/>
                      <a:r>
                        <a:rPr lang="zh-CN" altLang="en-US" dirty="0"/>
                        <a:t>苏特尔</a:t>
                      </a:r>
                    </a:p>
                  </a:txBody>
                  <a:tcPr/>
                </a:tc>
                <a:extLst>
                  <a:ext uri="{0D108BD9-81ED-4DB2-BD59-A6C34878D82A}">
                    <a16:rowId xmlns:a16="http://schemas.microsoft.com/office/drawing/2014/main" val="31061714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英雄的瞬间</a:t>
                      </a:r>
                      <a:r>
                        <a:rPr lang="en-US" altLang="zh-CN" dirty="0"/>
                        <a:t>》</a:t>
                      </a:r>
                      <a:endParaRPr lang="zh-CN" altLang="en-US" dirty="0"/>
                    </a:p>
                  </a:txBody>
                  <a:tcPr/>
                </a:tc>
                <a:tc>
                  <a:txBody>
                    <a:bodyPr/>
                    <a:lstStyle/>
                    <a:p>
                      <a:pPr algn="ctr"/>
                      <a:r>
                        <a:rPr lang="zh-CN" altLang="en-US" dirty="0"/>
                        <a:t>陀思妥耶夫斯基</a:t>
                      </a:r>
                    </a:p>
                  </a:txBody>
                  <a:tcPr/>
                </a:tc>
                <a:extLst>
                  <a:ext uri="{0D108BD9-81ED-4DB2-BD59-A6C34878D82A}">
                    <a16:rowId xmlns:a16="http://schemas.microsoft.com/office/drawing/2014/main" val="31862928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越过大洋的第一次通话</a:t>
                      </a:r>
                      <a:r>
                        <a:rPr lang="en-US" altLang="zh-CN" dirty="0"/>
                        <a:t>》</a:t>
                      </a:r>
                      <a:endParaRPr lang="zh-CN" altLang="en-US" dirty="0"/>
                    </a:p>
                  </a:txBody>
                  <a:tcPr/>
                </a:tc>
                <a:tc>
                  <a:txBody>
                    <a:bodyPr/>
                    <a:lstStyle/>
                    <a:p>
                      <a:pPr algn="ctr"/>
                      <a:r>
                        <a:rPr lang="zh-CN" altLang="en-US" dirty="0"/>
                        <a:t>塞勒斯</a:t>
                      </a:r>
                      <a:r>
                        <a:rPr lang="en-US" altLang="zh-CN" dirty="0"/>
                        <a:t>·</a:t>
                      </a:r>
                      <a:r>
                        <a:rPr lang="zh-CN" altLang="en-US" dirty="0"/>
                        <a:t>韦斯特</a:t>
                      </a:r>
                      <a:r>
                        <a:rPr lang="en-US" altLang="zh-CN" dirty="0"/>
                        <a:t>·</a:t>
                      </a:r>
                      <a:r>
                        <a:rPr lang="zh-CN" altLang="en-US" dirty="0"/>
                        <a:t>菲尔德</a:t>
                      </a:r>
                    </a:p>
                  </a:txBody>
                  <a:tcPr/>
                </a:tc>
                <a:extLst>
                  <a:ext uri="{0D108BD9-81ED-4DB2-BD59-A6C34878D82A}">
                    <a16:rowId xmlns:a16="http://schemas.microsoft.com/office/drawing/2014/main" val="8116740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逃向苍天</a:t>
                      </a:r>
                      <a:r>
                        <a:rPr lang="en-US" altLang="zh-CN" dirty="0"/>
                        <a:t>》</a:t>
                      </a:r>
                      <a:endParaRPr lang="zh-CN" altLang="en-US" dirty="0"/>
                    </a:p>
                  </a:txBody>
                  <a:tcPr/>
                </a:tc>
                <a:tc>
                  <a:txBody>
                    <a:bodyPr/>
                    <a:lstStyle/>
                    <a:p>
                      <a:pPr algn="ctr"/>
                      <a:r>
                        <a:rPr lang="zh-CN" altLang="en-US" dirty="0"/>
                        <a:t>托尔斯泰</a:t>
                      </a:r>
                    </a:p>
                  </a:txBody>
                  <a:tcPr/>
                </a:tc>
                <a:extLst>
                  <a:ext uri="{0D108BD9-81ED-4DB2-BD59-A6C34878D82A}">
                    <a16:rowId xmlns:a16="http://schemas.microsoft.com/office/drawing/2014/main" val="17883831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南极探险的斗争</a:t>
                      </a:r>
                      <a:r>
                        <a:rPr lang="en-US" altLang="zh-CN" dirty="0"/>
                        <a:t>》</a:t>
                      </a:r>
                      <a:endParaRPr lang="zh-CN" altLang="en-US" dirty="0"/>
                    </a:p>
                  </a:txBody>
                  <a:tcPr/>
                </a:tc>
                <a:tc>
                  <a:txBody>
                    <a:bodyPr/>
                    <a:lstStyle/>
                    <a:p>
                      <a:pPr algn="ctr"/>
                      <a:r>
                        <a:rPr lang="zh-CN" altLang="en-US" dirty="0"/>
                        <a:t>斯科特</a:t>
                      </a:r>
                    </a:p>
                  </a:txBody>
                  <a:tcPr/>
                </a:tc>
                <a:extLst>
                  <a:ext uri="{0D108BD9-81ED-4DB2-BD59-A6C34878D82A}">
                    <a16:rowId xmlns:a16="http://schemas.microsoft.com/office/drawing/2014/main" val="22504659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封闭的列车</a:t>
                      </a:r>
                      <a:r>
                        <a:rPr lang="en-US" altLang="zh-CN" dirty="0"/>
                        <a:t>》</a:t>
                      </a:r>
                      <a:endParaRPr lang="zh-CN" altLang="en-US" dirty="0"/>
                    </a:p>
                  </a:txBody>
                  <a:tcPr/>
                </a:tc>
                <a:tc>
                  <a:txBody>
                    <a:bodyPr/>
                    <a:lstStyle/>
                    <a:p>
                      <a:pPr algn="ctr"/>
                      <a:r>
                        <a:rPr lang="zh-CN" altLang="en-US" dirty="0"/>
                        <a:t>列宁</a:t>
                      </a:r>
                    </a:p>
                  </a:txBody>
                  <a:tcPr/>
                </a:tc>
                <a:extLst>
                  <a:ext uri="{0D108BD9-81ED-4DB2-BD59-A6C34878D82A}">
                    <a16:rowId xmlns:a16="http://schemas.microsoft.com/office/drawing/2014/main" val="15579553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西塞罗</a:t>
                      </a:r>
                      <a:r>
                        <a:rPr lang="en-US" altLang="zh-CN" dirty="0"/>
                        <a:t>》</a:t>
                      </a:r>
                      <a:endParaRPr lang="zh-CN" altLang="en-US" dirty="0"/>
                    </a:p>
                  </a:txBody>
                  <a:tcPr/>
                </a:tc>
                <a:tc>
                  <a:txBody>
                    <a:bodyPr/>
                    <a:lstStyle/>
                    <a:p>
                      <a:pPr algn="ctr"/>
                      <a:r>
                        <a:rPr lang="zh-CN" altLang="en-US" dirty="0"/>
                        <a:t>西塞罗</a:t>
                      </a:r>
                    </a:p>
                  </a:txBody>
                  <a:tcPr/>
                </a:tc>
                <a:extLst>
                  <a:ext uri="{0D108BD9-81ED-4DB2-BD59-A6C34878D82A}">
                    <a16:rowId xmlns:a16="http://schemas.microsoft.com/office/drawing/2014/main" val="37599655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威尔逊的梦想与失败</a:t>
                      </a:r>
                      <a:r>
                        <a:rPr lang="en-US" altLang="zh-CN" dirty="0"/>
                        <a:t>》</a:t>
                      </a:r>
                      <a:endParaRPr lang="zh-CN" altLang="en-US" dirty="0"/>
                    </a:p>
                  </a:txBody>
                  <a:tcPr/>
                </a:tc>
                <a:tc>
                  <a:txBody>
                    <a:bodyPr/>
                    <a:lstStyle/>
                    <a:p>
                      <a:pPr algn="ctr"/>
                      <a:r>
                        <a:rPr lang="zh-CN" altLang="en-US" dirty="0"/>
                        <a:t>威尔逊</a:t>
                      </a:r>
                    </a:p>
                  </a:txBody>
                  <a:tcPr/>
                </a:tc>
                <a:extLst>
                  <a:ext uri="{0D108BD9-81ED-4DB2-BD59-A6C34878D82A}">
                    <a16:rowId xmlns:a16="http://schemas.microsoft.com/office/drawing/2014/main" val="1644310861"/>
                  </a:ext>
                </a:extLst>
              </a:tr>
            </a:tbl>
          </a:graphicData>
        </a:graphic>
      </p:graphicFrame>
    </p:spTree>
    <p:extLst>
      <p:ext uri="{BB962C8B-B14F-4D97-AF65-F5344CB8AC3E}">
        <p14:creationId xmlns:p14="http://schemas.microsoft.com/office/powerpoint/2010/main" val="268218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54314-04B1-4EF5-B602-99E396B93965}"/>
              </a:ext>
            </a:extLst>
          </p:cNvPr>
          <p:cNvSpPr>
            <a:spLocks noGrp="1"/>
          </p:cNvSpPr>
          <p:nvPr>
            <p:ph type="title"/>
          </p:nvPr>
        </p:nvSpPr>
        <p:spPr>
          <a:xfrm>
            <a:off x="628650" y="2766218"/>
            <a:ext cx="7886700" cy="1325563"/>
          </a:xfrm>
        </p:spPr>
        <p:txBody>
          <a:bodyPr>
            <a:normAutofit/>
          </a:bodyPr>
          <a:lstStyle/>
          <a:p>
            <a:pPr algn="ctr"/>
            <a:r>
              <a:rPr lang="zh-CN" altLang="en-US" dirty="0">
                <a:latin typeface="幼圆" panose="02010509060101010101" pitchFamily="49" charset="-122"/>
                <a:ea typeface="幼圆" panose="02010509060101010101" pitchFamily="49" charset="-122"/>
              </a:rPr>
              <a:t>玛丽恩巴德悲歌</a:t>
            </a:r>
          </a:p>
        </p:txBody>
      </p:sp>
    </p:spTree>
    <p:extLst>
      <p:ext uri="{BB962C8B-B14F-4D97-AF65-F5344CB8AC3E}">
        <p14:creationId xmlns:p14="http://schemas.microsoft.com/office/powerpoint/2010/main" val="83975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CA4A9-DCAF-4270-AC39-8C5218F8941F}"/>
              </a:ext>
            </a:extLst>
          </p:cNvPr>
          <p:cNvSpPr>
            <a:spLocks noGrp="1"/>
          </p:cNvSpPr>
          <p:nvPr>
            <p:ph type="title"/>
          </p:nvPr>
        </p:nvSpPr>
        <p:spPr>
          <a:xfrm>
            <a:off x="628650" y="2766218"/>
            <a:ext cx="7886700" cy="1325563"/>
          </a:xfrm>
        </p:spPr>
        <p:txBody>
          <a:bodyPr>
            <a:normAutofit fontScale="90000"/>
          </a:bodyPr>
          <a:lstStyle/>
          <a:p>
            <a:pPr>
              <a:lnSpc>
                <a:spcPct val="150000"/>
              </a:lnSpc>
            </a:pPr>
            <a:r>
              <a:rPr lang="zh-CN" altLang="en-US" sz="2800" dirty="0">
                <a:latin typeface="幼圆" panose="02010509060101010101" pitchFamily="49" charset="-122"/>
                <a:ea typeface="幼圆" panose="02010509060101010101" pitchFamily="49" charset="-122"/>
              </a:rPr>
              <a:t>    </a:t>
            </a:r>
            <a:r>
              <a:rPr lang="zh-CN" altLang="en-US" sz="3100" dirty="0">
                <a:latin typeface="幼圆" panose="02010509060101010101" pitchFamily="49" charset="-122"/>
                <a:ea typeface="幼圆" panose="02010509060101010101" pitchFamily="49" charset="-122"/>
              </a:rPr>
              <a:t>暮年的诗人歌德爱上妙龄少女乌尔丽克，歌德求婚被拒。老人忘不了乌尔丽克，眼前一片萧瑟秋色，老人悲不自胜，就在马车的车厢和在途中的驿站一气呵成写下了他晚年最著名的爱情诗篇</a:t>
            </a:r>
            <a:r>
              <a:rPr lang="en-US" altLang="zh-CN" sz="3100" dirty="0">
                <a:latin typeface="幼圆" panose="02010509060101010101" pitchFamily="49" charset="-122"/>
                <a:ea typeface="幼圆" panose="02010509060101010101" pitchFamily="49" charset="-122"/>
              </a:rPr>
              <a:t>《</a:t>
            </a:r>
            <a:r>
              <a:rPr lang="zh-CN" altLang="en-US" sz="3100" dirty="0">
                <a:latin typeface="幼圆" panose="02010509060101010101" pitchFamily="49" charset="-122"/>
                <a:ea typeface="幼圆" panose="02010509060101010101" pitchFamily="49" charset="-122"/>
              </a:rPr>
              <a:t>玛丽恩巴德悲歌</a:t>
            </a:r>
            <a:r>
              <a:rPr lang="en-US" altLang="zh-CN" sz="3100" dirty="0">
                <a:latin typeface="幼圆" panose="02010509060101010101" pitchFamily="49" charset="-122"/>
                <a:ea typeface="幼圆" panose="02010509060101010101" pitchFamily="49" charset="-122"/>
              </a:rPr>
              <a:t>》</a:t>
            </a:r>
            <a:r>
              <a:rPr lang="zh-CN" altLang="en-US" sz="3100" dirty="0">
                <a:latin typeface="幼圆" panose="02010509060101010101" pitchFamily="49" charset="-122"/>
                <a:ea typeface="幼圆" panose="02010509060101010101" pitchFamily="49" charset="-122"/>
              </a:rPr>
              <a:t>。</a:t>
            </a:r>
            <a:br>
              <a:rPr lang="en-US" altLang="zh-CN" sz="3100" dirty="0">
                <a:latin typeface="幼圆" panose="02010509060101010101" pitchFamily="49" charset="-122"/>
                <a:ea typeface="幼圆" panose="02010509060101010101" pitchFamily="49" charset="-122"/>
              </a:rPr>
            </a:br>
            <a:r>
              <a:rPr lang="en-US" altLang="zh-CN" sz="3100" dirty="0">
                <a:latin typeface="幼圆" panose="02010509060101010101" pitchFamily="49" charset="-122"/>
                <a:ea typeface="幼圆" panose="02010509060101010101" pitchFamily="49" charset="-122"/>
              </a:rPr>
              <a:t>    </a:t>
            </a:r>
            <a:r>
              <a:rPr lang="zh-CN" altLang="en-US" sz="3100" dirty="0">
                <a:latin typeface="幼圆" panose="02010509060101010101" pitchFamily="49" charset="-122"/>
                <a:ea typeface="幼圆" panose="02010509060101010101" pitchFamily="49" charset="-122"/>
              </a:rPr>
              <a:t>歌德从此永远告别了爱情的激情带来的痛苦的时代，而进入心境平静、勤奋写作的暮年。</a:t>
            </a:r>
            <a:br>
              <a:rPr lang="zh-CN" altLang="en-US" sz="3100" dirty="0">
                <a:latin typeface="幼圆" panose="02010509060101010101" pitchFamily="49" charset="-122"/>
                <a:ea typeface="幼圆" panose="02010509060101010101" pitchFamily="49" charset="-122"/>
              </a:rPr>
            </a:br>
            <a:endParaRPr lang="zh-CN" altLang="en-US" sz="3100"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42598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D1A5A-97E9-4B60-8D86-A9C916B4741D}"/>
              </a:ext>
            </a:extLst>
          </p:cNvPr>
          <p:cNvSpPr>
            <a:spLocks noGrp="1"/>
          </p:cNvSpPr>
          <p:nvPr>
            <p:ph type="title"/>
          </p:nvPr>
        </p:nvSpPr>
        <p:spPr>
          <a:xfrm>
            <a:off x="628650" y="2766218"/>
            <a:ext cx="7886700" cy="1325563"/>
          </a:xfrm>
        </p:spPr>
        <p:txBody>
          <a:bodyPr/>
          <a:lstStyle/>
          <a:p>
            <a:pPr algn="ctr"/>
            <a:r>
              <a:rPr lang="zh-CN" altLang="en-US" dirty="0">
                <a:latin typeface="幼圆" panose="02010509060101010101" pitchFamily="49" charset="-122"/>
                <a:ea typeface="幼圆" panose="02010509060101010101" pitchFamily="49" charset="-122"/>
              </a:rPr>
              <a:t>黄金国的发现</a:t>
            </a:r>
          </a:p>
        </p:txBody>
      </p:sp>
    </p:spTree>
    <p:extLst>
      <p:ext uri="{BB962C8B-B14F-4D97-AF65-F5344CB8AC3E}">
        <p14:creationId xmlns:p14="http://schemas.microsoft.com/office/powerpoint/2010/main" val="138459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D1A5A-97E9-4B60-8D86-A9C916B4741D}"/>
              </a:ext>
            </a:extLst>
          </p:cNvPr>
          <p:cNvSpPr>
            <a:spLocks noGrp="1"/>
          </p:cNvSpPr>
          <p:nvPr>
            <p:ph type="title"/>
          </p:nvPr>
        </p:nvSpPr>
        <p:spPr>
          <a:xfrm>
            <a:off x="628650" y="2766218"/>
            <a:ext cx="7886700" cy="1325563"/>
          </a:xfrm>
        </p:spPr>
        <p:txBody>
          <a:bodyPr>
            <a:noAutofit/>
          </a:bodyPr>
          <a:lstStyle/>
          <a:p>
            <a:pPr>
              <a:lnSpc>
                <a:spcPct val="150000"/>
              </a:lnSpc>
            </a:pPr>
            <a:r>
              <a:rPr lang="zh-CN" altLang="en-US" sz="2800" dirty="0">
                <a:latin typeface="幼圆" panose="02010509060101010101" pitchFamily="49" charset="-122"/>
                <a:ea typeface="幼圆" panose="02010509060101010101" pitchFamily="49" charset="-122"/>
              </a:rPr>
              <a:t>    一八四九年在加利福尼亚掀起的世界性淘金热潮广为人知，然而，恐怕并不是人人都知道，这一片土地但是属于私人的，它的主人就是约翰</a:t>
            </a:r>
            <a:r>
              <a:rPr lang="en-US" altLang="zh-CN" sz="1400" dirty="0">
                <a:latin typeface="幼圆" panose="02010509060101010101" pitchFamily="49" charset="-122"/>
                <a:ea typeface="幼圆" panose="02010509060101010101" pitchFamily="49" charset="-122"/>
              </a:rPr>
              <a:t>·</a:t>
            </a:r>
            <a:r>
              <a:rPr lang="zh-CN" altLang="en-US" sz="2800" dirty="0">
                <a:latin typeface="幼圆" panose="02010509060101010101" pitchFamily="49" charset="-122"/>
                <a:ea typeface="幼圆" panose="02010509060101010101" pitchFamily="49" charset="-122"/>
              </a:rPr>
              <a:t>奥古斯特</a:t>
            </a:r>
            <a:r>
              <a:rPr lang="en-US" altLang="zh-CN" sz="1400" dirty="0">
                <a:latin typeface="幼圆" panose="02010509060101010101" pitchFamily="49" charset="-122"/>
                <a:ea typeface="幼圆" panose="02010509060101010101" pitchFamily="49" charset="-122"/>
              </a:rPr>
              <a:t>·</a:t>
            </a:r>
            <a:r>
              <a:rPr lang="zh-CN" altLang="en-US" sz="2800" dirty="0">
                <a:latin typeface="幼圆" panose="02010509060101010101" pitchFamily="49" charset="-122"/>
                <a:ea typeface="幼圆" panose="02010509060101010101" pitchFamily="49" charset="-122"/>
              </a:rPr>
              <a:t>苏特尔。可惜，黄金的发现并没有给这位主人带来幸福，而是使他家破人亡，自己沦为乞丐。</a:t>
            </a:r>
          </a:p>
        </p:txBody>
      </p:sp>
    </p:spTree>
    <p:extLst>
      <p:ext uri="{BB962C8B-B14F-4D97-AF65-F5344CB8AC3E}">
        <p14:creationId xmlns:p14="http://schemas.microsoft.com/office/powerpoint/2010/main" val="361472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7000" r="-1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57EAA5-A62D-47CE-BF5D-11480EA1888F}"/>
              </a:ext>
            </a:extLst>
          </p:cNvPr>
          <p:cNvSpPr>
            <a:spLocks noGrp="1"/>
          </p:cNvSpPr>
          <p:nvPr>
            <p:ph type="title"/>
          </p:nvPr>
        </p:nvSpPr>
        <p:spPr>
          <a:xfrm>
            <a:off x="628650" y="0"/>
            <a:ext cx="7886700" cy="1325563"/>
          </a:xfrm>
        </p:spPr>
        <p:txBody>
          <a:bodyPr>
            <a:normAutofit/>
          </a:bodyPr>
          <a:lstStyle/>
          <a:p>
            <a:r>
              <a:rPr lang="zh-CN" altLang="en-US" dirty="0">
                <a:solidFill>
                  <a:schemeClr val="bg1"/>
                </a:solidFill>
                <a:latin typeface="幼圆" panose="02010509060101010101" pitchFamily="49" charset="-122"/>
                <a:ea typeface="幼圆" panose="02010509060101010101" pitchFamily="49" charset="-122"/>
              </a:rPr>
              <a:t>感悟</a:t>
            </a:r>
          </a:p>
        </p:txBody>
      </p:sp>
      <p:sp>
        <p:nvSpPr>
          <p:cNvPr id="3" name="内容占位符 2">
            <a:extLst>
              <a:ext uri="{FF2B5EF4-FFF2-40B4-BE49-F238E27FC236}">
                <a16:creationId xmlns:a16="http://schemas.microsoft.com/office/drawing/2014/main" id="{A0FF3418-A03C-4AD3-9347-7BA5F18C8A5C}"/>
              </a:ext>
            </a:extLst>
          </p:cNvPr>
          <p:cNvSpPr>
            <a:spLocks noGrp="1"/>
          </p:cNvSpPr>
          <p:nvPr>
            <p:ph idx="1"/>
          </p:nvPr>
        </p:nvSpPr>
        <p:spPr>
          <a:xfrm>
            <a:off x="386080" y="1122363"/>
            <a:ext cx="8371840" cy="5167311"/>
          </a:xfrm>
        </p:spPr>
        <p:txBody>
          <a:bodyPr>
            <a:normAutofit lnSpcReduction="10000"/>
          </a:bodyPr>
          <a:lstStyle/>
          <a:p>
            <a:pPr marL="0" indent="0">
              <a:lnSpc>
                <a:spcPct val="150000"/>
              </a:lnSpc>
              <a:buNone/>
            </a:pPr>
            <a:r>
              <a:rPr lang="zh-CN" altLang="en-US" dirty="0">
                <a:solidFill>
                  <a:schemeClr val="bg1"/>
                </a:solidFill>
              </a:rPr>
              <a:t>         充满戏剧性和命运攸关的历史时刻并不是突然发生，也许孕育这一时刻需要很久，但它带来的影响却能弥漫整个历史的进程。</a:t>
            </a:r>
            <a:endParaRPr lang="en-US" altLang="zh-CN" dirty="0">
              <a:solidFill>
                <a:schemeClr val="bg1"/>
              </a:solidFill>
            </a:endParaRPr>
          </a:p>
          <a:p>
            <a:pPr marL="0" indent="0">
              <a:lnSpc>
                <a:spcPct val="150000"/>
              </a:lnSpc>
              <a:buNone/>
            </a:pPr>
            <a:r>
              <a:rPr lang="en-US" altLang="zh-CN" dirty="0">
                <a:solidFill>
                  <a:schemeClr val="bg1"/>
                </a:solidFill>
              </a:rPr>
              <a:t>         </a:t>
            </a:r>
            <a:r>
              <a:rPr lang="zh-CN" altLang="en-US" dirty="0">
                <a:solidFill>
                  <a:schemeClr val="bg1"/>
                </a:solidFill>
              </a:rPr>
              <a:t>很多时候，我们会情不自禁地对历史展开遐想，如果当时</a:t>
            </a:r>
            <a:r>
              <a:rPr lang="en-US" altLang="zh-CN" dirty="0">
                <a:solidFill>
                  <a:schemeClr val="bg1"/>
                </a:solidFill>
              </a:rPr>
              <a:t>……</a:t>
            </a:r>
          </a:p>
          <a:p>
            <a:pPr marL="0" indent="0">
              <a:lnSpc>
                <a:spcPct val="150000"/>
              </a:lnSpc>
              <a:buNone/>
            </a:pPr>
            <a:r>
              <a:rPr lang="en-US" altLang="zh-CN" dirty="0">
                <a:solidFill>
                  <a:schemeClr val="bg1"/>
                </a:solidFill>
              </a:rPr>
              <a:t>         《</a:t>
            </a:r>
            <a:r>
              <a:rPr lang="zh-CN" altLang="en-US" dirty="0">
                <a:solidFill>
                  <a:schemeClr val="bg1"/>
                </a:solidFill>
              </a:rPr>
              <a:t>人类地群星闪耀时</a:t>
            </a:r>
            <a:r>
              <a:rPr lang="en-US" altLang="zh-CN" dirty="0">
                <a:solidFill>
                  <a:schemeClr val="bg1"/>
                </a:solidFill>
              </a:rPr>
              <a:t>》</a:t>
            </a:r>
            <a:r>
              <a:rPr lang="zh-CN" altLang="en-US" dirty="0">
                <a:solidFill>
                  <a:schemeClr val="bg1"/>
                </a:solidFill>
              </a:rPr>
              <a:t>不是严肃的历史书，不揽全貌，是一本文学作品，我能看到的是站在历史深处那些人物鲜活的面孔和他们动人的故事。</a:t>
            </a:r>
          </a:p>
        </p:txBody>
      </p:sp>
    </p:spTree>
    <p:extLst>
      <p:ext uri="{BB962C8B-B14F-4D97-AF65-F5344CB8AC3E}">
        <p14:creationId xmlns:p14="http://schemas.microsoft.com/office/powerpoint/2010/main" val="26337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408</Words>
  <Application>Microsoft Office PowerPoint</Application>
  <PresentationFormat>全屏显示(4:3)</PresentationFormat>
  <Paragraphs>43</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等线</vt:lpstr>
      <vt:lpstr>等线 Light</vt:lpstr>
      <vt:lpstr>幼圆</vt:lpstr>
      <vt:lpstr>Arial</vt:lpstr>
      <vt:lpstr>Calibri</vt:lpstr>
      <vt:lpstr>Calibri Light</vt:lpstr>
      <vt:lpstr>Office 主题​​</vt:lpstr>
      <vt:lpstr>人类的群星闪耀时 十四篇历史特写</vt:lpstr>
      <vt:lpstr>    充满戏剧性和命运攸关的时刻在个人的一生中和历史的进程中都是难得的；这种时刻往往只发生在某一天、某一小时甚至某一时刻，但它们的决定性影响却超越时间。在这里，我想从极其不同的时代和地区回顾群星闪耀的某些时刻——我这样称呼那些时刻，是因为他们宛若星辰一般永远散射着光辉，普照着暂时的黑夜。                                 ——斯蒂芬·茨威格</vt:lpstr>
      <vt:lpstr>PowerPoint 演示文稿</vt:lpstr>
      <vt:lpstr>玛丽恩巴德悲歌</vt:lpstr>
      <vt:lpstr>    暮年的诗人歌德爱上妙龄少女乌尔丽克，歌德求婚被拒。老人忘不了乌尔丽克，眼前一片萧瑟秋色，老人悲不自胜，就在马车的车厢和在途中的驿站一气呵成写下了他晚年最著名的爱情诗篇《玛丽恩巴德悲歌》。     歌德从此永远告别了爱情的激情带来的痛苦的时代，而进入心境平静、勤奋写作的暮年。 </vt:lpstr>
      <vt:lpstr>黄金国的发现</vt:lpstr>
      <vt:lpstr>    一八四九年在加利福尼亚掀起的世界性淘金热潮广为人知，然而，恐怕并不是人人都知道，这一片土地但是属于私人的，它的主人就是约翰·奥古斯特·苏特尔。可惜，黄金的发现并没有给这位主人带来幸福，而是使他家破人亡，自己沦为乞丐。</vt:lpstr>
      <vt:lpstr>感悟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杨志刚</dc:creator>
  <cp:lastModifiedBy>杨志刚</cp:lastModifiedBy>
  <cp:revision>15</cp:revision>
  <dcterms:created xsi:type="dcterms:W3CDTF">2017-12-08T14:23:01Z</dcterms:created>
  <dcterms:modified xsi:type="dcterms:W3CDTF">2017-12-12T08:25:58Z</dcterms:modified>
</cp:coreProperties>
</file>