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73" r:id="rId14"/>
    <p:sldId id="272" r:id="rId15"/>
    <p:sldId id="274" r:id="rId16"/>
    <p:sldId id="268" r:id="rId17"/>
    <p:sldId id="275" r:id="rId18"/>
    <p:sldId id="271"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7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48937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211504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282BD8-3F86-4E24-B5E7-FC8B2EC2958A}"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6622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3029608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282BD8-3F86-4E24-B5E7-FC8B2EC2958A}"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899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4019999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2175716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173207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600509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3802143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361706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394803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3018024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2420854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1709424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A282BD8-3F86-4E24-B5E7-FC8B2EC2958A}" type="slidenum">
              <a:rPr lang="zh-CN" altLang="en-US" smtClean="0"/>
              <a:t>‹#›</a:t>
            </a:fld>
            <a:endParaRPr lang="zh-CN" altLang="en-US"/>
          </a:p>
        </p:txBody>
      </p:sp>
      <p:sp>
        <p:nvSpPr>
          <p:cNvPr id="5" name="Date Placeholder 4"/>
          <p:cNvSpPr>
            <a:spLocks noGrp="1"/>
          </p:cNvSpPr>
          <p:nvPr>
            <p:ph type="dt" sz="half" idx="10"/>
          </p:nvPr>
        </p:nvSpPr>
        <p:spPr/>
        <p:txBody>
          <a:bodyPr/>
          <a:lstStyle/>
          <a:p>
            <a:fld id="{720D8532-5C94-49F6-8604-BDB5DA170ECC}" type="datetimeFigureOut">
              <a:rPr lang="zh-CN" altLang="en-US" smtClean="0"/>
              <a:t>2015/10/25</a:t>
            </a:fld>
            <a:endParaRPr lang="zh-CN" altLang="en-US"/>
          </a:p>
        </p:txBody>
      </p:sp>
    </p:spTree>
    <p:extLst>
      <p:ext uri="{BB962C8B-B14F-4D97-AF65-F5344CB8AC3E}">
        <p14:creationId xmlns:p14="http://schemas.microsoft.com/office/powerpoint/2010/main" val="135387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0D8532-5C94-49F6-8604-BDB5DA170ECC}" type="datetimeFigureOut">
              <a:rPr lang="zh-CN" altLang="en-US" smtClean="0"/>
              <a:t>2015/10/25</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A282BD8-3F86-4E24-B5E7-FC8B2EC2958A}" type="slidenum">
              <a:rPr lang="zh-CN" altLang="en-US" smtClean="0"/>
              <a:t>‹#›</a:t>
            </a:fld>
            <a:endParaRPr lang="zh-CN" altLang="en-US"/>
          </a:p>
        </p:txBody>
      </p:sp>
    </p:spTree>
    <p:extLst>
      <p:ext uri="{BB962C8B-B14F-4D97-AF65-F5344CB8AC3E}">
        <p14:creationId xmlns:p14="http://schemas.microsoft.com/office/powerpoint/2010/main" val="215611720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办公软件的技巧</a:t>
            </a:r>
            <a:r>
              <a:rPr lang="en-US" altLang="zh-CN" dirty="0" smtClean="0"/>
              <a:t/>
            </a:r>
            <a:br>
              <a:rPr lang="en-US" altLang="zh-CN" dirty="0" smtClean="0"/>
            </a:br>
            <a:r>
              <a:rPr lang="en-US" altLang="zh-CN" sz="4400" dirty="0" smtClean="0"/>
              <a:t>Tips of the work software</a:t>
            </a:r>
            <a:endParaRPr lang="zh-CN" altLang="en-US" sz="4400" dirty="0"/>
          </a:p>
        </p:txBody>
      </p:sp>
      <p:sp>
        <p:nvSpPr>
          <p:cNvPr id="3" name="副标题 2"/>
          <p:cNvSpPr>
            <a:spLocks noGrp="1"/>
          </p:cNvSpPr>
          <p:nvPr>
            <p:ph type="subTitle" idx="1"/>
          </p:nvPr>
        </p:nvSpPr>
        <p:spPr/>
        <p:txBody>
          <a:bodyPr/>
          <a:lstStyle/>
          <a:p>
            <a:r>
              <a:rPr lang="zh-CN" altLang="en-US" b="1" dirty="0" smtClean="0">
                <a:solidFill>
                  <a:schemeClr val="tx1"/>
                </a:solidFill>
                <a:latin typeface="黑体" panose="02010609060101010101" pitchFamily="49" charset="-122"/>
                <a:ea typeface="黑体" panose="02010609060101010101" pitchFamily="49" charset="-122"/>
              </a:rPr>
              <a:t>答辩人：付圣</a:t>
            </a:r>
            <a:endParaRPr lang="en-US" altLang="zh-CN" b="1" dirty="0" smtClean="0">
              <a:solidFill>
                <a:schemeClr val="tx1"/>
              </a:solidFill>
              <a:latin typeface="黑体" panose="02010609060101010101" pitchFamily="49" charset="-122"/>
              <a:ea typeface="黑体" panose="02010609060101010101" pitchFamily="49" charset="-122"/>
            </a:endParaRPr>
          </a:p>
          <a:p>
            <a:r>
              <a:rPr lang="zh-CN" altLang="en-US" b="1" dirty="0">
                <a:solidFill>
                  <a:schemeClr val="tx1"/>
                </a:solidFill>
                <a:latin typeface="黑体" panose="02010609060101010101" pitchFamily="49" charset="-122"/>
                <a:ea typeface="黑体" panose="02010609060101010101" pitchFamily="49" charset="-122"/>
              </a:rPr>
              <a:t>指导</a:t>
            </a:r>
            <a:r>
              <a:rPr lang="zh-CN" altLang="en-US" b="1" dirty="0" smtClean="0">
                <a:solidFill>
                  <a:schemeClr val="tx1"/>
                </a:solidFill>
                <a:latin typeface="黑体" panose="02010609060101010101" pitchFamily="49" charset="-122"/>
                <a:ea typeface="黑体" panose="02010609060101010101" pitchFamily="49" charset="-122"/>
              </a:rPr>
              <a:t>老师：崔征</a:t>
            </a:r>
            <a:endParaRPr lang="zh-CN" altLang="en-US" b="1"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822221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高手过招</a:t>
            </a:r>
            <a:r>
              <a:rPr lang="en-US" altLang="zh-CN" dirty="0" smtClean="0"/>
              <a:t>——</a:t>
            </a:r>
            <a:r>
              <a:rPr lang="zh-CN" altLang="zh-CN" b="1" dirty="0"/>
              <a:t>奇特的</a:t>
            </a:r>
            <a:r>
              <a:rPr lang="en-US" altLang="zh-CN" b="1" dirty="0"/>
              <a:t>F4</a:t>
            </a:r>
            <a:r>
              <a:rPr lang="zh-CN" altLang="zh-CN" b="1" dirty="0"/>
              <a:t>键</a:t>
            </a:r>
            <a:r>
              <a:rPr lang="en-US" altLang="zh-CN" b="1" dirty="0"/>
              <a:t/>
            </a:r>
            <a:br>
              <a:rPr lang="en-US" altLang="zh-CN" b="1" dirty="0"/>
            </a:br>
            <a:endParaRPr lang="zh-CN" altLang="en-US" dirty="0"/>
          </a:p>
        </p:txBody>
      </p:sp>
      <p:sp>
        <p:nvSpPr>
          <p:cNvPr id="3" name="内容占位符 2"/>
          <p:cNvSpPr>
            <a:spLocks noGrp="1"/>
          </p:cNvSpPr>
          <p:nvPr>
            <p:ph idx="1"/>
          </p:nvPr>
        </p:nvSpPr>
        <p:spPr/>
        <p:txBody>
          <a:bodyPr>
            <a:normAutofit/>
          </a:bodyPr>
          <a:lstStyle/>
          <a:p>
            <a:r>
              <a:rPr lang="zh-CN" altLang="zh-CN" sz="2800" b="1" dirty="0" smtClean="0"/>
              <a:t>作为</a:t>
            </a:r>
            <a:r>
              <a:rPr lang="en-US" altLang="zh-CN" sz="2800" b="1" dirty="0"/>
              <a:t>“</a:t>
            </a:r>
            <a:r>
              <a:rPr lang="zh-CN" altLang="zh-CN" sz="2800" b="1" dirty="0"/>
              <a:t>重复</a:t>
            </a:r>
            <a:r>
              <a:rPr lang="en-US" altLang="zh-CN" sz="2800" b="1" dirty="0"/>
              <a:t>”</a:t>
            </a:r>
            <a:r>
              <a:rPr lang="zh-CN" altLang="zh-CN" sz="2800" b="1" dirty="0"/>
              <a:t>键，</a:t>
            </a:r>
            <a:r>
              <a:rPr lang="en-US" altLang="zh-CN" sz="2800" b="1" dirty="0"/>
              <a:t>F4</a:t>
            </a:r>
            <a:r>
              <a:rPr lang="zh-CN" altLang="zh-CN" sz="2800" b="1" dirty="0"/>
              <a:t>键可以重复前一次操作，在很多情况下起作用</a:t>
            </a:r>
            <a:r>
              <a:rPr lang="zh-CN" altLang="zh-CN" sz="2800" b="1" dirty="0" smtClean="0"/>
              <a:t>，</a:t>
            </a:r>
            <a:endParaRPr lang="en-US" altLang="zh-CN" sz="2800" b="1" dirty="0" smtClean="0"/>
          </a:p>
          <a:p>
            <a:endParaRPr lang="en-US" altLang="zh-CN" sz="2800" b="1" dirty="0"/>
          </a:p>
          <a:p>
            <a:endParaRPr lang="en-US" altLang="zh-CN" sz="2800" b="1" dirty="0" smtClean="0"/>
          </a:p>
          <a:p>
            <a:r>
              <a:rPr lang="zh-CN" altLang="zh-CN" sz="2800" b="1" dirty="0" smtClean="0"/>
              <a:t>比如</a:t>
            </a:r>
            <a:r>
              <a:rPr lang="zh-CN" altLang="zh-CN" sz="2800" b="1" dirty="0"/>
              <a:t>在工作表内加入或删除一行，然后移动插入点并按下</a:t>
            </a:r>
            <a:r>
              <a:rPr lang="en-US" altLang="zh-CN" sz="2800" b="1" dirty="0"/>
              <a:t>F4</a:t>
            </a:r>
            <a:r>
              <a:rPr lang="zh-CN" altLang="zh-CN" sz="2800" b="1" dirty="0"/>
              <a:t>键以加入或删除另一行，根本不需要使用菜单。</a:t>
            </a:r>
            <a:endParaRPr lang="zh-CN" altLang="en-US" sz="2800" dirty="0"/>
          </a:p>
        </p:txBody>
      </p:sp>
    </p:spTree>
    <p:extLst>
      <p:ext uri="{BB962C8B-B14F-4D97-AF65-F5344CB8AC3E}">
        <p14:creationId xmlns:p14="http://schemas.microsoft.com/office/powerpoint/2010/main" val="3713260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高手过招</a:t>
            </a:r>
            <a:r>
              <a:rPr lang="en-US" altLang="zh-CN" dirty="0" smtClean="0"/>
              <a:t>——</a:t>
            </a:r>
            <a:r>
              <a:rPr lang="zh-CN" altLang="zh-CN" b="1" dirty="0"/>
              <a:t>快速换行</a:t>
            </a:r>
            <a:r>
              <a:rPr lang="en-US" altLang="zh-CN" b="1" dirty="0"/>
              <a:t/>
            </a:r>
            <a:br>
              <a:rPr lang="en-US" altLang="zh-CN" b="1" dirty="0"/>
            </a:br>
            <a:endParaRPr lang="zh-CN" altLang="en-US" dirty="0"/>
          </a:p>
        </p:txBody>
      </p:sp>
      <p:sp>
        <p:nvSpPr>
          <p:cNvPr id="3" name="内容占位符 2"/>
          <p:cNvSpPr>
            <a:spLocks noGrp="1"/>
          </p:cNvSpPr>
          <p:nvPr>
            <p:ph idx="1"/>
          </p:nvPr>
        </p:nvSpPr>
        <p:spPr/>
        <p:txBody>
          <a:bodyPr>
            <a:normAutofit lnSpcReduction="10000"/>
          </a:bodyPr>
          <a:lstStyle/>
          <a:p>
            <a:endParaRPr lang="en-US" altLang="zh-CN" b="1" dirty="0"/>
          </a:p>
          <a:p>
            <a:r>
              <a:rPr lang="zh-CN" altLang="zh-CN" sz="2800" b="1" dirty="0"/>
              <a:t>我们在使用</a:t>
            </a:r>
            <a:r>
              <a:rPr lang="en-US" altLang="zh-CN" sz="2800" b="1" dirty="0"/>
              <a:t>Excel</a:t>
            </a:r>
            <a:r>
              <a:rPr lang="zh-CN" altLang="zh-CN" sz="2800" b="1" dirty="0"/>
              <a:t>制作表格时经常会遇到需要在一个单元格输入一行或几行文字的情况，如果输入一行后敲回车键就会移到下一单元格，而不是</a:t>
            </a:r>
            <a:r>
              <a:rPr lang="zh-CN" altLang="zh-CN" sz="2800" b="1" dirty="0" smtClean="0"/>
              <a:t>换行</a:t>
            </a:r>
            <a:r>
              <a:rPr lang="zh-CN" altLang="en-US" sz="2800" b="1" dirty="0" smtClean="0"/>
              <a:t>。</a:t>
            </a:r>
            <a:endParaRPr lang="en-US" altLang="zh-CN" sz="2800" b="1" dirty="0" smtClean="0"/>
          </a:p>
          <a:p>
            <a:endParaRPr lang="en-US" altLang="zh-CN" sz="2800" b="1" dirty="0"/>
          </a:p>
          <a:p>
            <a:r>
              <a:rPr lang="zh-CN" altLang="zh-CN" sz="2800" b="1" dirty="0" smtClean="0"/>
              <a:t>有</a:t>
            </a:r>
            <a:r>
              <a:rPr lang="zh-CN" altLang="zh-CN" sz="2800" b="1" dirty="0"/>
              <a:t>一个简便实用的操作方法可以实现换行</a:t>
            </a:r>
            <a:r>
              <a:rPr lang="en-US" altLang="zh-CN" sz="2800" b="1" dirty="0"/>
              <a:t>:</a:t>
            </a:r>
            <a:r>
              <a:rPr lang="zh-CN" altLang="zh-CN" sz="2800" b="1" dirty="0"/>
              <a:t>在选定单元格输入第一行内容后，在换行处按</a:t>
            </a:r>
            <a:r>
              <a:rPr lang="en-US" altLang="zh-CN" sz="2800" b="1" dirty="0"/>
              <a:t>“Alt+</a:t>
            </a:r>
            <a:r>
              <a:rPr lang="zh-CN" altLang="zh-CN" sz="2800" b="1" dirty="0"/>
              <a:t>回车键</a:t>
            </a:r>
            <a:r>
              <a:rPr lang="en-US" altLang="zh-CN" sz="2800" b="1" dirty="0"/>
              <a:t>”</a:t>
            </a:r>
            <a:r>
              <a:rPr lang="zh-CN" altLang="zh-CN" sz="2800" b="1" dirty="0"/>
              <a:t>，即可输入第二行内容，再按</a:t>
            </a:r>
            <a:r>
              <a:rPr lang="en-US" altLang="zh-CN" sz="2800" b="1" dirty="0"/>
              <a:t>“Alt+</a:t>
            </a:r>
            <a:r>
              <a:rPr lang="zh-CN" altLang="zh-CN" sz="2800" b="1" dirty="0"/>
              <a:t>回车键</a:t>
            </a:r>
            <a:r>
              <a:rPr lang="en-US" altLang="zh-CN" sz="2800" b="1" dirty="0"/>
              <a:t>”</a:t>
            </a:r>
            <a:r>
              <a:rPr lang="zh-CN" altLang="zh-CN" sz="2800" b="1" dirty="0"/>
              <a:t>输入第三行以此类推。</a:t>
            </a:r>
            <a:endParaRPr lang="zh-CN" altLang="en-US" sz="2800" dirty="0"/>
          </a:p>
        </p:txBody>
      </p:sp>
    </p:spTree>
    <p:extLst>
      <p:ext uri="{BB962C8B-B14F-4D97-AF65-F5344CB8AC3E}">
        <p14:creationId xmlns:p14="http://schemas.microsoft.com/office/powerpoint/2010/main" val="636335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a:t>
            </a:r>
            <a:r>
              <a:rPr lang="zh-CN" altLang="en-US" dirty="0" smtClean="0"/>
              <a:t>办公效率</a:t>
            </a:r>
            <a:r>
              <a:rPr lang="en-US" altLang="zh-CN" dirty="0" smtClean="0"/>
              <a:t>——</a:t>
            </a:r>
            <a:r>
              <a:rPr lang="zh-CN" altLang="en-US" dirty="0" smtClean="0"/>
              <a:t>文本数字的烦恼</a:t>
            </a:r>
            <a:endParaRPr lang="zh-CN" altLang="en-US" dirty="0"/>
          </a:p>
        </p:txBody>
      </p:sp>
      <p:sp>
        <p:nvSpPr>
          <p:cNvPr id="3" name="内容占位符 2"/>
          <p:cNvSpPr>
            <a:spLocks noGrp="1"/>
          </p:cNvSpPr>
          <p:nvPr>
            <p:ph idx="1"/>
          </p:nvPr>
        </p:nvSpPr>
        <p:spPr/>
        <p:txBody>
          <a:bodyPr>
            <a:noAutofit/>
          </a:bodyPr>
          <a:lstStyle/>
          <a:p>
            <a:r>
              <a:rPr lang="zh-CN" altLang="zh-CN" sz="2800" b="1" dirty="0"/>
              <a:t>在工作中，发现一些通过文本文件或其它财务软件的数据导入</a:t>
            </a:r>
            <a:r>
              <a:rPr lang="en-US" altLang="zh-CN" sz="2800" b="1" dirty="0"/>
              <a:t>Excel</a:t>
            </a:r>
            <a:r>
              <a:rPr lang="zh-CN" altLang="zh-CN" sz="2800" b="1" dirty="0"/>
              <a:t>中后居然是以文本形式存在的</a:t>
            </a:r>
            <a:r>
              <a:rPr lang="en-US" altLang="zh-CN" sz="2800" b="1" dirty="0"/>
              <a:t>(</a:t>
            </a:r>
            <a:r>
              <a:rPr lang="zh-CN" altLang="zh-CN" sz="2800" b="1" dirty="0"/>
              <a:t>数字默认是右对齐，而文本是左对齐的</a:t>
            </a:r>
            <a:r>
              <a:rPr lang="en-US" altLang="zh-CN" sz="2800" b="1" dirty="0"/>
              <a:t>)</a:t>
            </a:r>
            <a:r>
              <a:rPr lang="zh-CN" altLang="zh-CN" sz="2800" b="1" dirty="0"/>
              <a:t>，即使是重新设置单元格格式为数字也无济于事</a:t>
            </a:r>
            <a:r>
              <a:rPr lang="zh-CN" altLang="zh-CN" sz="2800" b="1" dirty="0" smtClean="0"/>
              <a:t>。</a:t>
            </a:r>
            <a:endParaRPr lang="en-US" altLang="zh-CN" sz="2800" b="1" dirty="0" smtClean="0"/>
          </a:p>
          <a:p>
            <a:endParaRPr lang="en-US" altLang="zh-CN" sz="2800" b="1" dirty="0"/>
          </a:p>
          <a:p>
            <a:r>
              <a:rPr lang="zh-CN" altLang="zh-CN" sz="2800" b="1" dirty="0" smtClean="0"/>
              <a:t>有</a:t>
            </a:r>
            <a:r>
              <a:rPr lang="zh-CN" altLang="zh-CN" sz="2800" b="1" dirty="0"/>
              <a:t>一个办法可以快速地将这些文件转变回数字</a:t>
            </a:r>
            <a:r>
              <a:rPr lang="en-US" altLang="zh-CN" sz="2800" b="1" dirty="0"/>
              <a:t>:</a:t>
            </a:r>
            <a:r>
              <a:rPr lang="zh-CN" altLang="zh-CN" sz="2800" b="1" dirty="0"/>
              <a:t>在空白的单元格中</a:t>
            </a:r>
            <a:r>
              <a:rPr lang="zh-CN" altLang="zh-CN" sz="2800" b="1" dirty="0" smtClean="0"/>
              <a:t>填数字</a:t>
            </a:r>
            <a:r>
              <a:rPr lang="en-US" altLang="zh-CN" sz="2800" b="1" dirty="0"/>
              <a:t>1</a:t>
            </a:r>
            <a:r>
              <a:rPr lang="zh-CN" altLang="zh-CN" sz="2800" b="1" dirty="0"/>
              <a:t>，然后选中这个单元格，执行</a:t>
            </a:r>
            <a:r>
              <a:rPr lang="en-US" altLang="zh-CN" sz="2800" b="1" dirty="0"/>
              <a:t>“</a:t>
            </a:r>
            <a:r>
              <a:rPr lang="zh-CN" altLang="zh-CN" sz="2800" b="1" dirty="0"/>
              <a:t>复制</a:t>
            </a:r>
            <a:r>
              <a:rPr lang="en-US" altLang="zh-CN" sz="2800" b="1" dirty="0"/>
              <a:t>”</a:t>
            </a:r>
            <a:r>
              <a:rPr lang="zh-CN" altLang="zh-CN" sz="2800" b="1" dirty="0"/>
              <a:t>命令，然后再选中所要转换的范围，选择</a:t>
            </a:r>
            <a:r>
              <a:rPr lang="en-US" altLang="zh-CN" sz="2800" b="1" dirty="0"/>
              <a:t>“</a:t>
            </a:r>
            <a:r>
              <a:rPr lang="zh-CN" altLang="zh-CN" sz="2800" b="1" dirty="0"/>
              <a:t>选择性粘贴</a:t>
            </a:r>
            <a:r>
              <a:rPr lang="en-US" altLang="zh-CN" sz="2800" b="1" dirty="0"/>
              <a:t>”</a:t>
            </a:r>
            <a:r>
              <a:rPr lang="zh-CN" altLang="zh-CN" sz="2800" b="1" dirty="0"/>
              <a:t>中的</a:t>
            </a:r>
            <a:r>
              <a:rPr lang="en-US" altLang="zh-CN" sz="2800" b="1" dirty="0"/>
              <a:t>“</a:t>
            </a:r>
            <a:r>
              <a:rPr lang="zh-CN" altLang="zh-CN" sz="2800" b="1" dirty="0"/>
              <a:t>乘</a:t>
            </a:r>
            <a:r>
              <a:rPr lang="en-US" altLang="zh-CN" sz="2800" b="1" dirty="0"/>
              <a:t>”</a:t>
            </a:r>
            <a:r>
              <a:rPr lang="zh-CN" altLang="zh-CN" sz="2800" b="1" dirty="0"/>
              <a:t>，你就会发现它们都变为数字了。</a:t>
            </a:r>
            <a:endParaRPr lang="zh-CN" altLang="en-US" sz="2800" dirty="0"/>
          </a:p>
        </p:txBody>
      </p:sp>
    </p:spTree>
    <p:extLst>
      <p:ext uri="{BB962C8B-B14F-4D97-AF65-F5344CB8AC3E}">
        <p14:creationId xmlns:p14="http://schemas.microsoft.com/office/powerpoint/2010/main" val="3899809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高手过招</a:t>
            </a:r>
            <a:r>
              <a:rPr lang="en-US" altLang="zh-CN" dirty="0" smtClean="0"/>
              <a:t>——</a:t>
            </a:r>
            <a:r>
              <a:rPr lang="zh-CN" altLang="en-US" dirty="0" smtClean="0"/>
              <a:t>输入时间</a:t>
            </a:r>
            <a:endParaRPr lang="zh-CN" altLang="en-US" dirty="0"/>
          </a:p>
        </p:txBody>
      </p:sp>
      <p:sp>
        <p:nvSpPr>
          <p:cNvPr id="3" name="内容占位符 2"/>
          <p:cNvSpPr>
            <a:spLocks noGrp="1"/>
          </p:cNvSpPr>
          <p:nvPr>
            <p:ph idx="1"/>
          </p:nvPr>
        </p:nvSpPr>
        <p:spPr/>
        <p:txBody>
          <a:bodyPr>
            <a:noAutofit/>
          </a:bodyPr>
          <a:lstStyle/>
          <a:p>
            <a:r>
              <a:rPr lang="zh-CN" altLang="zh-CN" sz="2800" b="1" dirty="0"/>
              <a:t>单击需要输入数据的单元格，键入数据并按</a:t>
            </a:r>
            <a:r>
              <a:rPr lang="en-US" altLang="zh-CN" sz="2800" b="1" dirty="0"/>
              <a:t>Enter</a:t>
            </a:r>
            <a:r>
              <a:rPr lang="zh-CN" altLang="zh-CN" sz="2800" b="1" dirty="0"/>
              <a:t>或</a:t>
            </a:r>
            <a:r>
              <a:rPr lang="en-US" altLang="zh-CN" sz="2800" b="1" dirty="0"/>
              <a:t>Tab</a:t>
            </a:r>
            <a:r>
              <a:rPr lang="zh-CN" altLang="zh-CN" sz="2800" b="1" dirty="0"/>
              <a:t>键即可</a:t>
            </a:r>
            <a:r>
              <a:rPr lang="zh-CN" altLang="zh-CN" sz="2800" b="1" dirty="0" smtClean="0"/>
              <a:t>。</a:t>
            </a:r>
            <a:endParaRPr lang="en-US" altLang="zh-CN" sz="2800" b="1" dirty="0" smtClean="0"/>
          </a:p>
          <a:p>
            <a:r>
              <a:rPr lang="zh-CN" altLang="zh-CN" sz="2800" b="1" dirty="0" smtClean="0"/>
              <a:t>如果</a:t>
            </a:r>
            <a:r>
              <a:rPr lang="zh-CN" altLang="zh-CN" sz="2800" b="1" dirty="0"/>
              <a:t>是时间，用斜杠或减号分隔日期的年、月、日部分，</a:t>
            </a:r>
            <a:r>
              <a:rPr lang="zh-CN" altLang="zh-CN" sz="2800" b="1" dirty="0" smtClean="0"/>
              <a:t>例</a:t>
            </a:r>
            <a:r>
              <a:rPr lang="zh-CN" altLang="en-US" sz="2800" b="1" dirty="0"/>
              <a:t>如，可以键入 </a:t>
            </a:r>
            <a:r>
              <a:rPr lang="en-US" altLang="zh-CN" sz="2800" b="1" dirty="0"/>
              <a:t>9/5/96 </a:t>
            </a:r>
            <a:r>
              <a:rPr lang="zh-CN" altLang="en-US" sz="2800" b="1" dirty="0"/>
              <a:t>或 </a:t>
            </a:r>
            <a:r>
              <a:rPr lang="en-US" altLang="zh-CN" sz="2800" b="1" dirty="0"/>
              <a:t>Jun-96</a:t>
            </a:r>
            <a:r>
              <a:rPr lang="zh-CN" altLang="en-US" sz="2800" b="1" dirty="0" smtClean="0"/>
              <a:t>。</a:t>
            </a:r>
            <a:endParaRPr lang="en-US" altLang="zh-CN" sz="2800" b="1" dirty="0"/>
          </a:p>
          <a:p>
            <a:r>
              <a:rPr lang="zh-CN" altLang="en-US" sz="2800" b="1" dirty="0" smtClean="0"/>
              <a:t>如果</a:t>
            </a:r>
            <a:r>
              <a:rPr lang="zh-CN" altLang="en-US" sz="2800" b="1" dirty="0"/>
              <a:t>按</a:t>
            </a:r>
            <a:r>
              <a:rPr lang="en-US" altLang="zh-CN" sz="2800" b="1" dirty="0"/>
              <a:t>12</a:t>
            </a:r>
            <a:r>
              <a:rPr lang="zh-CN" altLang="en-US" sz="2800" b="1" dirty="0"/>
              <a:t>小时制输入时间，请在时间数字后空一格，并键入字母 </a:t>
            </a:r>
            <a:r>
              <a:rPr lang="en-US" altLang="zh-CN" sz="2800" b="1" dirty="0"/>
              <a:t>a(</a:t>
            </a:r>
            <a:r>
              <a:rPr lang="zh-CN" altLang="en-US" sz="2800" b="1" dirty="0"/>
              <a:t>上午</a:t>
            </a:r>
            <a:r>
              <a:rPr lang="en-US" altLang="zh-CN" sz="2800" b="1" dirty="0"/>
              <a:t>) </a:t>
            </a:r>
            <a:r>
              <a:rPr lang="zh-CN" altLang="en-US" sz="2800" b="1" dirty="0"/>
              <a:t>或 </a:t>
            </a:r>
            <a:r>
              <a:rPr lang="en-US" altLang="zh-CN" sz="2800" b="1" dirty="0"/>
              <a:t>p(</a:t>
            </a:r>
            <a:r>
              <a:rPr lang="zh-CN" altLang="en-US" sz="2800" b="1" dirty="0"/>
              <a:t>下午</a:t>
            </a:r>
            <a:r>
              <a:rPr lang="en-US" altLang="zh-CN" sz="2800" b="1" dirty="0"/>
              <a:t>)</a:t>
            </a:r>
            <a:r>
              <a:rPr lang="zh-CN" altLang="en-US" sz="2800" b="1" dirty="0"/>
              <a:t>，例如，</a:t>
            </a:r>
            <a:r>
              <a:rPr lang="en-US" altLang="zh-CN" sz="2800" b="1" dirty="0"/>
              <a:t>9:00 p</a:t>
            </a:r>
            <a:r>
              <a:rPr lang="zh-CN" altLang="en-US" sz="2800" b="1" dirty="0" smtClean="0"/>
              <a:t>。</a:t>
            </a:r>
            <a:endParaRPr lang="en-US" altLang="zh-CN" sz="2800" b="1" dirty="0" smtClean="0"/>
          </a:p>
          <a:p>
            <a:endParaRPr lang="en-US" altLang="zh-CN" sz="2800" b="1" dirty="0"/>
          </a:p>
          <a:p>
            <a:r>
              <a:rPr lang="zh-CN" altLang="en-US" sz="2800" b="1" dirty="0" smtClean="0"/>
              <a:t>否则</a:t>
            </a:r>
            <a:r>
              <a:rPr lang="zh-CN" altLang="en-US" sz="2800" b="1" dirty="0"/>
              <a:t>，如果只输入时间数字，</a:t>
            </a:r>
            <a:r>
              <a:rPr lang="en-US" altLang="zh-CN" sz="2800" b="1" dirty="0"/>
              <a:t>Excel</a:t>
            </a:r>
            <a:r>
              <a:rPr lang="zh-CN" altLang="en-US" sz="2800" b="1" dirty="0"/>
              <a:t>将按 </a:t>
            </a:r>
            <a:r>
              <a:rPr lang="en-US" altLang="zh-CN" sz="2800" b="1" dirty="0"/>
              <a:t>AM(</a:t>
            </a:r>
            <a:r>
              <a:rPr lang="zh-CN" altLang="en-US" sz="2800" b="1" dirty="0"/>
              <a:t>上午</a:t>
            </a:r>
            <a:r>
              <a:rPr lang="en-US" altLang="zh-CN" sz="2800" b="1" dirty="0"/>
              <a:t>)</a:t>
            </a:r>
            <a:r>
              <a:rPr lang="zh-CN" altLang="en-US" sz="2800" b="1" dirty="0" smtClean="0"/>
              <a:t>处理。</a:t>
            </a:r>
            <a:endParaRPr lang="zh-CN" altLang="en-US" sz="2800" dirty="0"/>
          </a:p>
        </p:txBody>
      </p:sp>
    </p:spTree>
    <p:extLst>
      <p:ext uri="{BB962C8B-B14F-4D97-AF65-F5344CB8AC3E}">
        <p14:creationId xmlns:p14="http://schemas.microsoft.com/office/powerpoint/2010/main" val="368566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高手过招</a:t>
            </a:r>
            <a:r>
              <a:rPr lang="en-US" altLang="zh-CN" dirty="0" smtClean="0"/>
              <a:t>——</a:t>
            </a:r>
            <a:r>
              <a:rPr lang="zh-CN" altLang="zh-CN" b="1" dirty="0"/>
              <a:t>快速输入欧元符号</a:t>
            </a:r>
            <a:endParaRPr lang="zh-CN" altLang="en-US" dirty="0"/>
          </a:p>
        </p:txBody>
      </p:sp>
      <p:sp>
        <p:nvSpPr>
          <p:cNvPr id="3" name="内容占位符 2"/>
          <p:cNvSpPr>
            <a:spLocks noGrp="1"/>
          </p:cNvSpPr>
          <p:nvPr>
            <p:ph idx="1"/>
          </p:nvPr>
        </p:nvSpPr>
        <p:spPr/>
        <p:txBody>
          <a:bodyPr>
            <a:normAutofit/>
          </a:bodyPr>
          <a:lstStyle/>
          <a:p>
            <a:r>
              <a:rPr lang="zh-CN" altLang="zh-CN" sz="2800" b="1" dirty="0"/>
              <a:t>先按下</a:t>
            </a:r>
            <a:r>
              <a:rPr lang="en-US" altLang="zh-CN" sz="2800" b="1" dirty="0"/>
              <a:t>Alt</a:t>
            </a:r>
            <a:r>
              <a:rPr lang="zh-CN" altLang="zh-CN" sz="2800" b="1" dirty="0"/>
              <a:t>键，然后利用右面的数字键盘</a:t>
            </a:r>
            <a:r>
              <a:rPr lang="en-US" altLang="zh-CN" sz="2800" b="1" dirty="0"/>
              <a:t>(</a:t>
            </a:r>
            <a:r>
              <a:rPr lang="zh-CN" altLang="zh-CN" sz="2800" b="1" dirty="0"/>
              <a:t>俗称小键盘</a:t>
            </a:r>
            <a:r>
              <a:rPr lang="en-US" altLang="zh-CN" sz="2800" b="1" dirty="0"/>
              <a:t>)</a:t>
            </a:r>
            <a:r>
              <a:rPr lang="zh-CN" altLang="zh-CN" sz="2800" b="1" dirty="0"/>
              <a:t>键入</a:t>
            </a:r>
            <a:r>
              <a:rPr lang="en-US" altLang="zh-CN" sz="2800" b="1" dirty="0"/>
              <a:t>0128</a:t>
            </a:r>
            <a:r>
              <a:rPr lang="zh-CN" altLang="zh-CN" sz="2800" b="1" dirty="0"/>
              <a:t>这</a:t>
            </a:r>
            <a:r>
              <a:rPr lang="en-US" altLang="zh-CN" sz="2800" b="1" dirty="0"/>
              <a:t>4</a:t>
            </a:r>
            <a:r>
              <a:rPr lang="zh-CN" altLang="zh-CN" sz="2800" b="1" dirty="0"/>
              <a:t>个数字，松开</a:t>
            </a:r>
            <a:r>
              <a:rPr lang="en-US" altLang="zh-CN" sz="2800" b="1" dirty="0"/>
              <a:t>Alt</a:t>
            </a:r>
            <a:r>
              <a:rPr lang="zh-CN" altLang="zh-CN" sz="2800" b="1" dirty="0"/>
              <a:t>键，就可以输入欧元符号。</a:t>
            </a:r>
            <a:endParaRPr lang="zh-CN" altLang="en-US" sz="2800" dirty="0"/>
          </a:p>
        </p:txBody>
      </p:sp>
    </p:spTree>
    <p:extLst>
      <p:ext uri="{BB962C8B-B14F-4D97-AF65-F5344CB8AC3E}">
        <p14:creationId xmlns:p14="http://schemas.microsoft.com/office/powerpoint/2010/main" val="821588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高手过招</a:t>
            </a:r>
            <a:r>
              <a:rPr lang="en-US" altLang="zh-CN" dirty="0" smtClean="0"/>
              <a:t>——</a:t>
            </a:r>
            <a:r>
              <a:rPr lang="zh-CN" altLang="zh-CN" b="1" dirty="0"/>
              <a:t>将单元格区域从公式转换成数值</a:t>
            </a:r>
            <a:endParaRPr lang="zh-CN" altLang="en-US" dirty="0"/>
          </a:p>
        </p:txBody>
      </p:sp>
      <p:sp>
        <p:nvSpPr>
          <p:cNvPr id="3" name="内容占位符 2"/>
          <p:cNvSpPr>
            <a:spLocks noGrp="1"/>
          </p:cNvSpPr>
          <p:nvPr>
            <p:ph idx="1"/>
          </p:nvPr>
        </p:nvSpPr>
        <p:spPr/>
        <p:txBody>
          <a:bodyPr>
            <a:noAutofit/>
          </a:bodyPr>
          <a:lstStyle/>
          <a:p>
            <a:r>
              <a:rPr lang="zh-CN" altLang="zh-CN" sz="2800" b="1" dirty="0"/>
              <a:t>常规方法是使用</a:t>
            </a:r>
            <a:r>
              <a:rPr lang="en-US" altLang="zh-CN" sz="2800" b="1" dirty="0"/>
              <a:t>“</a:t>
            </a:r>
            <a:r>
              <a:rPr lang="zh-CN" altLang="zh-CN" sz="2800" b="1" dirty="0"/>
              <a:t>选择性粘贴</a:t>
            </a:r>
            <a:r>
              <a:rPr lang="en-US" altLang="zh-CN" sz="2800" b="1" dirty="0"/>
              <a:t>”</a:t>
            </a:r>
            <a:r>
              <a:rPr lang="zh-CN" altLang="zh-CN" sz="2800" b="1" dirty="0"/>
              <a:t>中的</a:t>
            </a:r>
            <a:r>
              <a:rPr lang="en-US" altLang="zh-CN" sz="2800" b="1" dirty="0"/>
              <a:t>“</a:t>
            </a:r>
            <a:r>
              <a:rPr lang="zh-CN" altLang="zh-CN" sz="2800" b="1" dirty="0"/>
              <a:t>数值</a:t>
            </a:r>
            <a:r>
              <a:rPr lang="en-US" altLang="zh-CN" sz="2800" b="1" dirty="0"/>
              <a:t>”</a:t>
            </a:r>
            <a:r>
              <a:rPr lang="zh-CN" altLang="zh-CN" sz="2800" b="1" dirty="0"/>
              <a:t>选项来转换</a:t>
            </a:r>
            <a:r>
              <a:rPr lang="zh-CN" altLang="zh-CN" sz="2800" b="1" dirty="0" smtClean="0"/>
              <a:t>数据</a:t>
            </a:r>
            <a:endParaRPr lang="en-US" altLang="zh-CN" sz="2800" b="1" dirty="0" smtClean="0"/>
          </a:p>
          <a:p>
            <a:r>
              <a:rPr lang="zh-CN" altLang="zh-CN" sz="2800" b="1" dirty="0" smtClean="0"/>
              <a:t>首先</a:t>
            </a:r>
            <a:r>
              <a:rPr lang="zh-CN" altLang="zh-CN" sz="2800" b="1" dirty="0"/>
              <a:t>选取包含公式的单元格区域</a:t>
            </a:r>
            <a:r>
              <a:rPr lang="zh-CN" altLang="zh-CN" sz="2800" b="1" dirty="0" smtClean="0"/>
              <a:t>，</a:t>
            </a:r>
            <a:endParaRPr lang="en-US" altLang="zh-CN" sz="2800" b="1" dirty="0" smtClean="0"/>
          </a:p>
          <a:p>
            <a:r>
              <a:rPr lang="zh-CN" altLang="zh-CN" sz="2800" b="1" dirty="0" smtClean="0"/>
              <a:t>按住</a:t>
            </a:r>
            <a:r>
              <a:rPr lang="zh-CN" altLang="zh-CN" sz="2800" b="1" dirty="0"/>
              <a:t>鼠标右键将此区域沿任何方向拖动一小段距离</a:t>
            </a:r>
            <a:r>
              <a:rPr lang="en-US" altLang="zh-CN" sz="2800" b="1" dirty="0"/>
              <a:t>(</a:t>
            </a:r>
            <a:r>
              <a:rPr lang="zh-CN" altLang="zh-CN" sz="2800" b="1" dirty="0"/>
              <a:t>不松开鼠标</a:t>
            </a:r>
            <a:r>
              <a:rPr lang="en-US" altLang="zh-CN" sz="2800" b="1" dirty="0"/>
              <a:t>)</a:t>
            </a:r>
            <a:r>
              <a:rPr lang="zh-CN" altLang="zh-CN" sz="2800" b="1" dirty="0" smtClean="0"/>
              <a:t>，</a:t>
            </a:r>
            <a:endParaRPr lang="en-US" altLang="zh-CN" sz="2800" b="1" dirty="0" smtClean="0"/>
          </a:p>
          <a:p>
            <a:r>
              <a:rPr lang="zh-CN" altLang="zh-CN" sz="2800" b="1" dirty="0" smtClean="0"/>
              <a:t>然后</a:t>
            </a:r>
            <a:r>
              <a:rPr lang="zh-CN" altLang="zh-CN" sz="2800" b="1" dirty="0"/>
              <a:t>再把它拖回去</a:t>
            </a:r>
            <a:r>
              <a:rPr lang="zh-CN" altLang="zh-CN" sz="2800" b="1" dirty="0" smtClean="0"/>
              <a:t>，</a:t>
            </a:r>
            <a:endParaRPr lang="en-US" altLang="zh-CN" sz="2800" b="1" dirty="0" smtClean="0"/>
          </a:p>
          <a:p>
            <a:r>
              <a:rPr lang="zh-CN" altLang="zh-CN" sz="2800" b="1" dirty="0" smtClean="0"/>
              <a:t>在</a:t>
            </a:r>
            <a:r>
              <a:rPr lang="zh-CN" altLang="zh-CN" sz="2800" b="1" dirty="0"/>
              <a:t>原来单元格区域的位置松开鼠标</a:t>
            </a:r>
            <a:r>
              <a:rPr lang="en-US" altLang="zh-CN" sz="2800" b="1" dirty="0"/>
              <a:t> (</a:t>
            </a:r>
            <a:r>
              <a:rPr lang="zh-CN" altLang="zh-CN" sz="2800" b="1" dirty="0"/>
              <a:t>此时，单元格区域边框变花了</a:t>
            </a:r>
            <a:r>
              <a:rPr lang="en-US" altLang="zh-CN" sz="2800" b="1" dirty="0"/>
              <a:t>)</a:t>
            </a:r>
            <a:r>
              <a:rPr lang="zh-CN" altLang="zh-CN" sz="2800" b="1" dirty="0" smtClean="0"/>
              <a:t>，</a:t>
            </a:r>
            <a:endParaRPr lang="en-US" altLang="zh-CN" sz="2800" b="1" dirty="0" smtClean="0"/>
          </a:p>
          <a:p>
            <a:r>
              <a:rPr lang="zh-CN" altLang="zh-CN" sz="2800" b="1" dirty="0" smtClean="0"/>
              <a:t>从</a:t>
            </a:r>
            <a:r>
              <a:rPr lang="zh-CN" altLang="zh-CN" sz="2800" b="1" dirty="0"/>
              <a:t>出现的快捷菜单中选择</a:t>
            </a:r>
            <a:r>
              <a:rPr lang="en-US" altLang="zh-CN" sz="2800" b="1" dirty="0"/>
              <a:t>“</a:t>
            </a:r>
            <a:r>
              <a:rPr lang="zh-CN" altLang="zh-CN" sz="2800" b="1" dirty="0"/>
              <a:t>仅复制数值</a:t>
            </a:r>
            <a:r>
              <a:rPr lang="en-US" altLang="zh-CN" sz="2800" b="1" dirty="0"/>
              <a:t>”</a:t>
            </a:r>
            <a:r>
              <a:rPr lang="zh-CN" altLang="zh-CN" sz="2800" b="1" dirty="0"/>
              <a:t>。</a:t>
            </a:r>
            <a:endParaRPr lang="zh-CN" altLang="en-US" sz="2800" dirty="0"/>
          </a:p>
        </p:txBody>
      </p:sp>
    </p:spTree>
    <p:extLst>
      <p:ext uri="{BB962C8B-B14F-4D97-AF65-F5344CB8AC3E}">
        <p14:creationId xmlns:p14="http://schemas.microsoft.com/office/powerpoint/2010/main" val="3026110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a:t>
            </a:r>
            <a:r>
              <a:rPr lang="zh-CN" altLang="en-US" dirty="0" smtClean="0"/>
              <a:t>办公效率</a:t>
            </a:r>
            <a:r>
              <a:rPr lang="en-US" altLang="zh-CN" dirty="0" smtClean="0"/>
              <a:t>——</a:t>
            </a:r>
            <a:r>
              <a:rPr lang="zh-CN" altLang="en-US" dirty="0" smtClean="0"/>
              <a:t>实践中得来</a:t>
            </a:r>
            <a:endParaRPr lang="zh-CN" altLang="en-US" dirty="0"/>
          </a:p>
        </p:txBody>
      </p:sp>
      <p:sp>
        <p:nvSpPr>
          <p:cNvPr id="3" name="内容占位符 2"/>
          <p:cNvSpPr>
            <a:spLocks noGrp="1"/>
          </p:cNvSpPr>
          <p:nvPr>
            <p:ph idx="1"/>
          </p:nvPr>
        </p:nvSpPr>
        <p:spPr/>
        <p:txBody>
          <a:bodyPr>
            <a:noAutofit/>
          </a:bodyPr>
          <a:lstStyle/>
          <a:p>
            <a:r>
              <a:rPr lang="zh-CN" altLang="en-US" sz="3600" dirty="0" smtClean="0"/>
              <a:t>途径：</a:t>
            </a:r>
            <a:endParaRPr lang="en-US" altLang="zh-CN" sz="3600" dirty="0" smtClean="0"/>
          </a:p>
          <a:p>
            <a:r>
              <a:rPr lang="en-US" altLang="zh-CN" sz="3600" dirty="0" smtClean="0"/>
              <a:t>1.</a:t>
            </a:r>
            <a:r>
              <a:rPr lang="zh-CN" altLang="en-US" sz="3600" dirty="0" smtClean="0"/>
              <a:t>自己摸索，记忆特别深刻。</a:t>
            </a:r>
            <a:endParaRPr lang="en-US" altLang="zh-CN" sz="3600" dirty="0" smtClean="0"/>
          </a:p>
          <a:p>
            <a:r>
              <a:rPr lang="en-US" altLang="zh-CN" sz="3600" dirty="0" smtClean="0"/>
              <a:t>2.</a:t>
            </a:r>
            <a:r>
              <a:rPr lang="zh-CN" altLang="en-US" sz="3600" dirty="0" smtClean="0"/>
              <a:t>别人教授，互相探讨，且记且珍惜。</a:t>
            </a:r>
            <a:endParaRPr lang="en-US" altLang="zh-CN" sz="3600" dirty="0" smtClean="0"/>
          </a:p>
          <a:p>
            <a:r>
              <a:rPr lang="en-US" altLang="zh-CN" sz="3600" dirty="0" smtClean="0"/>
              <a:t>3.excel</a:t>
            </a:r>
            <a:r>
              <a:rPr lang="zh-CN" altLang="en-US" sz="3600" dirty="0" smtClean="0"/>
              <a:t>随时用随时学。</a:t>
            </a:r>
            <a:endParaRPr lang="en-US" altLang="zh-CN" sz="3600" dirty="0" smtClean="0"/>
          </a:p>
          <a:p>
            <a:r>
              <a:rPr lang="en-US" altLang="zh-CN" sz="3600" dirty="0" smtClean="0"/>
              <a:t>4.</a:t>
            </a:r>
            <a:r>
              <a:rPr lang="zh-CN" altLang="en-US" sz="3600" dirty="0" smtClean="0"/>
              <a:t>担任学委的时候学到，让自己的工作情况变的高大上。</a:t>
            </a:r>
            <a:endParaRPr lang="zh-CN" altLang="en-US" sz="3600" dirty="0"/>
          </a:p>
        </p:txBody>
      </p:sp>
    </p:spTree>
    <p:extLst>
      <p:ext uri="{BB962C8B-B14F-4D97-AF65-F5344CB8AC3E}">
        <p14:creationId xmlns:p14="http://schemas.microsoft.com/office/powerpoint/2010/main" val="3927801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寄语：</a:t>
            </a:r>
            <a:endParaRPr lang="zh-CN" altLang="en-US" dirty="0"/>
          </a:p>
        </p:txBody>
      </p:sp>
      <p:sp>
        <p:nvSpPr>
          <p:cNvPr id="3" name="内容占位符 2"/>
          <p:cNvSpPr>
            <a:spLocks noGrp="1"/>
          </p:cNvSpPr>
          <p:nvPr>
            <p:ph idx="1"/>
          </p:nvPr>
        </p:nvSpPr>
        <p:spPr/>
        <p:txBody>
          <a:bodyPr/>
          <a:lstStyle/>
          <a:p>
            <a:pPr marL="0" indent="0">
              <a:buNone/>
            </a:pPr>
            <a:endParaRPr lang="en-US" altLang="zh-CN" dirty="0" smtClean="0"/>
          </a:p>
          <a:p>
            <a:r>
              <a:rPr lang="zh-CN" altLang="en-US" sz="3200" dirty="0" smtClean="0"/>
              <a:t>时光飞逝，学海无涯，我们共同学习共同交流共同进步。</a:t>
            </a:r>
            <a:endParaRPr lang="en-US" altLang="zh-CN" sz="3200" dirty="0" smtClean="0"/>
          </a:p>
          <a:p>
            <a:r>
              <a:rPr lang="zh-CN" altLang="en-US" sz="3200" dirty="0" smtClean="0"/>
              <a:t>知识难得，自强当头，大家抓紧时间利用时间珍惜时间。</a:t>
            </a:r>
            <a:endParaRPr lang="zh-CN" altLang="en-US" sz="3200" dirty="0"/>
          </a:p>
        </p:txBody>
      </p:sp>
    </p:spTree>
    <p:extLst>
      <p:ext uri="{BB962C8B-B14F-4D97-AF65-F5344CB8AC3E}">
        <p14:creationId xmlns:p14="http://schemas.microsoft.com/office/powerpoint/2010/main" val="1656612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3561" y="4717575"/>
            <a:ext cx="8596668" cy="1320800"/>
          </a:xfrm>
        </p:spPr>
        <p:txBody>
          <a:bodyPr/>
          <a:lstStyle/>
          <a:p>
            <a:r>
              <a:rPr lang="zh-CN" altLang="en-US" dirty="0" smtClean="0"/>
              <a:t>谢谢欣赏，欢迎评委老师批评斧正！</a:t>
            </a:r>
            <a:endParaRPr lang="zh-CN" altLang="en-US" dirty="0"/>
          </a:p>
        </p:txBody>
      </p:sp>
    </p:spTree>
    <p:extLst>
      <p:ext uri="{BB962C8B-B14F-4D97-AF65-F5344CB8AC3E}">
        <p14:creationId xmlns:p14="http://schemas.microsoft.com/office/powerpoint/2010/main" val="3282581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smtClean="0"/>
              <a:t>答辩提纲</a:t>
            </a:r>
            <a:endParaRPr lang="zh-CN" altLang="en-US" dirty="0"/>
          </a:p>
        </p:txBody>
      </p:sp>
      <p:sp>
        <p:nvSpPr>
          <p:cNvPr id="3" name="内容占位符 2"/>
          <p:cNvSpPr>
            <a:spLocks noGrp="1"/>
          </p:cNvSpPr>
          <p:nvPr>
            <p:ph idx="1"/>
          </p:nvPr>
        </p:nvSpPr>
        <p:spPr/>
        <p:txBody>
          <a:bodyPr>
            <a:noAutofit/>
          </a:bodyPr>
          <a:lstStyle/>
          <a:p>
            <a:pPr algn="ctr"/>
            <a:r>
              <a:rPr lang="en-US" altLang="zh-CN" sz="4400" dirty="0" smtClean="0">
                <a:solidFill>
                  <a:schemeClr val="tx1"/>
                </a:solidFill>
              </a:rPr>
              <a:t>1.</a:t>
            </a:r>
            <a:r>
              <a:rPr lang="zh-CN" altLang="en-US" sz="4400" dirty="0" smtClean="0">
                <a:solidFill>
                  <a:schemeClr val="tx1"/>
                </a:solidFill>
              </a:rPr>
              <a:t>小试牛刀</a:t>
            </a:r>
            <a:endParaRPr lang="en-US" altLang="zh-CN" sz="4400" dirty="0" smtClean="0">
              <a:solidFill>
                <a:schemeClr val="tx1"/>
              </a:solidFill>
            </a:endParaRPr>
          </a:p>
          <a:p>
            <a:pPr algn="ctr"/>
            <a:r>
              <a:rPr lang="en-US" altLang="zh-CN" sz="4400" dirty="0" smtClean="0">
                <a:solidFill>
                  <a:schemeClr val="tx1"/>
                </a:solidFill>
              </a:rPr>
              <a:t>2.</a:t>
            </a:r>
            <a:r>
              <a:rPr lang="zh-CN" altLang="en-US" sz="4400" dirty="0" smtClean="0">
                <a:solidFill>
                  <a:schemeClr val="tx1"/>
                </a:solidFill>
              </a:rPr>
              <a:t>个人心得</a:t>
            </a:r>
            <a:endParaRPr lang="en-US" altLang="zh-CN" sz="4400" dirty="0" smtClean="0">
              <a:solidFill>
                <a:schemeClr val="tx1"/>
              </a:solidFill>
            </a:endParaRPr>
          </a:p>
          <a:p>
            <a:pPr algn="ctr"/>
            <a:r>
              <a:rPr lang="en-US" altLang="zh-CN" sz="4400" dirty="0" smtClean="0">
                <a:solidFill>
                  <a:schemeClr val="tx1"/>
                </a:solidFill>
              </a:rPr>
              <a:t>3.</a:t>
            </a:r>
            <a:r>
              <a:rPr lang="zh-CN" altLang="en-US" sz="4400" dirty="0" smtClean="0">
                <a:solidFill>
                  <a:schemeClr val="tx1"/>
                </a:solidFill>
              </a:rPr>
              <a:t>高手过招</a:t>
            </a:r>
            <a:endParaRPr lang="en-US" altLang="zh-CN" sz="4400" dirty="0" smtClean="0">
              <a:solidFill>
                <a:schemeClr val="tx1"/>
              </a:solidFill>
            </a:endParaRPr>
          </a:p>
          <a:p>
            <a:pPr algn="ctr"/>
            <a:r>
              <a:rPr lang="en-US" altLang="zh-CN" sz="4400" dirty="0" smtClean="0">
                <a:solidFill>
                  <a:schemeClr val="tx1"/>
                </a:solidFill>
              </a:rPr>
              <a:t>4.</a:t>
            </a:r>
            <a:r>
              <a:rPr lang="zh-CN" altLang="en-US" sz="4400" dirty="0" smtClean="0">
                <a:solidFill>
                  <a:schemeClr val="tx1"/>
                </a:solidFill>
              </a:rPr>
              <a:t>办公效率</a:t>
            </a:r>
            <a:endParaRPr lang="en-US" altLang="zh-CN" sz="4400" dirty="0" smtClean="0">
              <a:solidFill>
                <a:schemeClr val="tx1"/>
              </a:solidFill>
            </a:endParaRPr>
          </a:p>
          <a:p>
            <a:pPr algn="ctr"/>
            <a:r>
              <a:rPr lang="zh-CN" altLang="en-US" sz="4400" dirty="0">
                <a:solidFill>
                  <a:schemeClr val="tx1"/>
                </a:solidFill>
              </a:rPr>
              <a:t>寄语</a:t>
            </a:r>
          </a:p>
        </p:txBody>
      </p:sp>
    </p:spTree>
    <p:extLst>
      <p:ext uri="{BB962C8B-B14F-4D97-AF65-F5344CB8AC3E}">
        <p14:creationId xmlns:p14="http://schemas.microsoft.com/office/powerpoint/2010/main" val="3481585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Excel</a:t>
            </a:r>
            <a:r>
              <a:rPr lang="zh-CN" altLang="en-US" dirty="0" smtClean="0"/>
              <a:t>可以用来干什么？？</a:t>
            </a:r>
            <a:endParaRPr lang="zh-CN" altLang="en-US" dirty="0"/>
          </a:p>
        </p:txBody>
      </p:sp>
      <p:sp>
        <p:nvSpPr>
          <p:cNvPr id="3" name="内容占位符 2"/>
          <p:cNvSpPr>
            <a:spLocks noGrp="1"/>
          </p:cNvSpPr>
          <p:nvPr>
            <p:ph idx="1"/>
          </p:nvPr>
        </p:nvSpPr>
        <p:spPr/>
        <p:txBody>
          <a:bodyPr/>
          <a:lstStyle/>
          <a:p>
            <a:r>
              <a:rPr lang="en-US" altLang="zh-CN" sz="2800" dirty="0" smtClean="0"/>
              <a:t>1.</a:t>
            </a:r>
            <a:r>
              <a:rPr lang="zh-CN" altLang="en-US" sz="2800" dirty="0" smtClean="0"/>
              <a:t>你是班长吗？</a:t>
            </a:r>
            <a:r>
              <a:rPr lang="en-US" altLang="zh-CN" sz="2800" dirty="0"/>
              <a:t>——</a:t>
            </a:r>
            <a:r>
              <a:rPr lang="zh-CN" altLang="en-US" sz="2800" dirty="0" smtClean="0"/>
              <a:t>统计班上同学的</a:t>
            </a:r>
            <a:r>
              <a:rPr lang="en-US" altLang="zh-CN" sz="2800" dirty="0" smtClean="0"/>
              <a:t>GPA</a:t>
            </a:r>
            <a:r>
              <a:rPr lang="zh-CN" altLang="en-US" sz="2800" dirty="0" smtClean="0"/>
              <a:t>？</a:t>
            </a:r>
            <a:endParaRPr lang="en-US" altLang="zh-CN" sz="2800" dirty="0" smtClean="0"/>
          </a:p>
          <a:p>
            <a:r>
              <a:rPr lang="en-US" altLang="zh-CN" sz="2800" dirty="0" smtClean="0"/>
              <a:t>2.</a:t>
            </a:r>
            <a:r>
              <a:rPr lang="zh-CN" altLang="en-US" sz="2800" dirty="0" smtClean="0"/>
              <a:t>你是学委吗？</a:t>
            </a:r>
            <a:r>
              <a:rPr lang="en-US" altLang="zh-CN" sz="2800" dirty="0"/>
              <a:t>——</a:t>
            </a:r>
            <a:r>
              <a:rPr lang="zh-CN" altLang="en-US" sz="2800" dirty="0" smtClean="0"/>
              <a:t>收交电子作业，你如何统计</a:t>
            </a:r>
            <a:endParaRPr lang="en-US" altLang="zh-CN" sz="2800" dirty="0" smtClean="0"/>
          </a:p>
          <a:p>
            <a:r>
              <a:rPr lang="en-US" altLang="zh-CN" sz="2800" dirty="0" smtClean="0"/>
              <a:t>3.</a:t>
            </a:r>
            <a:r>
              <a:rPr lang="zh-CN" altLang="en-US" sz="2800" dirty="0" smtClean="0"/>
              <a:t>你有物理实验吗？</a:t>
            </a:r>
            <a:r>
              <a:rPr lang="en-US" altLang="zh-CN" sz="2800" dirty="0" smtClean="0"/>
              <a:t>——excel</a:t>
            </a:r>
            <a:r>
              <a:rPr lang="zh-CN" altLang="en-US" sz="2800" dirty="0" smtClean="0"/>
              <a:t>作图妥妥的</a:t>
            </a:r>
            <a:endParaRPr lang="en-US" altLang="zh-CN" sz="2800" dirty="0" smtClean="0"/>
          </a:p>
          <a:p>
            <a:r>
              <a:rPr lang="en-US" altLang="zh-CN" sz="2800" dirty="0" smtClean="0"/>
              <a:t>4.</a:t>
            </a:r>
            <a:r>
              <a:rPr lang="zh-CN" altLang="en-US" sz="2800" dirty="0" smtClean="0"/>
              <a:t>你有女朋友吗？</a:t>
            </a:r>
            <a:r>
              <a:rPr lang="en-US" altLang="zh-CN" sz="2800" dirty="0" smtClean="0"/>
              <a:t>——</a:t>
            </a:r>
            <a:r>
              <a:rPr lang="zh-CN" altLang="en-US" sz="2800" dirty="0" smtClean="0"/>
              <a:t>和她的每一天记录并回忆</a:t>
            </a:r>
            <a:endParaRPr lang="en-US" altLang="zh-CN" sz="2800" dirty="0" smtClean="0"/>
          </a:p>
          <a:p>
            <a:r>
              <a:rPr lang="en-US" altLang="zh-CN" sz="2800" dirty="0" smtClean="0"/>
              <a:t>5.</a:t>
            </a:r>
            <a:r>
              <a:rPr lang="zh-CN" altLang="en-US" sz="2800" dirty="0" smtClean="0"/>
              <a:t>你是购物狂吗？</a:t>
            </a:r>
            <a:r>
              <a:rPr lang="en-US" altLang="zh-CN" sz="2800" dirty="0" smtClean="0"/>
              <a:t>——</a:t>
            </a:r>
            <a:r>
              <a:rPr lang="zh-CN" altLang="en-US" sz="2800" dirty="0" smtClean="0"/>
              <a:t>自己账单灵活做</a:t>
            </a:r>
            <a:endParaRPr lang="en-US" altLang="zh-CN" sz="2800" dirty="0" smtClean="0"/>
          </a:p>
          <a:p>
            <a:r>
              <a:rPr lang="en-US" altLang="zh-CN" sz="2800" dirty="0" smtClean="0"/>
              <a:t>6.</a:t>
            </a:r>
            <a:r>
              <a:rPr lang="zh-CN" altLang="en-US" sz="2800" dirty="0" smtClean="0"/>
              <a:t>你是计划周密的孩子不？</a:t>
            </a:r>
            <a:r>
              <a:rPr lang="en-US" altLang="zh-CN" sz="2800" dirty="0" smtClean="0"/>
              <a:t>——</a:t>
            </a:r>
            <a:r>
              <a:rPr lang="zh-CN" altLang="en-US" sz="2800" dirty="0" smtClean="0"/>
              <a:t>整理自己计划</a:t>
            </a:r>
            <a:endParaRPr lang="en-US" altLang="zh-CN" sz="2800" dirty="0" smtClean="0"/>
          </a:p>
          <a:p>
            <a:r>
              <a:rPr lang="en-US" altLang="zh-CN" sz="2800" dirty="0" smtClean="0"/>
              <a:t>7.</a:t>
            </a:r>
            <a:r>
              <a:rPr lang="zh-CN" altLang="en-US" sz="2800" dirty="0" smtClean="0"/>
              <a:t>你是大学生吗？</a:t>
            </a:r>
            <a:r>
              <a:rPr lang="en-US" altLang="zh-CN" sz="2800" dirty="0" smtClean="0"/>
              <a:t>——excel</a:t>
            </a:r>
            <a:r>
              <a:rPr lang="zh-CN" altLang="en-US" sz="2800" dirty="0" smtClean="0"/>
              <a:t>都不会。。。。。。</a:t>
            </a:r>
            <a:endParaRPr lang="en-US" altLang="zh-CN" sz="2800" dirty="0" smtClean="0"/>
          </a:p>
          <a:p>
            <a:endParaRPr lang="en-US" altLang="zh-CN" dirty="0" smtClean="0"/>
          </a:p>
        </p:txBody>
      </p:sp>
    </p:spTree>
    <p:extLst>
      <p:ext uri="{BB962C8B-B14F-4D97-AF65-F5344CB8AC3E}">
        <p14:creationId xmlns:p14="http://schemas.microsoft.com/office/powerpoint/2010/main" val="2618657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smtClean="0"/>
              <a:t>小试牛刀</a:t>
            </a:r>
            <a:endParaRPr lang="zh-CN" altLang="en-US" dirty="0"/>
          </a:p>
        </p:txBody>
      </p:sp>
      <p:sp>
        <p:nvSpPr>
          <p:cNvPr id="3" name="内容占位符 2"/>
          <p:cNvSpPr>
            <a:spLocks noGrp="1"/>
          </p:cNvSpPr>
          <p:nvPr>
            <p:ph idx="1"/>
          </p:nvPr>
        </p:nvSpPr>
        <p:spPr/>
        <p:txBody>
          <a:bodyPr>
            <a:normAutofit/>
          </a:bodyPr>
          <a:lstStyle/>
          <a:p>
            <a:r>
              <a:rPr lang="en-US" altLang="zh-CN" sz="2800" dirty="0" smtClean="0"/>
              <a:t>Excel</a:t>
            </a:r>
          </a:p>
          <a:p>
            <a:r>
              <a:rPr lang="en-US" altLang="zh-CN" sz="2800" dirty="0" smtClean="0"/>
              <a:t>1.</a:t>
            </a:r>
            <a:r>
              <a:rPr lang="zh-CN" altLang="zh-CN" sz="2800" b="1" dirty="0"/>
              <a:t>输入有规律数字</a:t>
            </a:r>
            <a:endParaRPr lang="zh-CN" altLang="en-US" sz="2800" dirty="0"/>
          </a:p>
        </p:txBody>
      </p:sp>
      <p:pic>
        <p:nvPicPr>
          <p:cNvPr id="4" name="图片 3"/>
          <p:cNvPicPr>
            <a:picLocks noChangeAspect="1"/>
          </p:cNvPicPr>
          <p:nvPr/>
        </p:nvPicPr>
        <p:blipFill>
          <a:blip r:embed="rId2"/>
          <a:stretch>
            <a:fillRect/>
          </a:stretch>
        </p:blipFill>
        <p:spPr>
          <a:xfrm>
            <a:off x="1260427" y="3355500"/>
            <a:ext cx="2137864" cy="2799584"/>
          </a:xfrm>
          <a:prstGeom prst="rect">
            <a:avLst/>
          </a:prstGeom>
        </p:spPr>
      </p:pic>
      <p:pic>
        <p:nvPicPr>
          <p:cNvPr id="5" name="图片 4"/>
          <p:cNvPicPr>
            <a:picLocks noChangeAspect="1"/>
          </p:cNvPicPr>
          <p:nvPr/>
        </p:nvPicPr>
        <p:blipFill>
          <a:blip r:embed="rId3"/>
          <a:stretch>
            <a:fillRect/>
          </a:stretch>
        </p:blipFill>
        <p:spPr>
          <a:xfrm>
            <a:off x="4975668" y="3278151"/>
            <a:ext cx="2326915" cy="2763211"/>
          </a:xfrm>
          <a:prstGeom prst="rect">
            <a:avLst/>
          </a:prstGeom>
        </p:spPr>
      </p:pic>
    </p:spTree>
    <p:extLst>
      <p:ext uri="{BB962C8B-B14F-4D97-AF65-F5344CB8AC3E}">
        <p14:creationId xmlns:p14="http://schemas.microsoft.com/office/powerpoint/2010/main" val="2828128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小试牛刀</a:t>
            </a:r>
          </a:p>
        </p:txBody>
      </p:sp>
      <p:sp>
        <p:nvSpPr>
          <p:cNvPr id="3" name="内容占位符 2"/>
          <p:cNvSpPr>
            <a:spLocks noGrp="1"/>
          </p:cNvSpPr>
          <p:nvPr>
            <p:ph idx="1"/>
          </p:nvPr>
        </p:nvSpPr>
        <p:spPr/>
        <p:txBody>
          <a:bodyPr>
            <a:normAutofit/>
          </a:bodyPr>
          <a:lstStyle/>
          <a:p>
            <a:r>
              <a:rPr lang="zh-CN" altLang="en-US" sz="2800" dirty="0" smtClean="0"/>
              <a:t>巧妙</a:t>
            </a:r>
            <a:r>
              <a:rPr lang="zh-CN" altLang="en-US" sz="2800" dirty="0"/>
              <a:t>输入位数较多的</a:t>
            </a:r>
            <a:r>
              <a:rPr lang="zh-CN" altLang="en-US" sz="2800" dirty="0" smtClean="0"/>
              <a:t>数字</a:t>
            </a:r>
            <a:endParaRPr lang="en-US" altLang="zh-CN" sz="2800" dirty="0" smtClean="0"/>
          </a:p>
          <a:p>
            <a:endParaRPr lang="en-US" altLang="zh-CN" sz="2800" dirty="0" smtClean="0"/>
          </a:p>
          <a:p>
            <a:r>
              <a:rPr lang="zh-CN" altLang="zh-CN" sz="2800" b="1" dirty="0"/>
              <a:t>我们在输入这些数值时，只要在数值的前面加上一个小</a:t>
            </a:r>
            <a:r>
              <a:rPr lang="en-US" altLang="zh-CN" sz="2800" b="1" dirty="0"/>
              <a:t>“'”</a:t>
            </a:r>
            <a:r>
              <a:rPr lang="zh-CN" altLang="zh-CN" sz="2800" b="1" dirty="0"/>
              <a:t>就可以了（注意</a:t>
            </a:r>
            <a:r>
              <a:rPr lang="en-US" altLang="zh-CN" sz="2800" b="1" dirty="0"/>
              <a:t>:'</a:t>
            </a:r>
            <a:r>
              <a:rPr lang="zh-CN" altLang="zh-CN" sz="2800" b="1" dirty="0"/>
              <a:t>必须是在英文状态下输入）</a:t>
            </a:r>
            <a:r>
              <a:rPr lang="zh-CN" altLang="zh-CN" sz="2800" b="1" dirty="0" smtClean="0"/>
              <a:t>。</a:t>
            </a:r>
            <a:endParaRPr lang="en-US" altLang="zh-CN" sz="2800" b="1" dirty="0" smtClean="0"/>
          </a:p>
          <a:p>
            <a:endParaRPr lang="en-US" altLang="zh-CN" sz="2800" b="1" dirty="0" smtClean="0"/>
          </a:p>
          <a:p>
            <a:r>
              <a:rPr lang="zh-CN" altLang="zh-CN" sz="2800" b="1" dirty="0"/>
              <a:t>该单元格中的数值设置成</a:t>
            </a:r>
            <a:r>
              <a:rPr lang="en-US" altLang="zh-CN" sz="2800" b="1" dirty="0"/>
              <a:t>“</a:t>
            </a:r>
            <a:r>
              <a:rPr lang="zh-CN" altLang="zh-CN" sz="2800" b="1" dirty="0"/>
              <a:t>文本</a:t>
            </a:r>
            <a:r>
              <a:rPr lang="en-US" altLang="zh-CN" sz="2800" b="1" dirty="0"/>
              <a:t>”</a:t>
            </a:r>
            <a:r>
              <a:rPr lang="zh-CN" altLang="zh-CN" sz="2800" b="1" dirty="0"/>
              <a:t>格式</a:t>
            </a:r>
            <a:endParaRPr lang="zh-CN" altLang="en-US" sz="2800" dirty="0"/>
          </a:p>
        </p:txBody>
      </p:sp>
    </p:spTree>
    <p:extLst>
      <p:ext uri="{BB962C8B-B14F-4D97-AF65-F5344CB8AC3E}">
        <p14:creationId xmlns:p14="http://schemas.microsoft.com/office/powerpoint/2010/main" val="3778938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小试牛刀</a:t>
            </a:r>
          </a:p>
        </p:txBody>
      </p:sp>
      <p:sp>
        <p:nvSpPr>
          <p:cNvPr id="3" name="内容占位符 2"/>
          <p:cNvSpPr>
            <a:spLocks noGrp="1"/>
          </p:cNvSpPr>
          <p:nvPr>
            <p:ph idx="1"/>
          </p:nvPr>
        </p:nvSpPr>
        <p:spPr/>
        <p:txBody>
          <a:bodyPr>
            <a:noAutofit/>
          </a:bodyPr>
          <a:lstStyle/>
          <a:p>
            <a:r>
              <a:rPr lang="zh-CN" altLang="zh-CN" sz="2800" b="1" dirty="0" smtClean="0"/>
              <a:t>（</a:t>
            </a:r>
            <a:r>
              <a:rPr lang="zh-CN" altLang="zh-CN" sz="2800" b="1" dirty="0"/>
              <a:t>如</a:t>
            </a:r>
            <a:r>
              <a:rPr lang="en-US" altLang="zh-CN" sz="2800" b="1" dirty="0"/>
              <a:t>※</a:t>
            </a:r>
            <a:r>
              <a:rPr lang="zh-CN" altLang="zh-CN" sz="2800" b="1" dirty="0" smtClean="0"/>
              <a:t>）先</a:t>
            </a:r>
            <a:r>
              <a:rPr lang="zh-CN" altLang="zh-CN" sz="2800" b="1" dirty="0"/>
              <a:t>在需要输入这些符号的单元格中输入一个代替的字母（如</a:t>
            </a:r>
            <a:r>
              <a:rPr lang="en-US" altLang="zh-CN" sz="2800" b="1" dirty="0" smtClean="0"/>
              <a:t>X</a:t>
            </a:r>
            <a:r>
              <a:rPr lang="zh-CN" altLang="zh-CN" sz="2800" b="1" dirty="0" smtClean="0"/>
              <a:t>）</a:t>
            </a:r>
            <a:endParaRPr lang="en-US" altLang="zh-CN" sz="2800" b="1" dirty="0" smtClean="0"/>
          </a:p>
          <a:p>
            <a:r>
              <a:rPr lang="zh-CN" altLang="zh-CN" sz="2800" b="1" dirty="0" smtClean="0"/>
              <a:t>等</a:t>
            </a:r>
            <a:r>
              <a:rPr lang="zh-CN" altLang="zh-CN" sz="2800" b="1" dirty="0"/>
              <a:t>表格制作完成后，单击</a:t>
            </a:r>
            <a:r>
              <a:rPr lang="en-US" altLang="zh-CN" sz="2800" b="1" dirty="0"/>
              <a:t>“</a:t>
            </a:r>
            <a:r>
              <a:rPr lang="zh-CN" altLang="zh-CN" sz="2800" b="1" dirty="0"/>
              <a:t>编辑</a:t>
            </a:r>
            <a:r>
              <a:rPr lang="en-US" altLang="zh-CN" sz="2800" b="1" dirty="0"/>
              <a:t>→</a:t>
            </a:r>
            <a:r>
              <a:rPr lang="zh-CN" altLang="zh-CN" sz="2800" b="1" dirty="0"/>
              <a:t>替换</a:t>
            </a:r>
            <a:r>
              <a:rPr lang="en-US" altLang="zh-CN" sz="2800" b="1" dirty="0"/>
              <a:t>”</a:t>
            </a:r>
            <a:r>
              <a:rPr lang="zh-CN" altLang="zh-CN" sz="2800" b="1" dirty="0"/>
              <a:t>命令，打开</a:t>
            </a:r>
            <a:r>
              <a:rPr lang="en-US" altLang="zh-CN" sz="2800" b="1" dirty="0"/>
              <a:t>“</a:t>
            </a:r>
            <a:r>
              <a:rPr lang="zh-CN" altLang="zh-CN" sz="2800" b="1" dirty="0"/>
              <a:t>替换</a:t>
            </a:r>
            <a:r>
              <a:rPr lang="en-US" altLang="zh-CN" sz="2800" b="1" dirty="0"/>
              <a:t>”</a:t>
            </a:r>
            <a:r>
              <a:rPr lang="zh-CN" altLang="zh-CN" sz="2800" b="1" dirty="0"/>
              <a:t>对话框</a:t>
            </a:r>
            <a:r>
              <a:rPr lang="zh-CN" altLang="zh-CN" sz="2800" b="1" dirty="0" smtClean="0"/>
              <a:t>（），</a:t>
            </a:r>
            <a:endParaRPr lang="en-US" altLang="zh-CN" sz="2800" b="1" dirty="0" smtClean="0"/>
          </a:p>
          <a:p>
            <a:r>
              <a:rPr lang="zh-CN" altLang="zh-CN" sz="2800" b="1" dirty="0" smtClean="0"/>
              <a:t>在</a:t>
            </a:r>
            <a:r>
              <a:rPr lang="en-US" altLang="zh-CN" sz="2800" b="1" dirty="0"/>
              <a:t>“</a:t>
            </a:r>
            <a:r>
              <a:rPr lang="zh-CN" altLang="zh-CN" sz="2800" b="1" dirty="0"/>
              <a:t>查找内容</a:t>
            </a:r>
            <a:r>
              <a:rPr lang="en-US" altLang="zh-CN" sz="2800" b="1" dirty="0"/>
              <a:t>”</a:t>
            </a:r>
            <a:r>
              <a:rPr lang="zh-CN" altLang="zh-CN" sz="2800" b="1" dirty="0"/>
              <a:t>下面的方框中输入代替的字母</a:t>
            </a:r>
            <a:r>
              <a:rPr lang="en-US" altLang="zh-CN" sz="2800" b="1" dirty="0"/>
              <a:t>“X”</a:t>
            </a:r>
            <a:r>
              <a:rPr lang="zh-CN" altLang="zh-CN" sz="2800" b="1" dirty="0" smtClean="0"/>
              <a:t>，</a:t>
            </a:r>
            <a:endParaRPr lang="en-US" altLang="zh-CN" sz="2800" b="1" dirty="0" smtClean="0"/>
          </a:p>
          <a:p>
            <a:r>
              <a:rPr lang="zh-CN" altLang="zh-CN" sz="2800" b="1" dirty="0" smtClean="0"/>
              <a:t>在</a:t>
            </a:r>
            <a:r>
              <a:rPr lang="en-US" altLang="zh-CN" sz="2800" b="1" dirty="0"/>
              <a:t>“</a:t>
            </a:r>
            <a:r>
              <a:rPr lang="zh-CN" altLang="zh-CN" sz="2800" b="1" dirty="0"/>
              <a:t>替换为</a:t>
            </a:r>
            <a:r>
              <a:rPr lang="en-US" altLang="zh-CN" sz="2800" b="1" dirty="0"/>
              <a:t>”</a:t>
            </a:r>
            <a:r>
              <a:rPr lang="zh-CN" altLang="zh-CN" sz="2800" b="1" dirty="0"/>
              <a:t>下面的方框中输入</a:t>
            </a:r>
            <a:r>
              <a:rPr lang="en-US" altLang="zh-CN" sz="2800" b="1" dirty="0"/>
              <a:t>“※”</a:t>
            </a:r>
            <a:r>
              <a:rPr lang="zh-CN" altLang="zh-CN" sz="2800" b="1" dirty="0" smtClean="0"/>
              <a:t>，</a:t>
            </a:r>
            <a:endParaRPr lang="en-US" altLang="zh-CN" sz="2800" b="1" dirty="0" smtClean="0"/>
          </a:p>
          <a:p>
            <a:r>
              <a:rPr lang="zh-CN" altLang="zh-CN" sz="2800" b="1" dirty="0" smtClean="0"/>
              <a:t>将</a:t>
            </a:r>
            <a:r>
              <a:rPr lang="en-US" altLang="zh-CN" sz="2800" b="1" dirty="0"/>
              <a:t>“</a:t>
            </a:r>
            <a:r>
              <a:rPr lang="zh-CN" altLang="zh-CN" sz="2800" b="1" dirty="0"/>
              <a:t>单元格匹配</a:t>
            </a:r>
            <a:r>
              <a:rPr lang="en-US" altLang="zh-CN" sz="2800" b="1" dirty="0"/>
              <a:t>”</a:t>
            </a:r>
            <a:r>
              <a:rPr lang="zh-CN" altLang="zh-CN" sz="2800" b="1" dirty="0"/>
              <a:t>前面的钩去掉（否则会无法替换</a:t>
            </a:r>
            <a:r>
              <a:rPr lang="zh-CN" altLang="zh-CN" sz="2800" b="1" dirty="0" smtClean="0"/>
              <a:t>），</a:t>
            </a:r>
            <a:endParaRPr lang="en-US" altLang="zh-CN" sz="2800" b="1" dirty="0" smtClean="0"/>
          </a:p>
          <a:p>
            <a:r>
              <a:rPr lang="zh-CN" altLang="zh-CN" sz="2800" b="1" dirty="0" smtClean="0"/>
              <a:t>然后</a:t>
            </a:r>
            <a:r>
              <a:rPr lang="zh-CN" altLang="zh-CN" sz="2800" b="1" dirty="0"/>
              <a:t>按</a:t>
            </a:r>
            <a:r>
              <a:rPr lang="en-US" altLang="zh-CN" sz="2800" b="1" dirty="0"/>
              <a:t>“</a:t>
            </a:r>
            <a:r>
              <a:rPr lang="zh-CN" altLang="zh-CN" sz="2800" b="1" dirty="0"/>
              <a:t>替换</a:t>
            </a:r>
            <a:r>
              <a:rPr lang="en-US" altLang="zh-CN" sz="2800" b="1" dirty="0"/>
              <a:t>”</a:t>
            </a:r>
            <a:r>
              <a:rPr lang="zh-CN" altLang="zh-CN" sz="2800" b="1" dirty="0"/>
              <a:t>按钮一个一个替换</a:t>
            </a:r>
            <a:r>
              <a:rPr lang="zh-CN" altLang="zh-CN" sz="2800" b="1" dirty="0" smtClean="0"/>
              <a:t>，也</a:t>
            </a:r>
            <a:r>
              <a:rPr lang="zh-CN" altLang="zh-CN" sz="2800" b="1" dirty="0"/>
              <a:t>可以按</a:t>
            </a:r>
            <a:r>
              <a:rPr lang="en-US" altLang="zh-CN" sz="2800" b="1" dirty="0"/>
              <a:t>“</a:t>
            </a:r>
            <a:r>
              <a:rPr lang="zh-CN" altLang="zh-CN" sz="2800" b="1" dirty="0"/>
              <a:t>全部替换</a:t>
            </a:r>
            <a:r>
              <a:rPr lang="en-US" altLang="zh-CN" sz="2800" b="1" dirty="0"/>
              <a:t>”</a:t>
            </a:r>
            <a:r>
              <a:rPr lang="zh-CN" altLang="zh-CN" sz="2800" b="1" dirty="0"/>
              <a:t>按钮，一次性全部替换完毕。</a:t>
            </a:r>
            <a:endParaRPr lang="zh-CN" altLang="en-US" sz="2800" dirty="0"/>
          </a:p>
        </p:txBody>
      </p:sp>
    </p:spTree>
    <p:extLst>
      <p:ext uri="{BB962C8B-B14F-4D97-AF65-F5344CB8AC3E}">
        <p14:creationId xmlns:p14="http://schemas.microsoft.com/office/powerpoint/2010/main" val="336130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a:t>个人心得</a:t>
            </a:r>
            <a:endParaRPr lang="zh-CN" altLang="en-US" dirty="0"/>
          </a:p>
        </p:txBody>
      </p:sp>
      <p:sp>
        <p:nvSpPr>
          <p:cNvPr id="3" name="内容占位符 2"/>
          <p:cNvSpPr>
            <a:spLocks noGrp="1"/>
          </p:cNvSpPr>
          <p:nvPr>
            <p:ph idx="1"/>
          </p:nvPr>
        </p:nvSpPr>
        <p:spPr/>
        <p:txBody>
          <a:bodyPr>
            <a:normAutofit/>
          </a:bodyPr>
          <a:lstStyle/>
          <a:p>
            <a:r>
              <a:rPr lang="zh-CN" altLang="en-US" sz="2800" dirty="0" smtClean="0"/>
              <a:t>各种技巧的产生是由于我们平时队办公软件的使用而发现的。</a:t>
            </a:r>
            <a:endParaRPr lang="en-US" altLang="zh-CN" sz="2800" dirty="0" smtClean="0"/>
          </a:p>
          <a:p>
            <a:r>
              <a:rPr lang="zh-CN" altLang="en-US" sz="2800" dirty="0"/>
              <a:t>要</a:t>
            </a:r>
            <a:r>
              <a:rPr lang="zh-CN" altLang="en-US" sz="2800" dirty="0" smtClean="0"/>
              <a:t>想获得更多的技巧和方法或者是运用的活灵活现，必须对办公软件更加了解，用进废退。</a:t>
            </a:r>
            <a:endParaRPr lang="en-US" altLang="zh-CN" sz="2800" dirty="0" smtClean="0"/>
          </a:p>
          <a:p>
            <a:r>
              <a:rPr lang="zh-CN" altLang="en-US" sz="2800" dirty="0" smtClean="0"/>
              <a:t>追寻对自己有帮助的技巧。</a:t>
            </a:r>
            <a:endParaRPr lang="zh-CN" altLang="en-US" sz="2800" dirty="0"/>
          </a:p>
        </p:txBody>
      </p:sp>
    </p:spTree>
    <p:extLst>
      <p:ext uri="{BB962C8B-B14F-4D97-AF65-F5344CB8AC3E}">
        <p14:creationId xmlns:p14="http://schemas.microsoft.com/office/powerpoint/2010/main" val="1017223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a:t>个人</a:t>
            </a:r>
            <a:r>
              <a:rPr lang="zh-CN" altLang="en-US" dirty="0" smtClean="0"/>
              <a:t>心得</a:t>
            </a:r>
            <a:r>
              <a:rPr lang="en-US" altLang="zh-CN" dirty="0" smtClean="0"/>
              <a:t>——</a:t>
            </a:r>
            <a:r>
              <a:rPr lang="zh-CN" altLang="en-US" dirty="0" smtClean="0"/>
              <a:t>举例</a:t>
            </a:r>
            <a:endParaRPr lang="zh-CN" altLang="en-US" dirty="0"/>
          </a:p>
        </p:txBody>
      </p:sp>
      <p:sp>
        <p:nvSpPr>
          <p:cNvPr id="3" name="内容占位符 2"/>
          <p:cNvSpPr>
            <a:spLocks noGrp="1"/>
          </p:cNvSpPr>
          <p:nvPr>
            <p:ph idx="1"/>
          </p:nvPr>
        </p:nvSpPr>
        <p:spPr/>
        <p:txBody>
          <a:bodyPr/>
          <a:lstStyle/>
          <a:p>
            <a:r>
              <a:rPr lang="zh-CN" altLang="zh-CN" sz="2000" b="1" dirty="0" smtClean="0"/>
              <a:t>先</a:t>
            </a:r>
            <a:r>
              <a:rPr lang="zh-CN" altLang="zh-CN" sz="2000" b="1" dirty="0"/>
              <a:t>在单元格内输入数据</a:t>
            </a:r>
            <a:r>
              <a:rPr lang="zh-CN" altLang="zh-CN" sz="2000" b="1" dirty="0" smtClean="0"/>
              <a:t>，</a:t>
            </a:r>
            <a:endParaRPr lang="en-US" altLang="zh-CN" sz="2000" b="1" dirty="0" smtClean="0"/>
          </a:p>
          <a:p>
            <a:r>
              <a:rPr lang="zh-CN" altLang="zh-CN" sz="2000" b="1" dirty="0" smtClean="0"/>
              <a:t>然后</a:t>
            </a:r>
            <a:r>
              <a:rPr lang="zh-CN" altLang="zh-CN" sz="2000" b="1" dirty="0"/>
              <a:t>打开</a:t>
            </a:r>
            <a:r>
              <a:rPr lang="en-US" altLang="zh-CN" sz="2000" b="1" dirty="0"/>
              <a:t>“</a:t>
            </a:r>
            <a:r>
              <a:rPr lang="zh-CN" altLang="zh-CN" sz="2000" b="1" dirty="0"/>
              <a:t>绘图</a:t>
            </a:r>
            <a:r>
              <a:rPr lang="en-US" altLang="zh-CN" sz="2000" b="1" dirty="0"/>
              <a:t>”</a:t>
            </a:r>
            <a:r>
              <a:rPr lang="zh-CN" altLang="zh-CN" sz="2000" b="1" dirty="0"/>
              <a:t>工具栏，在</a:t>
            </a:r>
            <a:r>
              <a:rPr lang="en-US" altLang="zh-CN" sz="2000" b="1" dirty="0"/>
              <a:t>“</a:t>
            </a:r>
            <a:r>
              <a:rPr lang="zh-CN" altLang="zh-CN" sz="2000" b="1" dirty="0"/>
              <a:t>自选图形</a:t>
            </a:r>
            <a:r>
              <a:rPr lang="en-US" altLang="zh-CN" sz="2000" b="1" dirty="0"/>
              <a:t>→</a:t>
            </a:r>
            <a:r>
              <a:rPr lang="zh-CN" altLang="zh-CN" sz="2000" b="1" dirty="0"/>
              <a:t>基本形状</a:t>
            </a:r>
            <a:r>
              <a:rPr lang="en-US" altLang="zh-CN" sz="2000" b="1" dirty="0"/>
              <a:t>”</a:t>
            </a:r>
            <a:r>
              <a:rPr lang="zh-CN" altLang="zh-CN" sz="2000" b="1" dirty="0"/>
              <a:t>子菜单中找到需要的图形。单击后光标变成一个小十字，由单元格左上角向右下角拖动，即可画出所需形状的单元格</a:t>
            </a:r>
            <a:r>
              <a:rPr lang="zh-CN" altLang="zh-CN" sz="2000" b="1" dirty="0" smtClean="0"/>
              <a:t>。</a:t>
            </a:r>
            <a:endParaRPr lang="en-US" altLang="zh-CN" sz="2000" b="1" dirty="0" smtClean="0"/>
          </a:p>
          <a:p>
            <a:r>
              <a:rPr lang="zh-CN" altLang="zh-CN" sz="2000" b="1" dirty="0" smtClean="0"/>
              <a:t>如果</a:t>
            </a:r>
            <a:r>
              <a:rPr lang="zh-CN" altLang="zh-CN" sz="2000" b="1" dirty="0"/>
              <a:t>单元格的内容被覆盖，可用鼠标右击刚刚画出的单元格，选择快捷莱单中</a:t>
            </a:r>
            <a:r>
              <a:rPr lang="en-US" altLang="zh-CN" sz="2000" b="1" dirty="0"/>
              <a:t>“</a:t>
            </a:r>
            <a:r>
              <a:rPr lang="zh-CN" altLang="zh-CN" sz="2000" b="1" dirty="0"/>
              <a:t>设置自选图形格式</a:t>
            </a:r>
            <a:r>
              <a:rPr lang="en-US" altLang="zh-CN" sz="2000" b="1" dirty="0"/>
              <a:t>”</a:t>
            </a:r>
            <a:r>
              <a:rPr lang="zh-CN" altLang="zh-CN" sz="2000" b="1" dirty="0"/>
              <a:t>命令</a:t>
            </a:r>
            <a:r>
              <a:rPr lang="zh-CN" altLang="zh-CN" sz="2000" b="1" dirty="0" smtClean="0"/>
              <a:t>。</a:t>
            </a:r>
            <a:endParaRPr lang="en-US" altLang="zh-CN" sz="2000" b="1" dirty="0" smtClean="0"/>
          </a:p>
          <a:p>
            <a:r>
              <a:rPr lang="zh-CN" altLang="zh-CN" sz="2000" b="1" dirty="0" smtClean="0"/>
              <a:t>将</a:t>
            </a:r>
            <a:r>
              <a:rPr lang="en-US" altLang="zh-CN" sz="2000" b="1" dirty="0"/>
              <a:t>“</a:t>
            </a:r>
            <a:r>
              <a:rPr lang="zh-CN" altLang="zh-CN" sz="2000" b="1" dirty="0"/>
              <a:t>设置自选图形格式</a:t>
            </a:r>
            <a:r>
              <a:rPr lang="en-US" altLang="zh-CN" sz="2000" b="1" dirty="0"/>
              <a:t>”</a:t>
            </a:r>
            <a:r>
              <a:rPr lang="zh-CN" altLang="zh-CN" sz="2000" b="1" dirty="0"/>
              <a:t>和</a:t>
            </a:r>
            <a:r>
              <a:rPr lang="en-US" altLang="zh-CN" sz="2000" b="1" dirty="0"/>
              <a:t>“</a:t>
            </a:r>
            <a:r>
              <a:rPr lang="zh-CN" altLang="zh-CN" sz="2000" b="1" dirty="0"/>
              <a:t>颜色与线条</a:t>
            </a:r>
            <a:r>
              <a:rPr lang="en-US" altLang="zh-CN" sz="2000" b="1" dirty="0"/>
              <a:t>”</a:t>
            </a:r>
            <a:r>
              <a:rPr lang="zh-CN" altLang="zh-CN" sz="2000" b="1" dirty="0"/>
              <a:t>选项卡打开，选中</a:t>
            </a:r>
            <a:r>
              <a:rPr lang="en-US" altLang="zh-CN" sz="2000" b="1" dirty="0"/>
              <a:t>“</a:t>
            </a:r>
            <a:r>
              <a:rPr lang="zh-CN" altLang="zh-CN" sz="2000" b="1" dirty="0"/>
              <a:t>颜色</a:t>
            </a:r>
            <a:r>
              <a:rPr lang="en-US" altLang="zh-CN" sz="2000" b="1" dirty="0"/>
              <a:t>→</a:t>
            </a:r>
            <a:r>
              <a:rPr lang="zh-CN" altLang="zh-CN" sz="2000" b="1" dirty="0"/>
              <a:t>填充</a:t>
            </a:r>
            <a:r>
              <a:rPr lang="en-US" altLang="zh-CN" sz="2000" b="1" dirty="0"/>
              <a:t>”</a:t>
            </a:r>
            <a:r>
              <a:rPr lang="zh-CN" altLang="zh-CN" sz="2000" b="1" dirty="0"/>
              <a:t>下拉列表下</a:t>
            </a:r>
            <a:r>
              <a:rPr lang="en-US" altLang="zh-CN" sz="2000" b="1" dirty="0"/>
              <a:t>“</a:t>
            </a:r>
            <a:r>
              <a:rPr lang="zh-CN" altLang="zh-CN" sz="2000" b="1" dirty="0"/>
              <a:t>无填充颜色</a:t>
            </a:r>
            <a:r>
              <a:rPr lang="en-US" altLang="zh-CN" sz="2000" b="1" dirty="0"/>
              <a:t>”</a:t>
            </a:r>
            <a:r>
              <a:rPr lang="zh-CN" altLang="zh-CN" sz="2000" b="1" dirty="0"/>
              <a:t>，</a:t>
            </a:r>
            <a:r>
              <a:rPr lang="en-US" altLang="zh-CN" sz="2000" b="1" dirty="0"/>
              <a:t>“</a:t>
            </a:r>
            <a:r>
              <a:rPr lang="zh-CN" altLang="zh-CN" sz="2000" b="1" dirty="0"/>
              <a:t>确定</a:t>
            </a:r>
            <a:r>
              <a:rPr lang="en-US" altLang="zh-CN" sz="2000" b="1" dirty="0"/>
              <a:t>”</a:t>
            </a:r>
            <a:r>
              <a:rPr lang="zh-CN" altLang="zh-CN" sz="2000" b="1" dirty="0"/>
              <a:t>后单元格内的原有内容即会显示出来</a:t>
            </a:r>
            <a:r>
              <a:rPr lang="zh-CN" altLang="zh-CN" sz="2000" b="1" dirty="0" smtClean="0"/>
              <a:t>。</a:t>
            </a:r>
            <a:endParaRPr lang="en-US" altLang="zh-CN" sz="2000" b="1" dirty="0" smtClean="0"/>
          </a:p>
          <a:p>
            <a:r>
              <a:rPr lang="zh-CN" altLang="zh-CN" sz="2000" b="1" dirty="0" smtClean="0"/>
              <a:t>如果</a:t>
            </a:r>
            <a:r>
              <a:rPr lang="zh-CN" altLang="zh-CN" sz="2000" b="1" dirty="0"/>
              <a:t>你将</a:t>
            </a:r>
            <a:r>
              <a:rPr lang="en-US" altLang="zh-CN" sz="2000" b="1" dirty="0"/>
              <a:t>“</a:t>
            </a:r>
            <a:r>
              <a:rPr lang="zh-CN" altLang="zh-CN" sz="2000" b="1" dirty="0"/>
              <a:t>属性</a:t>
            </a:r>
            <a:r>
              <a:rPr lang="en-US" altLang="zh-CN" sz="2000" b="1" dirty="0"/>
              <a:t>”</a:t>
            </a:r>
            <a:r>
              <a:rPr lang="zh-CN" altLang="zh-CN" sz="2000" b="1" dirty="0"/>
              <a:t>选项卡中的</a:t>
            </a:r>
            <a:r>
              <a:rPr lang="en-US" altLang="zh-CN" sz="2000" b="1" dirty="0"/>
              <a:t>“</a:t>
            </a:r>
            <a:r>
              <a:rPr lang="zh-CN" altLang="zh-CN" sz="2000" b="1" dirty="0"/>
              <a:t>大小、位置均随单元格而变</a:t>
            </a:r>
            <a:r>
              <a:rPr lang="en-US" altLang="zh-CN" sz="2000" b="1" dirty="0"/>
              <a:t>”</a:t>
            </a:r>
            <a:r>
              <a:rPr lang="zh-CN" altLang="zh-CN" sz="2000" b="1" dirty="0"/>
              <a:t>选项选中，它还会随单元格自动改变大小。</a:t>
            </a:r>
            <a:r>
              <a:rPr lang="en-US" altLang="zh-CN" sz="2000" b="1" dirty="0"/>
              <a:t> </a:t>
            </a:r>
            <a:endParaRPr lang="zh-CN" altLang="zh-CN" sz="2000" b="1" dirty="0"/>
          </a:p>
          <a:p>
            <a:endParaRPr lang="zh-CN" altLang="en-US" dirty="0"/>
          </a:p>
        </p:txBody>
      </p:sp>
    </p:spTree>
    <p:extLst>
      <p:ext uri="{BB962C8B-B14F-4D97-AF65-F5344CB8AC3E}">
        <p14:creationId xmlns:p14="http://schemas.microsoft.com/office/powerpoint/2010/main" val="24459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3.</a:t>
            </a:r>
            <a:r>
              <a:rPr lang="zh-CN" altLang="en-US" dirty="0" smtClean="0"/>
              <a:t>高手过招</a:t>
            </a:r>
            <a:r>
              <a:rPr lang="en-US" altLang="zh-CN" dirty="0" smtClean="0"/>
              <a:t>——</a:t>
            </a:r>
            <a:r>
              <a:rPr lang="zh-CN" altLang="zh-CN" b="1" dirty="0"/>
              <a:t>在一个单元格内输入多个值 </a:t>
            </a:r>
            <a:br>
              <a:rPr lang="zh-CN" altLang="zh-CN" b="1" dirty="0"/>
            </a:br>
            <a:endParaRPr lang="zh-CN" altLang="en-US" dirty="0"/>
          </a:p>
        </p:txBody>
      </p:sp>
      <p:sp>
        <p:nvSpPr>
          <p:cNvPr id="3" name="内容占位符 2"/>
          <p:cNvSpPr>
            <a:spLocks noGrp="1"/>
          </p:cNvSpPr>
          <p:nvPr>
            <p:ph idx="1"/>
          </p:nvPr>
        </p:nvSpPr>
        <p:spPr/>
        <p:txBody>
          <a:bodyPr>
            <a:normAutofit fontScale="92500"/>
          </a:bodyPr>
          <a:lstStyle/>
          <a:p>
            <a:pPr lvl="3"/>
            <a:endParaRPr lang="en-US" altLang="zh-CN" b="1" dirty="0" smtClean="0"/>
          </a:p>
          <a:p>
            <a:r>
              <a:rPr lang="zh-CN" altLang="zh-CN" sz="2800" b="1" dirty="0" smtClean="0"/>
              <a:t>我们</a:t>
            </a:r>
            <a:r>
              <a:rPr lang="zh-CN" altLang="zh-CN" sz="2800" b="1" dirty="0"/>
              <a:t>有时需要在某个单元格内连续输入多个数值，以查看引用此单元格的其他单元格的效果。但每次输入一个值后按回车键，活动单元格均默认下移一个单元格，非常不便</a:t>
            </a:r>
            <a:r>
              <a:rPr lang="zh-CN" altLang="zh-CN" sz="2800" b="1" dirty="0" smtClean="0"/>
              <a:t>。</a:t>
            </a:r>
            <a:endParaRPr lang="en-US" altLang="zh-CN" sz="2800" b="1" dirty="0" smtClean="0"/>
          </a:p>
          <a:p>
            <a:endParaRPr lang="en-US" altLang="zh-CN" sz="2800" b="1" dirty="0"/>
          </a:p>
          <a:p>
            <a:r>
              <a:rPr lang="zh-CN" altLang="zh-CN" sz="2800" b="1" dirty="0" smtClean="0"/>
              <a:t>其实</a:t>
            </a:r>
            <a:r>
              <a:rPr lang="zh-CN" altLang="zh-CN" sz="2800" b="1" dirty="0"/>
              <a:t>可以采用以下方法</a:t>
            </a:r>
            <a:r>
              <a:rPr lang="en-US" altLang="zh-CN" sz="2800" b="1" dirty="0"/>
              <a:t>:</a:t>
            </a:r>
            <a:r>
              <a:rPr lang="zh-CN" altLang="zh-CN" sz="2800" b="1" dirty="0"/>
              <a:t>单击鼠标选定单元格，然后按住</a:t>
            </a:r>
            <a:r>
              <a:rPr lang="en-US" altLang="zh-CN" sz="2800" b="1" dirty="0"/>
              <a:t>Ctrl</a:t>
            </a:r>
            <a:r>
              <a:rPr lang="zh-CN" altLang="zh-CN" sz="2800" b="1" dirty="0"/>
              <a:t>键再次单击鼠标选定此单元格，此时，单元格周围将出现实线框，再输入数据，敲回车键就不会移动了。</a:t>
            </a:r>
            <a:endParaRPr lang="zh-CN" altLang="en-US" sz="2800" dirty="0"/>
          </a:p>
        </p:txBody>
      </p:sp>
    </p:spTree>
    <p:extLst>
      <p:ext uri="{BB962C8B-B14F-4D97-AF65-F5344CB8AC3E}">
        <p14:creationId xmlns:p14="http://schemas.microsoft.com/office/powerpoint/2010/main" val="1073034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136</TotalTime>
  <Words>1275</Words>
  <Application>Microsoft Office PowerPoint</Application>
  <PresentationFormat>宽屏</PresentationFormat>
  <Paragraphs>88</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方正姚体</vt:lpstr>
      <vt:lpstr>黑体</vt:lpstr>
      <vt:lpstr>华文新魏</vt:lpstr>
      <vt:lpstr>Arial</vt:lpstr>
      <vt:lpstr>Trebuchet MS</vt:lpstr>
      <vt:lpstr>Wingdings 3</vt:lpstr>
      <vt:lpstr>平面</vt:lpstr>
      <vt:lpstr>办公软件的技巧 Tips of the work software</vt:lpstr>
      <vt:lpstr>答辩提纲</vt:lpstr>
      <vt:lpstr>Excel可以用来干什么？？</vt:lpstr>
      <vt:lpstr>1.小试牛刀</vt:lpstr>
      <vt:lpstr>1.小试牛刀</vt:lpstr>
      <vt:lpstr>1.小试牛刀</vt:lpstr>
      <vt:lpstr>2.个人心得</vt:lpstr>
      <vt:lpstr>2.个人心得——举例</vt:lpstr>
      <vt:lpstr>3.高手过招——在一个单元格内输入多个值  </vt:lpstr>
      <vt:lpstr>3.高手过招——奇特的F4键 </vt:lpstr>
      <vt:lpstr>3.高手过招——快速换行 </vt:lpstr>
      <vt:lpstr>4.办公效率——文本数字的烦恼</vt:lpstr>
      <vt:lpstr>3.高手过招——输入时间</vt:lpstr>
      <vt:lpstr>3.高手过招——快速输入欧元符号</vt:lpstr>
      <vt:lpstr>3.高手过招——将单元格区域从公式转换成数值</vt:lpstr>
      <vt:lpstr>4.办公效率——实践中得来</vt:lpstr>
      <vt:lpstr>寄语：</vt:lpstr>
      <vt:lpstr>谢谢欣赏，欢迎评委老师批评斧正！</vt:lpstr>
    </vt:vector>
  </TitlesOfParts>
  <Company>China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办公软件的技巧</dc:title>
  <dc:creator>User</dc:creator>
  <cp:lastModifiedBy>User</cp:lastModifiedBy>
  <cp:revision>11</cp:revision>
  <dcterms:created xsi:type="dcterms:W3CDTF">2015-10-24T00:21:50Z</dcterms:created>
  <dcterms:modified xsi:type="dcterms:W3CDTF">2015-10-25T01:55:31Z</dcterms:modified>
</cp:coreProperties>
</file>