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7" r:id="rId4"/>
    <p:sldId id="281" r:id="rId5"/>
    <p:sldId id="289" r:id="rId6"/>
    <p:sldId id="259" r:id="rId7"/>
    <p:sldId id="283" r:id="rId8"/>
    <p:sldId id="293" r:id="rId9"/>
    <p:sldId id="278" r:id="rId10"/>
    <p:sldId id="294" r:id="rId11"/>
    <p:sldId id="264" r:id="rId12"/>
    <p:sldId id="262" r:id="rId13"/>
    <p:sldId id="276" r:id="rId14"/>
    <p:sldId id="277" r:id="rId15"/>
    <p:sldId id="282" r:id="rId16"/>
    <p:sldId id="291" r:id="rId17"/>
    <p:sldId id="290" r:id="rId18"/>
    <p:sldId id="292" r:id="rId19"/>
    <p:sldId id="260" r:id="rId20"/>
    <p:sldId id="284" r:id="rId21"/>
    <p:sldId id="287" r:id="rId22"/>
    <p:sldId id="288" r:id="rId23"/>
    <p:sldId id="263" r:id="rId24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27A86"/>
    <a:srgbClr val="2F4D51"/>
    <a:srgbClr val="8914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59" autoAdjust="0"/>
  </p:normalViewPr>
  <p:slideViewPr>
    <p:cSldViewPr>
      <p:cViewPr>
        <p:scale>
          <a:sx n="50" d="100"/>
          <a:sy n="50" d="100"/>
        </p:scale>
        <p:origin x="-1104" y="-822"/>
      </p:cViewPr>
      <p:guideLst>
        <p:guide orient="horz" pos="21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0"/>
            <a:ext cx="12190413" cy="6859588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" y="0"/>
            <a:ext cx="12190413" cy="6859588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 cstate="print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1" y="0"/>
            <a:ext cx="12190413" cy="6859588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0"/>
            <a:ext cx="12190413" cy="6859588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" y="0"/>
            <a:ext cx="12190413" cy="6859588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 cstate="print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1" y="0"/>
            <a:ext cx="12190413" cy="6859588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0"/>
            <a:ext cx="12190413" cy="6859588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blipFill dpi="0" rotWithShape="1">
            <a:blip r:embed="rId2" cstate="email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2" y="4590530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81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81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400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400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6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6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3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0413" cy="6859588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 cstate="print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 cstate="email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1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1" y="4590530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9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9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3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3" y="1435435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6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782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1" y="365211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782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9924ACB-D1ED-425D-8C69-4FED7B97E8F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2017-12-12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6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7826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F6E0855-D03C-479B-B691-806603F3D5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49" y="28853"/>
            <a:ext cx="10057092" cy="5659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1" y="2381801"/>
            <a:ext cx="12190413" cy="4477787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5373344"/>
            <a:ext cx="12190413" cy="148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820970" y="163985"/>
            <a:ext cx="346635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</a:rPr>
              <a:t>母亲的</a:t>
            </a:r>
          </a:p>
        </p:txBody>
      </p:sp>
      <p:sp>
        <p:nvSpPr>
          <p:cNvPr id="6" name="矩形 5"/>
          <p:cNvSpPr/>
          <p:nvPr/>
        </p:nvSpPr>
        <p:spPr>
          <a:xfrm>
            <a:off x="7949425" y="577577"/>
            <a:ext cx="416785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</a:rPr>
              <a:t>一九四二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15550" y="5182870"/>
            <a:ext cx="195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柳杨老师</a:t>
            </a:r>
          </a:p>
          <a:p>
            <a:r>
              <a:rPr lang="zh-CN" altLang="en-US" b="1"/>
              <a:t>高洁</a:t>
            </a:r>
            <a:r>
              <a:rPr lang="en-US" altLang="zh-CN" b="1"/>
              <a:t>&amp;</a:t>
            </a:r>
            <a:r>
              <a:rPr lang="zh-CN" altLang="en-US" b="1"/>
              <a:t>胡孟姣</a:t>
            </a:r>
          </a:p>
          <a:p>
            <a:r>
              <a:rPr lang="en-US" altLang="zh-CN" b="1"/>
              <a:t>2017.12.09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" y="-12636"/>
            <a:ext cx="12190412" cy="6859587"/>
          </a:xfrm>
          <a:prstGeom prst="rect">
            <a:avLst/>
          </a:prstGeom>
        </p:spPr>
      </p:pic>
      <p:pic>
        <p:nvPicPr>
          <p:cNvPr id="8" name="图片 7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0" y="898049"/>
            <a:ext cx="8084820" cy="5063490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0" y="867074"/>
            <a:ext cx="8168640" cy="5425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8815" y="2407920"/>
            <a:ext cx="5071745" cy="39382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中原历来是兵家必争之地，战火不断，又</a:t>
            </a:r>
          </a:p>
          <a:p>
            <a:pPr>
              <a:lnSpc>
                <a:spcPts val="25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常有天灾，百姓无法生存时，便被迫要离开</a:t>
            </a:r>
          </a:p>
          <a:p>
            <a:pPr>
              <a:lnSpc>
                <a:spcPts val="25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故乡逃荒要饭，到他乡寻找活路，与山东、河</a:t>
            </a:r>
          </a:p>
          <a:p>
            <a:pPr>
              <a:lnSpc>
                <a:spcPts val="25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北人闯关东不同，近代河南流民的路线更多是向西，于是便有了一个无限悲怆的词：西邦。</a:t>
            </a:r>
          </a:p>
          <a:p>
            <a:pPr>
              <a:lnSpc>
                <a:spcPts val="2500"/>
              </a:lnSpc>
            </a:pP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西邦，大体指的是山西、陕西两省，从字面意义上理解：邦，指国家；西邦便是西部国家。它在旧时河南人的心中，实在是太遥远，像是走到国外，走到天边了。如果不是真的活不下去了，谁愿意拖儿带女，一路向西，去往陌生的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“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异国他乡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呢。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728" y="715150"/>
            <a:ext cx="3475990" cy="228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5" y="3304724"/>
            <a:ext cx="4330298" cy="287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rcRect l="15003" b="34375"/>
          <a:stretch>
            <a:fillRect/>
          </a:stretch>
        </p:blipFill>
        <p:spPr>
          <a:xfrm>
            <a:off x="3809190" y="1786720"/>
            <a:ext cx="2833049" cy="150019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028815" y="934720"/>
            <a:ext cx="1917700" cy="1159510"/>
            <a:chOff x="11115" y="1761"/>
            <a:chExt cx="3020" cy="1826"/>
          </a:xfrm>
        </p:grpSpPr>
        <p:sp>
          <p:nvSpPr>
            <p:cNvPr id="10" name="TextBox 9"/>
            <p:cNvSpPr txBox="1"/>
            <p:nvPr/>
          </p:nvSpPr>
          <p:spPr>
            <a:xfrm>
              <a:off x="11115" y="1761"/>
              <a:ext cx="1596" cy="12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叶根友毛笔行书简体" pitchFamily="2" charset="-122"/>
                  <a:ea typeface="叶根友毛笔行书简体" pitchFamily="2" charset="-122"/>
                </a:rPr>
                <a:t>地</a:t>
              </a: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12103" y="2195"/>
              <a:ext cx="2032" cy="13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叶根友行书繁" pitchFamily="2" charset="-122"/>
                  <a:ea typeface="叶根友行书繁" pitchFamily="2" charset="-122"/>
                </a:rPr>
                <a:t>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66" b="4515"/>
          <a:stretch>
            <a:fillRect/>
          </a:stretch>
        </p:blipFill>
        <p:spPr>
          <a:xfrm flipH="1" flipV="1">
            <a:off x="1" y="-26590"/>
            <a:ext cx="12190413" cy="6886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522" y="1399218"/>
            <a:ext cx="1106170" cy="3888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dirty="0" smtClean="0">
                <a:latin typeface="叶根友行书繁" pitchFamily="2" charset="-122"/>
                <a:ea typeface="叶根友行书繁" pitchFamily="2" charset="-122"/>
              </a:rPr>
              <a:t>风土人情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06650" y="897255"/>
            <a:ext cx="8633460" cy="489267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/>
              <a:t>一担两筐</a:t>
            </a:r>
          </a:p>
          <a:p>
            <a:pPr algn="l"/>
            <a:r>
              <a:rPr lang="zh-CN" altLang="en-US" sz="1800"/>
              <a:t>    </a:t>
            </a:r>
            <a:r>
              <a:rPr lang="zh-CN" altLang="en-US" sz="1400"/>
              <a:t>担是扁担；筐是荆条编成的浅筐，也叫箩头。一担两筐就是肩上一条扁担，两头分别挑着一个荆筐。只旧时豫西北山区的主要运输工具。而在一九四二年，一担两筐被赋予了新的含义。这一年以及随后的一九四三年，大量的河南人因为饥饿，背井离乡，逃荒要饭。一条扁担，两个荆筐就是全部的家当。一担两筐由此，也成为逃荒要饭的代名词。</a:t>
            </a:r>
          </a:p>
          <a:p>
            <a:pPr algn="l"/>
            <a:endParaRPr lang="zh-CN" altLang="en-US" sz="1400"/>
          </a:p>
          <a:p>
            <a:pPr algn="ctr"/>
            <a:r>
              <a:rPr lang="zh-CN" altLang="en-US" sz="1800" b="1"/>
              <a:t>赤巴脚</a:t>
            </a:r>
          </a:p>
          <a:p>
            <a:pPr algn="l"/>
            <a:r>
              <a:rPr lang="zh-CN" altLang="en-US" sz="1400"/>
              <a:t>    赤巴脚就是光脚，不穿鞋，赤脚走路。母亲被送人做女儿和待养媳时，赤巴脚捡柴干活是常事；父亲小时候也很少穿鞋，总是赤巴脚走路，走路走多了，脚上就有一层厚皮，也就不怕山上的碎石和圪针等扎脚了。在父母亲小的时候，有些人家里穷的只有一条裤子，谁出门谁穿，其他人就光屁股在坑上窝蜷着。</a:t>
            </a:r>
          </a:p>
          <a:p>
            <a:pPr algn="ctr"/>
            <a:endParaRPr lang="zh-CN" altLang="en-US" sz="1800" b="1"/>
          </a:p>
          <a:p>
            <a:pPr algn="ctr"/>
            <a:r>
              <a:rPr lang="zh-CN" altLang="en-US" sz="1800" b="1"/>
              <a:t>要饭</a:t>
            </a:r>
          </a:p>
          <a:p>
            <a:pPr algn="l"/>
            <a:r>
              <a:rPr lang="zh-CN" altLang="en-US" sz="1800"/>
              <a:t>   </a:t>
            </a:r>
            <a:r>
              <a:rPr lang="zh-CN" altLang="en-US" sz="1400"/>
              <a:t> 要饭是个动词，即乞讨。一九四二年夏，豫西北大旱，颗粒无收，母亲便和外爷、外婆以及舅舅们一起，沦为要饭儿。那是遍地都是要饭儿，常常是一整天也难要到半块糠面馍，许多人就在逃荒的路上饿死了。</a:t>
            </a:r>
          </a:p>
          <a:p>
            <a:pPr algn="ctr"/>
            <a:endParaRPr lang="zh-CN" altLang="en-US" sz="1800" b="1"/>
          </a:p>
          <a:p>
            <a:pPr algn="ctr"/>
            <a:r>
              <a:rPr lang="zh-CN" altLang="en-US" sz="1800" b="1"/>
              <a:t>圪针</a:t>
            </a:r>
            <a:r>
              <a:rPr lang="zh-CN" altLang="en-US" sz="1400"/>
              <a:t>    </a:t>
            </a:r>
          </a:p>
          <a:p>
            <a:pPr algn="l"/>
            <a:r>
              <a:rPr lang="en-US" altLang="zh-CN" sz="1400"/>
              <a:t>    </a:t>
            </a:r>
            <a:r>
              <a:rPr lang="zh-CN" altLang="en-US" sz="1400"/>
              <a:t>圪针本义是指植物身上的尖刺，中原地区通常泛指长刺的植物，如河南就将槐树、枣树或者皂荚树叫做圪针树，因为这些树上都都是密度尖刺的。在饥荒年代，圪针对于母亲和二舅来说就是于饥饿之外的另一个噩梦。在做儿做女以及待养媳期间，母亲和二舅不仅要帮助收养的人家做各种家务活和农活，还要不时受到家长圪针的毒打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66" b="4515"/>
          <a:stretch>
            <a:fillRect/>
          </a:stretch>
        </p:blipFill>
        <p:spPr>
          <a:xfrm flipH="1" flipV="1">
            <a:off x="1" y="-26590"/>
            <a:ext cx="12190413" cy="6886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1787" y="1777678"/>
            <a:ext cx="1106170" cy="3888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fontAlgn="ctr"/>
            <a:r>
              <a:rPr lang="zh-CN" altLang="en-US" sz="6000" dirty="0" smtClean="0">
                <a:latin typeface="叶根友行书繁" pitchFamily="2" charset="-122"/>
                <a:ea typeface="叶根友行书繁" pitchFamily="2" charset="-122"/>
              </a:rPr>
              <a:t>美食特产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54630" y="1090930"/>
            <a:ext cx="8633460" cy="526224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/>
              <a:t>胡辣汤</a:t>
            </a:r>
          </a:p>
          <a:p>
            <a:pPr algn="l"/>
            <a:r>
              <a:rPr lang="zh-CN" altLang="en-US" sz="1800"/>
              <a:t>    </a:t>
            </a:r>
            <a:r>
              <a:rPr lang="zh-CN" altLang="en-US" sz="1400"/>
              <a:t>河南人对胡辣汤的钟爱是外地人很难想象的。在河南，胡辣汤是很多人的固定早餐，根据各地饮食习惯的不同，河南胡辣汤也有很多种风味，如开封胡辣汤、南阳胡辣汤以及漯河胡辣汤等。胡辣汤有一个雅致的名字叫八珍汤，因为胡辣汤内包括了面筋、粉丝、花生米等多种食材，还会根据时令的不同进行适时调整。在外地的河南人喝的不仅是胡辣汤，更是一股浓浓的乡愁！</a:t>
            </a:r>
            <a:endParaRPr lang="en-US" altLang="zh-CN" sz="1400"/>
          </a:p>
          <a:p>
            <a:pPr algn="l"/>
            <a:endParaRPr lang="zh-CN" altLang="en-US" sz="1400"/>
          </a:p>
          <a:p>
            <a:pPr algn="ctr"/>
            <a:r>
              <a:rPr lang="zh-CN" altLang="en-US" sz="1800" b="1"/>
              <a:t>茭茭</a:t>
            </a:r>
          </a:p>
          <a:p>
            <a:pPr algn="l"/>
            <a:r>
              <a:rPr lang="zh-CN" altLang="en-US" sz="1400"/>
              <a:t>    豫西北把玉米叫做茭茭，玉米粒自然就是茭茭粒了。虽然茭茭面粗糙、拉嗓，难以下咽，但是直到二十世纪九十年代它一直是豫西北农村的主要饭食，在饥荒年代茭茭面是能够让一家人不被饿死，拯救一家人的关键。因此现在看来茭茭不仅仅是一种食材，更是一种救命的依靠。</a:t>
            </a:r>
            <a:endParaRPr lang="zh-CN" altLang="en-US" sz="1800" b="1"/>
          </a:p>
          <a:p>
            <a:pPr algn="ctr"/>
            <a:endParaRPr lang="zh-CN" altLang="en-US" sz="1800" b="1"/>
          </a:p>
          <a:p>
            <a:pPr algn="ctr"/>
            <a:r>
              <a:rPr lang="zh-CN" altLang="en-US" sz="1800" b="1"/>
              <a:t>白土</a:t>
            </a:r>
          </a:p>
          <a:p>
            <a:pPr algn="l"/>
            <a:r>
              <a:rPr lang="zh-CN" altLang="en-US" sz="1800"/>
              <a:t>   </a:t>
            </a:r>
            <a:r>
              <a:rPr lang="zh-CN" altLang="en-US" sz="1400"/>
              <a:t> 白土就是大名鼎鼎的观音土，一种白色的黏土，旧时穷人在灾荒年间，发现白土可以吃下去充饥，就以为是观音菩萨赐予的疗饥之物，故取名为观音土。事实上这东西只堪糊弄肠胃，没有任何营养，也没有办法消化，如果吃多最后必死无疑。父亲和母亲都是吃过白土的，他们说白土细细软软，像是白面团，但吃到嘴里确实又涩又腥，很难下咽，当然比起普通泥土，还算容易下咽。这些白土既没有让我的父母饿死也没有让他们胀死，真是万幸！那些吃白土的年代，总是让人心怀恐惧。</a:t>
            </a:r>
            <a:endParaRPr lang="en-US" altLang="zh-CN" sz="1400"/>
          </a:p>
          <a:p>
            <a:pPr algn="l"/>
            <a:endParaRPr lang="zh-CN" altLang="en-US" sz="1400"/>
          </a:p>
          <a:p>
            <a:pPr algn="ctr"/>
            <a:r>
              <a:rPr lang="zh-CN" altLang="en-US" sz="1800" b="1"/>
              <a:t>煮馍  </a:t>
            </a:r>
            <a:r>
              <a:rPr lang="zh-CN" altLang="en-US" sz="1400"/>
              <a:t>  </a:t>
            </a:r>
          </a:p>
          <a:p>
            <a:pPr algn="l"/>
            <a:r>
              <a:rPr lang="en-US" altLang="zh-CN" sz="1400"/>
              <a:t>    </a:t>
            </a:r>
            <a:r>
              <a:rPr lang="zh-CN" altLang="en-US" sz="1400"/>
              <a:t>这是旧时豫西北农村一种很平常的饭食。玉米面和白面混合在一起，捏成巴掌大小的长圆形的饼饼，下到玉米糁汤里煮熟了吃，就是煮馍。煮馍一咬一大口的面疙瘩，缺油少盐，没滋没味。但是对于父亲和母亲小时候来说，煮馍是了不起的豪举，对于他们来说，那是的煮馍比现在的肉夹馍还要好吃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 b="12508"/>
          <a:stretch>
            <a:fillRect/>
          </a:stretch>
        </p:blipFill>
        <p:spPr>
          <a:xfrm>
            <a:off x="0" y="2358224"/>
            <a:ext cx="6023768" cy="45013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9454" y="0"/>
            <a:ext cx="6595272" cy="68595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3372" y="0"/>
            <a:ext cx="2755607" cy="23582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905489" cy="2286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" y="-12636"/>
            <a:ext cx="12190412" cy="68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7686" y="1893170"/>
            <a:ext cx="5629482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“烩菜”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src.baidu.com/imgad/pic/item/d53f8794a4c27d1ef667adfe10d5ad6eddc43842.jpg"/>
          <p:cNvPicPr>
            <a:picLocks noChangeAspect="1" noChangeArrowheads="1"/>
          </p:cNvPicPr>
          <p:nvPr/>
        </p:nvPicPr>
        <p:blipFill>
          <a:blip r:embed="rId2" cstate="print"/>
          <a:srcRect t="5650" b="3773"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" y="-12636"/>
            <a:ext cx="12190412" cy="68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174" y="2358224"/>
            <a:ext cx="9715568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“乱炖无罪，烩菜有理。”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66" b="4515"/>
          <a:stretch>
            <a:fillRect/>
          </a:stretch>
        </p:blipFill>
        <p:spPr>
          <a:xfrm flipH="1" flipV="1">
            <a:off x="1" y="-26590"/>
            <a:ext cx="12190413" cy="6886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267" y="1688778"/>
            <a:ext cx="1106170" cy="3888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 smtClean="0">
                <a:latin typeface="叶根友行书繁" pitchFamily="2" charset="-122"/>
                <a:ea typeface="叶根友行书繁" pitchFamily="2" charset="-122"/>
              </a:rPr>
              <a:t>家族历史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54630" y="1090930"/>
            <a:ext cx="8633460" cy="467741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/>
              <a:t>待养媳</a:t>
            </a:r>
          </a:p>
          <a:p>
            <a:pPr algn="l"/>
            <a:r>
              <a:rPr lang="zh-CN" altLang="en-US" sz="1800"/>
              <a:t>    </a:t>
            </a:r>
            <a:r>
              <a:rPr lang="zh-CN" altLang="en-US" sz="1400"/>
              <a:t>饥馑年代，逃荒要饭、骨肉分离的惨剧似乎已成常态。一九四二年，母亲一家六口逃荒到“西邦”，经历了一次次的骨肉分离，阴阳两隔。期间，母亲多次给人做待养媳、养女，吃尽了苦，也受尽了罪。但其实还是要感谢那些收留母亲的穷苦人家，</a:t>
            </a:r>
            <a:r>
              <a:rPr lang="zh-CN" altLang="en-US" sz="1400">
                <a:sym typeface="+mn-ea"/>
              </a:rPr>
              <a:t>让母亲</a:t>
            </a:r>
            <a:r>
              <a:rPr lang="zh-CN" altLang="en-US" sz="1400"/>
              <a:t>能够在那样的年代活了下来。</a:t>
            </a:r>
          </a:p>
          <a:p>
            <a:pPr algn="ctr"/>
            <a:endParaRPr lang="zh-CN" altLang="en-US" sz="1800" b="1"/>
          </a:p>
          <a:p>
            <a:pPr algn="ctr"/>
            <a:r>
              <a:rPr lang="zh-CN" altLang="en-US" sz="1800" b="1"/>
              <a:t>老憨人</a:t>
            </a:r>
          </a:p>
          <a:p>
            <a:pPr algn="l"/>
            <a:r>
              <a:rPr lang="zh-CN" altLang="en-US" sz="1400"/>
              <a:t>    从西邦逃荒回来，外婆便成了老憨人。老憨人，即精神病患者。外婆将母亲和小舅送人，后来发现小舅无法要回时，便开始失魂落魄，一病不起，神志不清。对小舅无尽的思念以及对穷苦生活的无奈</a:t>
            </a:r>
            <a:r>
              <a:rPr lang="zh-CN" altLang="en-US" sz="1400">
                <a:sym typeface="+mn-ea"/>
              </a:rPr>
              <a:t>，最终让外婆成了老憨人。</a:t>
            </a:r>
            <a:endParaRPr lang="zh-CN" altLang="en-US" sz="1400"/>
          </a:p>
          <a:p>
            <a:pPr algn="ctr"/>
            <a:endParaRPr lang="zh-CN" altLang="en-US" sz="1800" b="1"/>
          </a:p>
          <a:p>
            <a:pPr algn="ctr"/>
            <a:r>
              <a:rPr lang="zh-CN" altLang="en-US" sz="1800" b="1"/>
              <a:t>苦力</a:t>
            </a:r>
          </a:p>
          <a:p>
            <a:pPr algn="l"/>
            <a:r>
              <a:rPr lang="zh-CN" altLang="en-US" sz="1800"/>
              <a:t>   </a:t>
            </a:r>
            <a:r>
              <a:rPr lang="zh-CN" altLang="en-US" sz="1400"/>
              <a:t> 爷爷曾经是一条多么精壮的汉子，赤巴着脚，手里拿着一根赶羊鞭追狼，能把狼追出三四里地。但是在老日本常驻时期，爷爷被派去做苦力，因此太饿，没有力气，所以摔坏了腰，从此爷爷就变成了半个病人，完全丧失了劳动力。</a:t>
            </a:r>
          </a:p>
          <a:p>
            <a:pPr algn="l"/>
            <a:endParaRPr lang="zh-CN" altLang="en-US" sz="1400"/>
          </a:p>
          <a:p>
            <a:pPr algn="ctr"/>
            <a:r>
              <a:rPr lang="zh-CN" altLang="en-US" sz="1800" b="1"/>
              <a:t>做儿</a:t>
            </a:r>
            <a:endParaRPr lang="zh-CN" altLang="en-US" sz="1400"/>
          </a:p>
          <a:p>
            <a:pPr algn="l"/>
            <a:r>
              <a:rPr lang="zh-CN" altLang="en-US" sz="1400"/>
              <a:t>    旧时家庭，儿子的地位至高无上。如果不是被生活所迫，外爷不会在小舅无法要回的情况下，将二舅也送给别人做儿。一九四二年，六岁的二舅已经记事，整天被收养人家打骂还要干活，于是二舅经常赤脚走七八里的山路逃回家，如此几次以后，最后二舅被收养的那户人家打死，推到深沟里了</a:t>
            </a:r>
            <a:r>
              <a:rPr lang="en-US" altLang="zh-CN" sz="1400"/>
              <a:t>......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" y="-12636"/>
            <a:ext cx="12190412" cy="68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143" y="2072472"/>
            <a:ext cx="11787270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一部有温度的家族史，</a:t>
            </a:r>
            <a:endParaRPr lang="en-US" altLang="zh-CN" sz="6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  <a:p>
            <a:pPr algn="ctr"/>
            <a:r>
              <a:rPr lang="zh-CN" alt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是一份特定历史年代下有关乡土记忆回顾。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306743" cy="2858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256" y="0"/>
            <a:ext cx="2941657" cy="2858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858290"/>
            <a:ext cx="3267727" cy="40012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7686" y="2858290"/>
            <a:ext cx="2643206" cy="40012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rcRect r="4993" b="12589"/>
          <a:stretch>
            <a:fillRect/>
          </a:stretch>
        </p:blipFill>
        <p:spPr>
          <a:xfrm>
            <a:off x="5809454" y="2858290"/>
            <a:ext cx="6380959" cy="4001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5783" y="0"/>
            <a:ext cx="4984630" cy="2857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r="1738" b="3000"/>
          <a:stretch>
            <a:fillRect/>
          </a:stretch>
        </p:blipFill>
        <p:spPr>
          <a:xfrm>
            <a:off x="0" y="0"/>
            <a:ext cx="3407355" cy="22153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r="799" b="3333"/>
          <a:stretch>
            <a:fillRect/>
          </a:stretch>
        </p:blipFill>
        <p:spPr>
          <a:xfrm>
            <a:off x="0" y="2153227"/>
            <a:ext cx="6881024" cy="4706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rcRect r="1879" b="9611"/>
          <a:stretch>
            <a:fillRect/>
          </a:stretch>
        </p:blipFill>
        <p:spPr>
          <a:xfrm>
            <a:off x="6881023" y="0"/>
            <a:ext cx="5309389" cy="20936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5024" y="2001034"/>
            <a:ext cx="5455389" cy="48585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0561" y="0"/>
            <a:ext cx="3568849" cy="2143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" y="-12636"/>
            <a:ext cx="12190412" cy="6859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0891" y="2072472"/>
            <a:ext cx="6309521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温故，可以知新。</a:t>
            </a:r>
            <a:endParaRPr lang="en-US" altLang="zh-CN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  <a:p>
            <a:pPr algn="ctr"/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以史为鉴，可以知兴替。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</p:txBody>
      </p:sp>
      <p:pic>
        <p:nvPicPr>
          <p:cNvPr id="2050" name="Picture 2" descr="http://p3.pstatp.com/large/5dd000181a271e2963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566" y="-129082"/>
            <a:ext cx="5832648" cy="69886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6985" y="3933825"/>
            <a:ext cx="2132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0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charset="-122"/>
                <a:ea typeface="方正清刻本悦宋简体" charset="-122"/>
              </a:rPr>
              <a:t>图书馆文献</a:t>
            </a:r>
          </a:p>
          <a:p>
            <a:pPr algn="ctr" defTabSz="914400"/>
            <a:r>
              <a:rPr lang="zh-CN" altLang="en-US" sz="20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charset="-122"/>
                <a:ea typeface="方正清刻本悦宋简体" charset="-122"/>
              </a:rPr>
              <a:t>检索办公室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019009" y="2800998"/>
            <a:ext cx="41714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800998"/>
            <a:ext cx="41714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790428" y="4891454"/>
            <a:ext cx="2571416" cy="2101515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5373344"/>
            <a:ext cx="12190413" cy="148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075731" y="1917626"/>
            <a:ext cx="1872623" cy="1782767"/>
            <a:chOff x="2982487" y="792760"/>
            <a:chExt cx="1774449" cy="14932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061486" y="792760"/>
              <a:ext cx="1695450" cy="149324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982487" y="910382"/>
              <a:ext cx="855480" cy="4898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3200" dirty="0" smtClean="0">
                  <a:solidFill>
                    <a:prstClr val="white"/>
                  </a:solidFill>
                  <a:latin typeface="方正清刻本悦宋简体" charset="-122"/>
                  <a:ea typeface="方正清刻本悦宋简体" charset="-122"/>
                </a:rPr>
                <a:t>   谢</a:t>
              </a:r>
              <a:endParaRPr lang="zh-CN" altLang="en-US" sz="1100" dirty="0">
                <a:solidFill>
                  <a:prstClr val="black"/>
                </a:solidFill>
                <a:latin typeface="方正清刻本悦宋简体" charset="-122"/>
                <a:ea typeface="方正清刻本悦宋简体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82488" y="1542842"/>
              <a:ext cx="855480" cy="4898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3200" dirty="0" smtClean="0">
                  <a:solidFill>
                    <a:prstClr val="white"/>
                  </a:solidFill>
                  <a:latin typeface="方正清刻本悦宋简体" charset="-122"/>
                  <a:ea typeface="方正清刻本悦宋简体" charset="-122"/>
                </a:rPr>
                <a:t>   谢</a:t>
              </a:r>
              <a:endParaRPr lang="zh-CN" altLang="en-US" sz="1100" dirty="0">
                <a:solidFill>
                  <a:prstClr val="black"/>
                </a:solidFill>
                <a:latin typeface="方正清刻本悦宋简体" charset="-122"/>
                <a:ea typeface="方正清刻本悦宋简体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06384" y="910382"/>
              <a:ext cx="855480" cy="4898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3200" dirty="0" smtClean="0">
                  <a:solidFill>
                    <a:prstClr val="white"/>
                  </a:solidFill>
                  <a:latin typeface="方正清刻本悦宋简体" charset="-122"/>
                  <a:ea typeface="方正清刻本悦宋简体" charset="-122"/>
                </a:rPr>
                <a:t>   欣</a:t>
              </a:r>
              <a:endParaRPr lang="zh-CN" altLang="en-US" sz="3200" dirty="0">
                <a:solidFill>
                  <a:prstClr val="white"/>
                </a:solidFill>
                <a:latin typeface="方正清刻本悦宋简体" charset="-122"/>
                <a:ea typeface="方正清刻本悦宋简体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706384" y="1542842"/>
              <a:ext cx="855480" cy="4898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3200" dirty="0" smtClean="0">
                  <a:solidFill>
                    <a:prstClr val="white"/>
                  </a:solidFill>
                  <a:latin typeface="方正清刻本悦宋简体" charset="-122"/>
                  <a:ea typeface="方正清刻本悦宋简体" charset="-122"/>
                </a:rPr>
                <a:t>   赏</a:t>
              </a:r>
              <a:endParaRPr lang="zh-CN" altLang="en-US" sz="3200" dirty="0">
                <a:solidFill>
                  <a:prstClr val="white"/>
                </a:solidFill>
                <a:latin typeface="方正清刻本悦宋简体" charset="-122"/>
                <a:ea typeface="方正清刻本悦宋简体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1-pool.yamedia.tw/ODgzMjUzcG9vbA==/f82515ba39352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0414" cy="6859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12" y="-5100"/>
            <a:ext cx="10059988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2546" y="333450"/>
            <a:ext cx="1013460" cy="792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</a:rPr>
              <a:t>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5604" y="817478"/>
            <a:ext cx="1198245" cy="8841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1604" y="1799529"/>
            <a:ext cx="4923595" cy="408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    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一九四二年夏至至一九四三年春，中原先后遭遇旱灾、蝗灾。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“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我母亲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一家六口逃荒到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“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西邦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”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。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 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</a:endParaRPr>
          </a:p>
          <a:p>
            <a:pPr>
              <a:lnSpc>
                <a:spcPts val="2500"/>
              </a:lnSpc>
            </a:pP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经历了一次次骨肉分离、阴阳两隔，这一年是她人生的一个节点，她此后的命运、整个家族的命运都与此息息相关</a:t>
            </a:r>
          </a:p>
          <a:p>
            <a:pPr>
              <a:lnSpc>
                <a:spcPts val="25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 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</a:endParaRPr>
          </a:p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方言里，是一个家族的历史，也是一个民族的秘密，这些方言像是午夜昏黄的灯火，艰难地挑开苦难深重的夜色，依稀勾勒出中原大地的历史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8770" y="817245"/>
            <a:ext cx="3290570" cy="2668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0830" y="3910965"/>
            <a:ext cx="3347085" cy="227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" y="-12636"/>
            <a:ext cx="12190412" cy="6859587"/>
          </a:xfrm>
          <a:prstGeom prst="rect">
            <a:avLst/>
          </a:prstGeom>
        </p:spPr>
      </p:pic>
      <p:pic>
        <p:nvPicPr>
          <p:cNvPr id="14338" name="Picture 2" descr="http://p.img.eol.cn/images/1022/2011/1227/1324983179_12_7cf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58" y="2133650"/>
            <a:ext cx="4682526" cy="4248472"/>
          </a:xfrm>
          <a:prstGeom prst="rect">
            <a:avLst/>
          </a:prstGeom>
          <a:noFill/>
        </p:spPr>
      </p:pic>
      <p:pic>
        <p:nvPicPr>
          <p:cNvPr id="14340" name="Picture 4" descr="http://file21.mafengwo.net/M00/7B/AB/wKgB3FEiR0mAYndWAARndzreEws40.groupinfo.w665_5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110" y="2190497"/>
            <a:ext cx="6552728" cy="43356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93490"/>
            <a:ext cx="11521280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听母亲讲那过去的故事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" y="-12636"/>
            <a:ext cx="12190412" cy="68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7686" y="1893170"/>
            <a:ext cx="5629482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“时候天”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7686" y="3679120"/>
            <a:ext cx="5629482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饥荒年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66" b="4515"/>
          <a:stretch>
            <a:fillRect/>
          </a:stretch>
        </p:blipFill>
        <p:spPr>
          <a:xfrm flipH="1" flipV="1">
            <a:off x="1" y="-26590"/>
            <a:ext cx="12190413" cy="68861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0940" cy="2277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8213" y="0"/>
            <a:ext cx="4952199" cy="68595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rcRect b="6359"/>
          <a:stretch>
            <a:fillRect/>
          </a:stretch>
        </p:blipFill>
        <p:spPr>
          <a:xfrm>
            <a:off x="3718942" y="-1"/>
            <a:ext cx="3672408" cy="227766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rcRect r="1738" b="3000"/>
          <a:stretch>
            <a:fillRect/>
          </a:stretch>
        </p:blipFill>
        <p:spPr>
          <a:xfrm>
            <a:off x="0" y="1917626"/>
            <a:ext cx="7391350" cy="4941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" y="-12636"/>
            <a:ext cx="12190412" cy="6859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558" y="2637706"/>
            <a:ext cx="12190413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itchFamily="2" charset="-122"/>
                <a:ea typeface="叶根友行书繁" pitchFamily="2" charset="-122"/>
                <a:sym typeface="+mn-ea"/>
              </a:rPr>
              <a:t>感恩、悲悯、善良的心。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叶根友行书繁" pitchFamily="2" charset="-122"/>
              <a:ea typeface="叶根友行书繁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4" y="-12636"/>
            <a:ext cx="12190412" cy="6859587"/>
          </a:xfrm>
          <a:prstGeom prst="rect">
            <a:avLst/>
          </a:prstGeom>
        </p:spPr>
      </p:pic>
      <p:pic>
        <p:nvPicPr>
          <p:cNvPr id="8" name="图片 7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0" y="898049"/>
            <a:ext cx="8084820" cy="5063490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0" y="867074"/>
            <a:ext cx="8168640" cy="5425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9342" y="2637706"/>
            <a:ext cx="3611880" cy="297688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苦力、要饭、待养媳</a:t>
            </a:r>
          </a:p>
          <a:p>
            <a:pPr algn="l">
              <a:lnSpc>
                <a:spcPts val="25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伙计、门事、领导、掌柜</a:t>
            </a:r>
          </a:p>
          <a:p>
            <a:pPr algn="l">
              <a:lnSpc>
                <a:spcPts val="25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圪针、谷沱、胡基、蹦蹦车</a:t>
            </a:r>
          </a:p>
          <a:p>
            <a:pPr algn="l">
              <a:lnSpc>
                <a:spcPts val="25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硬布袋、一担两筐、磨卜脐儿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 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</a:endParaRPr>
          </a:p>
          <a:p>
            <a:pPr algn="l">
              <a:lnSpc>
                <a:spcPts val="2500"/>
              </a:lnSpc>
            </a:pP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</a:endParaRPr>
          </a:p>
          <a:p>
            <a:pPr algn="l">
              <a:lnSpc>
                <a:spcPts val="25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獦獠、信球、窠篓、黏转</a:t>
            </a:r>
          </a:p>
          <a:p>
            <a:pPr algn="l">
              <a:lnSpc>
                <a:spcPts val="25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  <a:sym typeface="+mn-ea"/>
              </a:rPr>
              <a:t>胡辣汤、烩菜、茭茭、长生果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</a:endParaRPr>
          </a:p>
          <a:p>
            <a:pPr algn="l">
              <a:lnSpc>
                <a:spcPts val="25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</a:rPr>
              <a:t>麻尾雀、秃尾巴狼、蚂蚱、长虫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  <a:sym typeface="+mn-ea"/>
            </a:endParaRPr>
          </a:p>
          <a:p>
            <a:pPr algn="l">
              <a:lnSpc>
                <a:spcPts val="2500"/>
              </a:lnSpc>
            </a:pP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charset="-122"/>
                <a:ea typeface="方正清刻本悦宋简体" charset="-122"/>
                <a:sym typeface="+mn-ea"/>
              </a:rPr>
              <a:t>木樨、苜蓿、时候天、煮馍、白土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charset="-122"/>
              <a:ea typeface="方正清刻本悦宋简体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058025" y="1118235"/>
            <a:ext cx="1917700" cy="1159510"/>
            <a:chOff x="11115" y="1761"/>
            <a:chExt cx="3020" cy="1826"/>
          </a:xfrm>
        </p:grpSpPr>
        <p:sp>
          <p:nvSpPr>
            <p:cNvPr id="10" name="TextBox 9"/>
            <p:cNvSpPr txBox="1"/>
            <p:nvPr/>
          </p:nvSpPr>
          <p:spPr>
            <a:xfrm>
              <a:off x="11115" y="1761"/>
              <a:ext cx="1596" cy="12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叶根友毛笔行书简体" pitchFamily="2" charset="-122"/>
                  <a:ea typeface="叶根友毛笔行书简体" pitchFamily="2" charset="-122"/>
                </a:rPr>
                <a:t>方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03" y="2195"/>
              <a:ext cx="2032" cy="139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叶根友行书繁" pitchFamily="2" charset="-122"/>
                  <a:ea typeface="叶根友行书繁" pitchFamily="2" charset="-122"/>
                </a:rPr>
                <a:t>言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815" y="1118235"/>
            <a:ext cx="3647440" cy="228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rcRect b="10740"/>
          <a:stretch>
            <a:fillRect/>
          </a:stretch>
        </p:blipFill>
        <p:spPr>
          <a:xfrm>
            <a:off x="297814" y="3698240"/>
            <a:ext cx="5725953" cy="27319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lum bright="-6000"/>
          </a:blip>
          <a:srcRect b="20757"/>
          <a:stretch>
            <a:fillRect/>
          </a:stretch>
        </p:blipFill>
        <p:spPr>
          <a:xfrm>
            <a:off x="2525395" y="1118235"/>
            <a:ext cx="3466465" cy="2311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1424</Words>
  <Application>Microsoft Office PowerPoint</Application>
  <PresentationFormat>自定义</PresentationFormat>
  <Paragraphs>85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第一PPT，www.1ppt.com</vt:lpstr>
      <vt:lpstr>第一PPT模板网-WWW.1PPT.COM</vt:lpstr>
      <vt:lpstr>1_第一PPT模板网-WWW.1PPT.COM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Ray</dc:creator>
  <cp:keywords>第一PPT模板网-WWW.1PPT.COM</cp:keywords>
  <dc:description>第一PPT模板网-WWW.1PPT.COM</dc:description>
  <cp:lastModifiedBy>Microsoft</cp:lastModifiedBy>
  <cp:revision>75</cp:revision>
  <dcterms:created xsi:type="dcterms:W3CDTF">2016-07-20T03:04:00Z</dcterms:created>
  <dcterms:modified xsi:type="dcterms:W3CDTF">2017-12-12T02:03:31Z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