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62" r:id="rId7"/>
    <p:sldId id="299" r:id="rId8"/>
    <p:sldId id="277" r:id="rId9"/>
    <p:sldId id="264" r:id="rId10"/>
    <p:sldId id="301" r:id="rId11"/>
    <p:sldId id="278" r:id="rId12"/>
    <p:sldId id="307" r:id="rId13"/>
    <p:sldId id="305" r:id="rId14"/>
    <p:sldId id="295" r:id="rId15"/>
    <p:sldId id="279" r:id="rId16"/>
    <p:sldId id="308" r:id="rId17"/>
    <p:sldId id="268" r:id="rId18"/>
    <p:sldId id="280" r:id="rId19"/>
  </p:sldIdLst>
  <p:sldSz cx="12188825" cy="6858000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A67451"/>
    <a:srgbClr val="C85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0224" autoAdjust="0"/>
  </p:normalViewPr>
  <p:slideViewPr>
    <p:cSldViewPr snapToGrid="0" snapToObjects="1">
      <p:cViewPr>
        <p:scale>
          <a:sx n="33" d="100"/>
          <a:sy n="33" d="100"/>
        </p:scale>
        <p:origin x="1974" y="978"/>
      </p:cViewPr>
      <p:guideLst>
        <p:guide orient="horz" pos="2241"/>
        <p:guide pos="37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AA408-4863-42D2-94CC-08D1DBBE07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4ECC1-AF9D-B842-8FA3-235A25D183B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48C4B-F4AE-4F42-80A3-3F558E1BC12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8.png"/><Relationship Id="rId7" Type="http://schemas.microsoft.com/office/2007/relationships/hdphoto" Target="../media/hdphoto1.wdp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8.png"/><Relationship Id="rId7" Type="http://schemas.microsoft.com/office/2007/relationships/hdphoto" Target="../media/hdphoto1.wdp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16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microsoft.com/office/2007/relationships/hdphoto" Target="../media/hdphoto1.wdp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jpe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jpe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bo2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4" t="22191" r="30019" b="25210"/>
          <a:stretch>
            <a:fillRect/>
          </a:stretch>
        </p:blipFill>
        <p:spPr>
          <a:xfrm>
            <a:off x="-1701966" y="5378085"/>
            <a:ext cx="5075015" cy="3607163"/>
          </a:xfrm>
          <a:prstGeom prst="rect">
            <a:avLst/>
          </a:prstGeom>
        </p:spPr>
      </p:pic>
      <p:pic>
        <p:nvPicPr>
          <p:cNvPr id="20" name="图片 19" descr="bo2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4" t="22191" r="30019" b="25210"/>
          <a:stretch>
            <a:fillRect/>
          </a:stretch>
        </p:blipFill>
        <p:spPr>
          <a:xfrm rot="10800000">
            <a:off x="8098487" y="-1803582"/>
            <a:ext cx="5075015" cy="3607163"/>
          </a:xfrm>
          <a:prstGeom prst="rect">
            <a:avLst/>
          </a:prstGeom>
        </p:spPr>
      </p:pic>
      <p:grpSp>
        <p:nvGrpSpPr>
          <p:cNvPr id="3" name="组 2"/>
          <p:cNvGrpSpPr/>
          <p:nvPr/>
        </p:nvGrpSpPr>
        <p:grpSpPr>
          <a:xfrm>
            <a:off x="2991485" y="400050"/>
            <a:ext cx="4470400" cy="5631180"/>
            <a:chOff x="2500516" y="622040"/>
            <a:chExt cx="3798397" cy="5202754"/>
          </a:xfrm>
        </p:grpSpPr>
        <p:pic>
          <p:nvPicPr>
            <p:cNvPr id="25" name="图片 24" descr="中国风线条.png"/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0516" y="3185310"/>
              <a:ext cx="2921357" cy="1887197"/>
            </a:xfrm>
            <a:prstGeom prst="rect">
              <a:avLst/>
            </a:prstGeom>
          </p:spPr>
        </p:pic>
        <p:pic>
          <p:nvPicPr>
            <p:cNvPr id="21" name="图片 20" descr="中国风线条.png"/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7556" y="885862"/>
              <a:ext cx="2921357" cy="1887197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4186405" y="622040"/>
              <a:ext cx="748116" cy="5202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6000" b="1" dirty="0">
                  <a:solidFill>
                    <a:schemeClr val="bg1"/>
                  </a:solidFill>
                  <a:cs typeface="+mn-ea"/>
                  <a:sym typeface="+mn-lt"/>
                </a:rPr>
                <a:t>中</a:t>
              </a:r>
              <a:endParaRPr kumimoji="1" lang="zh-CN" altLang="en-US" sz="60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kumimoji="1" lang="zh-CN" altLang="en-US" sz="6000" b="1" dirty="0">
                  <a:solidFill>
                    <a:schemeClr val="bg1"/>
                  </a:solidFill>
                  <a:cs typeface="+mn-ea"/>
                  <a:sym typeface="+mn-lt"/>
                </a:rPr>
                <a:t>华</a:t>
              </a:r>
              <a:endParaRPr kumimoji="1" lang="zh-CN" altLang="en-US" sz="60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kumimoji="1" lang="zh-CN" altLang="en-US" sz="6000" b="1" dirty="0">
                  <a:solidFill>
                    <a:schemeClr val="bg1"/>
                  </a:solidFill>
                  <a:cs typeface="+mn-ea"/>
                  <a:sym typeface="+mn-lt"/>
                </a:rPr>
                <a:t>再</a:t>
              </a:r>
              <a:endParaRPr kumimoji="1" lang="zh-CN" altLang="en-US" sz="60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kumimoji="1" lang="zh-CN" altLang="en-US" sz="6000" b="1" dirty="0">
                  <a:solidFill>
                    <a:schemeClr val="bg1"/>
                  </a:solidFill>
                  <a:cs typeface="+mn-ea"/>
                  <a:sym typeface="+mn-lt"/>
                </a:rPr>
                <a:t>造</a:t>
              </a:r>
              <a:endParaRPr kumimoji="1" lang="zh-CN" altLang="en-US" sz="60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kumimoji="1" lang="zh-CN" altLang="en-US" sz="6000" b="1" dirty="0">
                  <a:solidFill>
                    <a:schemeClr val="bg1"/>
                  </a:solidFill>
                  <a:cs typeface="+mn-ea"/>
                  <a:sym typeface="+mn-lt"/>
                </a:rPr>
                <a:t>善</a:t>
              </a:r>
              <a:endParaRPr kumimoji="1" lang="zh-CN" altLang="en-US" sz="60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kumimoji="1" lang="zh-CN" altLang="en-US" sz="6000" b="1" dirty="0">
                  <a:solidFill>
                    <a:schemeClr val="bg1"/>
                  </a:solidFill>
                  <a:cs typeface="+mn-ea"/>
                  <a:sym typeface="+mn-lt"/>
                </a:rPr>
                <a:t>本</a:t>
              </a:r>
              <a:endParaRPr kumimoji="1" lang="zh-CN" altLang="en-US" sz="6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697686" y="302345"/>
            <a:ext cx="7763518" cy="4857717"/>
            <a:chOff x="2697686" y="302345"/>
            <a:chExt cx="7763518" cy="4857717"/>
          </a:xfrm>
        </p:grpSpPr>
        <p:pic>
          <p:nvPicPr>
            <p:cNvPr id="6" name="图片 5" descr="鹤-01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1" t="21384" r="19120" b="6061"/>
            <a:stretch>
              <a:fillRect/>
            </a:stretch>
          </p:blipFill>
          <p:spPr>
            <a:xfrm>
              <a:off x="7697270" y="2711477"/>
              <a:ext cx="2763934" cy="2448585"/>
            </a:xfrm>
            <a:prstGeom prst="rect">
              <a:avLst/>
            </a:prstGeom>
          </p:spPr>
        </p:pic>
        <p:pic>
          <p:nvPicPr>
            <p:cNvPr id="9" name="图片 8" descr="鹤-01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1" t="21384" r="19120" b="6061"/>
            <a:stretch>
              <a:fillRect/>
            </a:stretch>
          </p:blipFill>
          <p:spPr>
            <a:xfrm>
              <a:off x="2697686" y="2702535"/>
              <a:ext cx="1344491" cy="1191092"/>
            </a:xfrm>
            <a:prstGeom prst="rect">
              <a:avLst/>
            </a:prstGeom>
          </p:spPr>
        </p:pic>
        <p:pic>
          <p:nvPicPr>
            <p:cNvPr id="26" name="图片 25" descr="鹤-01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1" t="21384" r="19120" b="6061"/>
            <a:stretch>
              <a:fillRect/>
            </a:stretch>
          </p:blipFill>
          <p:spPr>
            <a:xfrm>
              <a:off x="7694229" y="302345"/>
              <a:ext cx="1748750" cy="1549227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-681598" y="-319987"/>
            <a:ext cx="13130308" cy="8997846"/>
            <a:chOff x="-310758" y="-186637"/>
            <a:chExt cx="13130308" cy="8997846"/>
          </a:xfrm>
        </p:grpSpPr>
        <p:pic>
          <p:nvPicPr>
            <p:cNvPr id="18" name="图片 17" descr="红-01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71" t="15752" r="27061" b="31847"/>
            <a:stretch>
              <a:fillRect/>
            </a:stretch>
          </p:blipFill>
          <p:spPr>
            <a:xfrm>
              <a:off x="-37397" y="-186637"/>
              <a:ext cx="4810001" cy="2793320"/>
            </a:xfrm>
            <a:prstGeom prst="rect">
              <a:avLst/>
            </a:prstGeom>
          </p:spPr>
        </p:pic>
        <p:pic>
          <p:nvPicPr>
            <p:cNvPr id="12" name="图片 11" descr=" 波浪.png"/>
            <p:cNvPicPr>
              <a:picLocks noChangeAspect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6380" y="2176850"/>
              <a:ext cx="1923170" cy="859666"/>
            </a:xfrm>
            <a:prstGeom prst="rect">
              <a:avLst/>
            </a:prstGeom>
          </p:spPr>
        </p:pic>
        <p:pic>
          <p:nvPicPr>
            <p:cNvPr id="16" name="图片 15" descr="波-01.png"/>
            <p:cNvPicPr>
              <a:picLocks noChangeAspect="1"/>
            </p:cNvPicPr>
            <p:nvPr/>
          </p:nvPicPr>
          <p:blipFill rotWithShape="1">
            <a:blip r:embed="rId8">
              <a:alphaModFix amt="4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59" t="26173" r="22213" b="30179"/>
            <a:stretch>
              <a:fillRect/>
            </a:stretch>
          </p:blipFill>
          <p:spPr>
            <a:xfrm>
              <a:off x="-310758" y="2128701"/>
              <a:ext cx="1661882" cy="1017076"/>
            </a:xfrm>
            <a:prstGeom prst="rect">
              <a:avLst/>
            </a:prstGeom>
          </p:spPr>
        </p:pic>
        <p:pic>
          <p:nvPicPr>
            <p:cNvPr id="19" name="图片 18" descr="红-01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71" t="15752" r="27061" b="31847"/>
            <a:stretch>
              <a:fillRect/>
            </a:stretch>
          </p:blipFill>
          <p:spPr>
            <a:xfrm rot="2820038">
              <a:off x="8273792" y="5009549"/>
              <a:ext cx="4810001" cy="2793320"/>
            </a:xfrm>
            <a:prstGeom prst="rect">
              <a:avLst/>
            </a:prstGeom>
          </p:spPr>
        </p:pic>
        <p:pic>
          <p:nvPicPr>
            <p:cNvPr id="17" name="图片 16" descr="波-01.png"/>
            <p:cNvPicPr>
              <a:picLocks noChangeAspect="1"/>
            </p:cNvPicPr>
            <p:nvPr/>
          </p:nvPicPr>
          <p:blipFill rotWithShape="1">
            <a:blip r:embed="rId8">
              <a:alphaModFix amt="4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59" t="26173" r="22213" b="30179"/>
            <a:stretch>
              <a:fillRect/>
            </a:stretch>
          </p:blipFill>
          <p:spPr>
            <a:xfrm flipH="1">
              <a:off x="10896380" y="6164591"/>
              <a:ext cx="1661882" cy="1017076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5363570" y="3207224"/>
            <a:ext cx="65" cy="283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endParaRPr kumimoji="1" lang="zh-CN" altLang="en-US" sz="1400" dirty="0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94425" y="4060825"/>
            <a:ext cx="81280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简介与浅见</a:t>
            </a:r>
            <a:endParaRPr kumimoji="1"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02345" y="5726430"/>
            <a:ext cx="255968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altLang="en-US" sz="1400" dirty="0">
                <a:solidFill>
                  <a:schemeClr val="bg1"/>
                </a:solidFill>
              </a:rPr>
              <a:t>演讲人：黄晓虹</a:t>
            </a:r>
            <a:endParaRPr kumimoji="1" lang="zh-CN" altLang="en-US" sz="1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400" dirty="0">
                <a:solidFill>
                  <a:schemeClr val="bg1"/>
                </a:solidFill>
              </a:rPr>
              <a:t>制作人：熊越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3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239191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dirty="0">
                  <a:cs typeface="+mn-ea"/>
                  <a:sym typeface="+mn-lt"/>
                </a:rPr>
                <a:t>叁</a:t>
              </a:r>
              <a:endParaRPr kumimoji="1" lang="zh-CN" altLang="en-US" sz="2000" dirty="0">
                <a:cs typeface="+mn-ea"/>
                <a:sym typeface="+mn-lt"/>
              </a:endParaRPr>
            </a:p>
          </p:txBody>
        </p:sp>
      </p:grpSp>
      <p:pic>
        <p:nvPicPr>
          <p:cNvPr id="10" name="图片 9" descr="鹤-01.p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3800635" y="544556"/>
            <a:ext cx="1949744" cy="1727288"/>
          </a:xfrm>
          <a:prstGeom prst="rect">
            <a:avLst/>
          </a:prstGeom>
        </p:spPr>
      </p:pic>
      <p:pic>
        <p:nvPicPr>
          <p:cNvPr id="11" name="图片 10" descr="鹤-01.p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 flipH="1">
            <a:off x="6969220" y="4911358"/>
            <a:ext cx="1350563" cy="1196471"/>
          </a:xfrm>
          <a:prstGeom prst="rect">
            <a:avLst/>
          </a:prstGeom>
        </p:spPr>
      </p:pic>
      <p:pic>
        <p:nvPicPr>
          <p:cNvPr id="12" name="图片 11" descr="中国风线条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73" y="2676398"/>
            <a:ext cx="2921357" cy="1887197"/>
          </a:xfrm>
          <a:prstGeom prst="rect">
            <a:avLst/>
          </a:prstGeom>
        </p:spPr>
      </p:pic>
      <p:pic>
        <p:nvPicPr>
          <p:cNvPr id="13" name="图片 12" descr="中国风线条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7703" y="3429299"/>
            <a:ext cx="2921357" cy="188719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346200" y="2461260"/>
            <a:ext cx="4668520" cy="3646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altLang="en-US" sz="1400" dirty="0"/>
              <a:t>中国的雕版印书始于初唐，成于五代，盛于两宋，旁及辽、西夏、金，延袤于元、明、清，时间跨度约为1300多年。可是就在这一千三百年中，典籍大量散佚，流存至今的唐、五代时期的版印实物，已成吉光片羽。可是时间流逝不过几百年，迄今就中国辖区所藏宋刻完轶、复本、残本统计超不过2000部，可谓万不一存。从顾千里到今天，又过了二百年，许多书又已失传，这引起了我们政府领导的高度警惕和密切关注，所以才有“中华再造善本工程”的提出和立项实施。我们有高超的影印技术，不但能够做到“不失其真”，“缩今日为宋元”，且能延宋元至长远的未来。</a:t>
            </a:r>
            <a:endParaRPr kumimoji="1" lang="zh-CN" altLang="en-US" sz="1400" dirty="0"/>
          </a:p>
          <a:p>
            <a:pPr>
              <a:lnSpc>
                <a:spcPct val="150000"/>
              </a:lnSpc>
            </a:pPr>
            <a:endParaRPr kumimoji="1" lang="zh-CN" altLang="en-US" sz="1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6875780" y="955040"/>
            <a:ext cx="4841240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altLang="en-US" sz="1400" dirty="0"/>
              <a:t>当今世界的图书保护有两条途径:一是改善藏书环境、原本脱酸、照原样修复，这可以称之为原生性保护;二是缩微复制、扫描复制、照原样影印等，这可以称之为再生性保护。这样做，原书是可以因不流通、少流通而得到保护了，可仍不便于学者批阅，读者还是不满意。政府斥巨资仿真影印存世珍稀善本古籍，则既是积极保护，又可广泛利用的两全之法。</a:t>
            </a:r>
            <a:r>
              <a:rPr kumimoji="1" lang="zh-CN" altLang="en-US" b="1" u="sng" dirty="0"/>
              <a:t>这种办法既能将那些久已绝版而又传世孤罕的古籍善本化身千百，永无失传之虞;又可广泛传播，便于披览研读，从而达到"继绝存真，传本杨学"的宏远目标。</a:t>
            </a:r>
            <a:endParaRPr kumimoji="1" lang="zh-CN" altLang="en-US" b="1" u="sng" dirty="0"/>
          </a:p>
        </p:txBody>
      </p:sp>
      <p:grpSp>
        <p:nvGrpSpPr>
          <p:cNvPr id="15" name="组 1"/>
          <p:cNvGrpSpPr/>
          <p:nvPr/>
        </p:nvGrpSpPr>
        <p:grpSpPr>
          <a:xfrm>
            <a:off x="13970" y="0"/>
            <a:ext cx="641472" cy="641472"/>
            <a:chOff x="9079551" y="4146949"/>
            <a:chExt cx="760406" cy="760406"/>
          </a:xfrm>
        </p:grpSpPr>
        <p:grpSp>
          <p:nvGrpSpPr>
            <p:cNvPr id="17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18" name="剪去对角的矩形 17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剪去对角的矩形 18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kumimoji="1" lang="zh-CN" altLang="en-US" sz="4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9239191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kumimoji="1" lang="zh-CN" altLang="en-US" sz="2000" dirty="0">
                  <a:cs typeface="+mn-ea"/>
                  <a:sym typeface="+mn-lt"/>
                </a:rPr>
                <a:t>叁</a:t>
              </a:r>
              <a:endParaRPr kumimoji="1"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895985" y="133350"/>
            <a:ext cx="58902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kumimoji="1" lang="zh-CN" altLang="en-US" sz="2400" b="1" dirty="0">
                <a:solidFill>
                  <a:schemeClr val="tx1"/>
                </a:solidFill>
                <a:effectLst/>
                <a:cs typeface="+mn-ea"/>
                <a:sym typeface="+mn-lt"/>
              </a:rPr>
              <a:t>编纂理念</a:t>
            </a:r>
            <a:r>
              <a:rPr kumimoji="1" lang="en-US" altLang="zh-CN" sz="2400" b="1" dirty="0">
                <a:solidFill>
                  <a:schemeClr val="tx1"/>
                </a:solidFill>
                <a:effectLst/>
                <a:cs typeface="+mn-ea"/>
                <a:sym typeface="+mn-lt"/>
              </a:rPr>
              <a:t>——</a:t>
            </a:r>
            <a:r>
              <a:rPr kumimoji="1" lang="zh-CN" altLang="en-US" sz="2400" b="1" dirty="0">
                <a:solidFill>
                  <a:schemeClr val="tx1"/>
                </a:solidFill>
                <a:effectLst/>
                <a:cs typeface="+mn-ea"/>
                <a:sym typeface="+mn-lt"/>
              </a:rPr>
              <a:t>解决古籍</a:t>
            </a:r>
            <a:r>
              <a:rPr kumimoji="1" lang="en-US" altLang="zh-CN" sz="2400" b="1" dirty="0">
                <a:solidFill>
                  <a:schemeClr val="tx1"/>
                </a:solidFill>
                <a:effectLst/>
                <a:cs typeface="+mn-ea"/>
                <a:sym typeface="+mn-lt"/>
              </a:rPr>
              <a:t>“</a:t>
            </a:r>
            <a:r>
              <a:rPr kumimoji="1" lang="zh-CN" altLang="en-US" sz="2400" b="1" dirty="0">
                <a:solidFill>
                  <a:schemeClr val="tx1"/>
                </a:solidFill>
                <a:effectLst/>
                <a:cs typeface="+mn-ea"/>
                <a:sym typeface="+mn-lt"/>
              </a:rPr>
              <a:t>藏</a:t>
            </a:r>
            <a:r>
              <a:rPr kumimoji="1" lang="en-US" altLang="zh-CN" sz="2400" b="1" dirty="0">
                <a:solidFill>
                  <a:schemeClr val="tx1"/>
                </a:solidFill>
                <a:effectLst/>
                <a:cs typeface="+mn-ea"/>
                <a:sym typeface="+mn-lt"/>
              </a:rPr>
              <a:t>”</a:t>
            </a:r>
            <a:r>
              <a:rPr kumimoji="1" lang="zh-CN" altLang="en-US" sz="2400" b="1" dirty="0">
                <a:solidFill>
                  <a:schemeClr val="tx1"/>
                </a:solidFill>
                <a:effectLst/>
                <a:cs typeface="+mn-ea"/>
                <a:sym typeface="+mn-lt"/>
              </a:rPr>
              <a:t>与</a:t>
            </a:r>
            <a:r>
              <a:rPr kumimoji="1" lang="en-US" altLang="zh-CN" sz="2400" b="1" dirty="0">
                <a:solidFill>
                  <a:schemeClr val="tx1"/>
                </a:solidFill>
                <a:effectLst/>
                <a:cs typeface="+mn-ea"/>
                <a:sym typeface="+mn-lt"/>
              </a:rPr>
              <a:t>“</a:t>
            </a:r>
            <a:r>
              <a:rPr kumimoji="1" lang="zh-CN" altLang="en-US" sz="2400" b="1" dirty="0">
                <a:solidFill>
                  <a:schemeClr val="tx1"/>
                </a:solidFill>
                <a:effectLst/>
                <a:cs typeface="+mn-ea"/>
                <a:sym typeface="+mn-lt"/>
              </a:rPr>
              <a:t>用</a:t>
            </a:r>
            <a:r>
              <a:rPr kumimoji="1" lang="en-US" altLang="zh-CN" sz="2400" b="1" dirty="0">
                <a:solidFill>
                  <a:schemeClr val="tx1"/>
                </a:solidFill>
                <a:effectLst/>
                <a:cs typeface="+mn-ea"/>
                <a:sym typeface="+mn-lt"/>
              </a:rPr>
              <a:t>”</a:t>
            </a:r>
            <a:r>
              <a:rPr kumimoji="1" lang="zh-CN" altLang="en-US" sz="2400" b="1" dirty="0">
                <a:solidFill>
                  <a:schemeClr val="tx1"/>
                </a:solidFill>
                <a:effectLst/>
                <a:cs typeface="+mn-ea"/>
                <a:sym typeface="+mn-lt"/>
              </a:rPr>
              <a:t>的矛盾</a:t>
            </a:r>
            <a:endParaRPr kumimoji="1" lang="zh-CN" altLang="en-US" sz="2400" b="1" dirty="0"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鹤-01.p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7920112" y="591747"/>
            <a:ext cx="1609664" cy="1426010"/>
          </a:xfrm>
          <a:prstGeom prst="rect">
            <a:avLst/>
          </a:prstGeom>
        </p:spPr>
      </p:pic>
      <p:pic>
        <p:nvPicPr>
          <p:cNvPr id="10" name="图片 9" descr="鹤-01.p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1213203" y="1718800"/>
            <a:ext cx="931034" cy="824808"/>
          </a:xfrm>
          <a:prstGeom prst="rect">
            <a:avLst/>
          </a:prstGeom>
        </p:spPr>
      </p:pic>
      <p:pic>
        <p:nvPicPr>
          <p:cNvPr id="11" name="图片 10" descr="鹤-01.p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5364715" y="5098911"/>
            <a:ext cx="2001631" cy="1773256"/>
          </a:xfrm>
          <a:prstGeom prst="rect">
            <a:avLst/>
          </a:prstGeom>
        </p:spPr>
      </p:pic>
      <p:pic>
        <p:nvPicPr>
          <p:cNvPr id="13" name="图片 12" descr="中国风线条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062" y="2828610"/>
            <a:ext cx="2921357" cy="1887197"/>
          </a:xfrm>
          <a:prstGeom prst="rect">
            <a:avLst/>
          </a:prstGeom>
        </p:spPr>
      </p:pic>
      <p:pic>
        <p:nvPicPr>
          <p:cNvPr id="14" name="图片 13" descr="中国风线条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7036" y="3212022"/>
            <a:ext cx="2921357" cy="1887197"/>
          </a:xfrm>
          <a:prstGeom prst="rect">
            <a:avLst/>
          </a:prstGeom>
        </p:spPr>
      </p:pic>
      <p:pic>
        <p:nvPicPr>
          <p:cNvPr id="15" name="图片 14" descr="中国风线条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021" y="641472"/>
            <a:ext cx="2921357" cy="188719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144395" y="2219960"/>
            <a:ext cx="8131175" cy="2768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altLang="en-US" sz="1400" dirty="0"/>
              <a:t>本书编纂出版效果的基础工作首先在选目。为此，自2002年初开始，主办者就在思索和实践中反复提炼选目的指导思想。并从2002年5月初起，就邀请有关方面专家进一步研讨选目的指导思想和框架原则。最后所取得的共识，是本书编纂的宗旨为确保珍稀古籍的传承安全，因而它的第一要义是传本。但又不能只顾传本而不顾及其学术价值和学术体系。因此，提出了</a:t>
            </a:r>
            <a:r>
              <a:rPr kumimoji="1" lang="zh-CN" altLang="en-US" b="1" u="sng" dirty="0"/>
              <a:t>"一传本，二扬学</a:t>
            </a:r>
            <a:r>
              <a:rPr kumimoji="1" lang="zh-CN" altLang="en-US" sz="1400" b="1" u="sng" dirty="0"/>
              <a:t>"</a:t>
            </a:r>
            <a:r>
              <a:rPr kumimoji="1" lang="zh-CN" altLang="en-US" sz="1400" dirty="0"/>
              <a:t>的选书基调。鉴于古籍传本越古越稀的事“元从宽，明清从严”的遴选原则。准此，选出唐、宋版本424种，金、元版本326种，作为一期选目。明清离我们时代尚近，存世的书也较多，选书的原则就是"学"、"本"并重，不能只看版本而不看学术内容，要尽可能做到每选的一种书都值得"再造"，不使不值得"再造"的书阑入其中，浪费国家资财。这个明清时代的选目，即二期选目也已几经推敲，最后定稿。</a:t>
            </a:r>
            <a:endParaRPr kumimoji="1" lang="zh-CN" altLang="en-US" sz="1400" dirty="0"/>
          </a:p>
        </p:txBody>
      </p:sp>
      <p:grpSp>
        <p:nvGrpSpPr>
          <p:cNvPr id="7" name="组 1"/>
          <p:cNvGrpSpPr/>
          <p:nvPr/>
        </p:nvGrpSpPr>
        <p:grpSpPr>
          <a:xfrm>
            <a:off x="13970" y="0"/>
            <a:ext cx="641472" cy="641472"/>
            <a:chOff x="9079551" y="4146949"/>
            <a:chExt cx="760406" cy="760406"/>
          </a:xfrm>
        </p:grpSpPr>
        <p:grpSp>
          <p:nvGrpSpPr>
            <p:cNvPr id="8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9" name="剪去对角的矩形 8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剪去对角的矩形 16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9239191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dirty="0">
                  <a:cs typeface="+mn-ea"/>
                  <a:sym typeface="+mn-lt"/>
                </a:rPr>
                <a:t>叁</a:t>
              </a:r>
              <a:endParaRPr kumimoji="1"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895985" y="133350"/>
            <a:ext cx="39839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kumimoji="1" lang="zh-CN" altLang="en-US" sz="2400" b="1" dirty="0">
                <a:solidFill>
                  <a:schemeClr val="tx1"/>
                </a:solidFill>
                <a:effectLst/>
                <a:cs typeface="+mn-ea"/>
                <a:sym typeface="+mn-lt"/>
              </a:rPr>
              <a:t>编纂理念</a:t>
            </a:r>
            <a:r>
              <a:rPr kumimoji="1" lang="en-US" altLang="zh-CN" sz="2400" b="1" dirty="0">
                <a:solidFill>
                  <a:schemeClr val="tx1"/>
                </a:solidFill>
                <a:effectLst/>
                <a:cs typeface="+mn-ea"/>
                <a:sym typeface="+mn-lt"/>
              </a:rPr>
              <a:t>——</a:t>
            </a:r>
            <a:r>
              <a:rPr kumimoji="1" lang="zh-CN" altLang="en-US" sz="2400" b="1" dirty="0">
                <a:solidFill>
                  <a:schemeClr val="tx1"/>
                </a:solidFill>
                <a:effectLst/>
                <a:cs typeface="+mn-ea"/>
                <a:sym typeface="+mn-lt"/>
              </a:rPr>
              <a:t>并非</a:t>
            </a:r>
            <a:r>
              <a:rPr kumimoji="1" lang="zh-CN" altLang="en-US" sz="2400" b="1" dirty="0">
                <a:solidFill>
                  <a:schemeClr val="tx1"/>
                </a:solidFill>
                <a:effectLst/>
                <a:cs typeface="+mn-ea"/>
                <a:sym typeface="+mn-lt"/>
              </a:rPr>
              <a:t>简单拷贝</a:t>
            </a:r>
            <a:endParaRPr kumimoji="1" lang="zh-CN" altLang="en-US" sz="2400" b="1" dirty="0"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鹤-01.p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5388367" y="871782"/>
            <a:ext cx="1609664" cy="1426010"/>
          </a:xfrm>
          <a:prstGeom prst="rect">
            <a:avLst/>
          </a:prstGeom>
        </p:spPr>
      </p:pic>
      <p:pic>
        <p:nvPicPr>
          <p:cNvPr id="10" name="图片 9" descr="鹤-01.p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593443" y="2528425"/>
            <a:ext cx="931034" cy="824808"/>
          </a:xfrm>
          <a:prstGeom prst="rect">
            <a:avLst/>
          </a:prstGeom>
        </p:spPr>
      </p:pic>
      <p:pic>
        <p:nvPicPr>
          <p:cNvPr id="11" name="图片 10" descr="鹤-01.p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4904340" y="4839196"/>
            <a:ext cx="2001631" cy="1773256"/>
          </a:xfrm>
          <a:prstGeom prst="rect">
            <a:avLst/>
          </a:prstGeom>
        </p:spPr>
      </p:pic>
      <p:pic>
        <p:nvPicPr>
          <p:cNvPr id="13" name="图片 12" descr="中国风线条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062" y="2828610"/>
            <a:ext cx="2921357" cy="1887197"/>
          </a:xfrm>
          <a:prstGeom prst="rect">
            <a:avLst/>
          </a:prstGeom>
        </p:spPr>
      </p:pic>
      <p:pic>
        <p:nvPicPr>
          <p:cNvPr id="14" name="图片 13" descr="中国风线条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7036" y="3212022"/>
            <a:ext cx="2921357" cy="1887197"/>
          </a:xfrm>
          <a:prstGeom prst="rect">
            <a:avLst/>
          </a:prstGeom>
        </p:spPr>
      </p:pic>
      <p:pic>
        <p:nvPicPr>
          <p:cNvPr id="15" name="图片 14" descr="中国风线条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021" y="641472"/>
            <a:ext cx="2921357" cy="1887197"/>
          </a:xfrm>
          <a:prstGeom prst="rect">
            <a:avLst/>
          </a:prstGeom>
        </p:spPr>
      </p:pic>
      <p:grpSp>
        <p:nvGrpSpPr>
          <p:cNvPr id="16" name="组 1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17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18" name="剪去对角的矩形 17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剪去对角的矩形 18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kumimoji="1" lang="zh-CN" altLang="en-US" sz="4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9239191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kumimoji="1" lang="zh-CN" altLang="en-US" sz="2000" dirty="0">
                  <a:cs typeface="+mn-ea"/>
                  <a:sym typeface="+mn-lt"/>
                </a:rPr>
                <a:t>叁</a:t>
              </a:r>
              <a:endParaRPr kumimoji="1"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641350" y="144780"/>
            <a:ext cx="1830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kumimoji="1" lang="zh-CN" altLang="en-US" sz="2400" b="1" dirty="0">
                <a:effectLst/>
                <a:cs typeface="+mn-ea"/>
                <a:sym typeface="+mn-lt"/>
              </a:rPr>
              <a:t>编纂意义</a:t>
            </a:r>
            <a:endParaRPr kumimoji="1" lang="zh-CN" altLang="en-US" sz="2400" b="1" dirty="0">
              <a:effectLst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24635" y="1721485"/>
            <a:ext cx="443865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altLang="en-US" sz="1600" dirty="0"/>
              <a:t>《中华再造善本》将分藏各处的珍稀版本影印出版，既可以方便研究人员，免去使用善本的奔波之苦，节约了学者的时间，为学术研究提供高质量的便捷服务，同时再造善本已经在一些公共图书馆代替底本出借，也在一定程度上起到了文物保护的作用。选录中华再造善本工程编纂出版委员会主任、古籍学家李致忠评价此书是： 让无数珍稀古籍走出深阁大库，为往圣而续绝学，使中华文明的火种普世相传。</a:t>
            </a:r>
            <a:endParaRPr kumimoji="1" lang="zh-CN" altLang="en-US" sz="1600" dirty="0"/>
          </a:p>
        </p:txBody>
      </p:sp>
      <p:pic>
        <p:nvPicPr>
          <p:cNvPr id="3" name="图片 2" descr="IMG_43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270" y="1322070"/>
            <a:ext cx="3389630" cy="4519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6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4" name="组 3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2" name="剪去对角的矩形 1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" name="剪去对角的矩形 2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9226633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肆</a:t>
              </a:r>
              <a:endPara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 8"/>
          <p:cNvGrpSpPr/>
          <p:nvPr/>
        </p:nvGrpSpPr>
        <p:grpSpPr>
          <a:xfrm>
            <a:off x="-1837527" y="2813792"/>
            <a:ext cx="10731697" cy="7214648"/>
            <a:chOff x="-407114" y="3514608"/>
            <a:chExt cx="9139575" cy="6144304"/>
          </a:xfrm>
        </p:grpSpPr>
        <p:pic>
          <p:nvPicPr>
            <p:cNvPr id="6" name="图片 5" descr="bo2-0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44" t="22191" r="30019" b="25210"/>
            <a:stretch>
              <a:fillRect/>
            </a:stretch>
          </p:blipFill>
          <p:spPr>
            <a:xfrm flipH="1">
              <a:off x="-407114" y="3514608"/>
              <a:ext cx="8644587" cy="6144304"/>
            </a:xfrm>
            <a:prstGeom prst="rect">
              <a:avLst/>
            </a:prstGeom>
          </p:spPr>
        </p:pic>
        <p:pic>
          <p:nvPicPr>
            <p:cNvPr id="8" name="图片 7" descr="bo2-0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44" t="22191" r="30019" b="25210"/>
            <a:stretch>
              <a:fillRect/>
            </a:stretch>
          </p:blipFill>
          <p:spPr>
            <a:xfrm flipH="1">
              <a:off x="2337872" y="4277089"/>
              <a:ext cx="6394589" cy="4545075"/>
            </a:xfrm>
            <a:prstGeom prst="rect">
              <a:avLst/>
            </a:prstGeom>
          </p:spPr>
        </p:pic>
      </p:grpSp>
      <p:pic>
        <p:nvPicPr>
          <p:cNvPr id="15" name="图片 14" descr="红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1" t="15752" r="27061" b="31847"/>
          <a:stretch>
            <a:fillRect/>
          </a:stretch>
        </p:blipFill>
        <p:spPr>
          <a:xfrm rot="3349163">
            <a:off x="7140997" y="3202714"/>
            <a:ext cx="3700613" cy="2149063"/>
          </a:xfrm>
          <a:prstGeom prst="rect">
            <a:avLst/>
          </a:prstGeom>
        </p:spPr>
      </p:pic>
      <p:pic>
        <p:nvPicPr>
          <p:cNvPr id="16" name="图片 15" descr="鹤-0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 rot="20710965" flipH="1">
            <a:off x="5667879" y="1247834"/>
            <a:ext cx="1844185" cy="1633774"/>
          </a:xfrm>
          <a:prstGeom prst="rect">
            <a:avLst/>
          </a:prstGeom>
        </p:spPr>
      </p:pic>
      <p:pic>
        <p:nvPicPr>
          <p:cNvPr id="19" name="图片 18" descr="中国风线条.png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40" y="2972435"/>
            <a:ext cx="3157855" cy="2039620"/>
          </a:xfrm>
          <a:prstGeom prst="rect">
            <a:avLst/>
          </a:prstGeom>
        </p:spPr>
      </p:pic>
      <p:pic>
        <p:nvPicPr>
          <p:cNvPr id="28" name="图片 27" descr="红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1" t="15752" r="27061" b="31847"/>
          <a:stretch>
            <a:fillRect/>
          </a:stretch>
        </p:blipFill>
        <p:spPr>
          <a:xfrm rot="13676676">
            <a:off x="2027744" y="1371249"/>
            <a:ext cx="3700613" cy="214906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973060" y="3308985"/>
            <a:ext cx="2300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kumimoji="1"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感悟与意见</a:t>
            </a:r>
            <a:endParaRPr kumimoji="1" lang="zh-CN" altLang="en-US" sz="2800" b="1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3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226633" y="4375581"/>
              <a:ext cx="517881" cy="472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zh-CN" altLang="en-US" sz="2000" dirty="0">
                  <a:cs typeface="+mn-ea"/>
                  <a:sym typeface="+mn-lt"/>
                </a:rPr>
                <a:t>肆</a:t>
              </a:r>
              <a:endParaRPr kumimoji="1" lang="zh-CN" altLang="en-US" sz="2000" dirty="0">
                <a:cs typeface="+mn-ea"/>
                <a:sym typeface="+mn-lt"/>
              </a:endParaRPr>
            </a:p>
          </p:txBody>
        </p:sp>
      </p:grpSp>
      <p:pic>
        <p:nvPicPr>
          <p:cNvPr id="9" name="图片 8" descr="雷锋.png"/>
          <p:cNvPicPr>
            <a:picLocks noChangeAspect="1"/>
          </p:cNvPicPr>
          <p:nvPr/>
        </p:nvPicPr>
        <p:blipFill>
          <a:blip r:embed="rId1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514346"/>
            <a:ext cx="3480286" cy="6523721"/>
          </a:xfrm>
          <a:prstGeom prst="rect">
            <a:avLst/>
          </a:prstGeom>
        </p:spPr>
      </p:pic>
      <p:pic>
        <p:nvPicPr>
          <p:cNvPr id="12" name="图片 11" descr="中国风线条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300" y="4402296"/>
            <a:ext cx="2921357" cy="1887197"/>
          </a:xfrm>
          <a:prstGeom prst="rect">
            <a:avLst/>
          </a:prstGeom>
        </p:spPr>
      </p:pic>
      <p:pic>
        <p:nvPicPr>
          <p:cNvPr id="13" name="图片 12" descr="中国风线条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84" y="666459"/>
            <a:ext cx="2921357" cy="1887197"/>
          </a:xfrm>
          <a:prstGeom prst="rect">
            <a:avLst/>
          </a:prstGeom>
        </p:spPr>
      </p:pic>
      <p:pic>
        <p:nvPicPr>
          <p:cNvPr id="14" name="图片 13" descr="鹤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1500710" y="3577178"/>
            <a:ext cx="2499163" cy="221402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152900" y="913765"/>
            <a:ext cx="701103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en-US" altLang="zh-CN" sz="1400" dirty="0"/>
              <a:t>       </a:t>
            </a:r>
            <a:r>
              <a:rPr kumimoji="1" lang="zh-CN" altLang="en-US" sz="1400" dirty="0"/>
              <a:t>本人在编目此书的过程中，亲眼见识到此套书的精良制作和丰富内容，每每翻开总有不断的惊喜：蝇头小楷，字字工整；行书流畅飘逸；魏书又力透纸背</a:t>
            </a:r>
            <a:r>
              <a:rPr kumimoji="1" lang="en-US" altLang="zh-CN" sz="1400" dirty="0"/>
              <a:t>……</a:t>
            </a:r>
            <a:r>
              <a:rPr kumimoji="1" lang="zh-CN" altLang="en-US" sz="1400" dirty="0"/>
              <a:t>几乎每一本都是一副副书法作品。大家熟悉的中国古代百科全书《天工开物》类容详实而又丰富，讲到具体的事情非常详细，而插图既很生动又简单明了，让人一看就懂；李时珍的《本草纲目》，每一个草药都配有白描插图，有产地，有药效、药性，还有不同产地、不同季节药效、药性的差别，一一都有标记和说明；窥一斑而见全豹，由此可见前人做学问和研究的踏实和严谨；少数民族文字古籍编，包含了西夏、哈萨克、维吾尔、傣族、水族等二十几个少数民族的古籍资料，其中很多是国内仅见的孤本，也是解放后第一次有系统出版整理少数民族的古籍文献，文献价值非常重大。</a:t>
            </a:r>
            <a:endParaRPr kumimoji="1" lang="zh-CN" altLang="en-US" sz="1400" dirty="0"/>
          </a:p>
          <a:p>
            <a:pPr>
              <a:lnSpc>
                <a:spcPct val="150000"/>
              </a:lnSpc>
            </a:pPr>
            <a:r>
              <a:rPr kumimoji="1" lang="zh-CN" altLang="en-US" sz="1400" dirty="0"/>
              <a:t>       在财政部组织的绩效考核中,《中华再造善本》被评为优秀,是近年执行最好的文化项目之一。《中华再造善本》作为古籍再生性保护的典范,已被列为中华古籍保护计划的重要组成部分，中国是多民族的国家,各民族共同创造了悠久灿烂的文化,一些在汉文古籍中已经不见保留的文献资料,在民族文献中却有着明确的记载。《中华再造善本》续编同时选择制作了部分民族文字古籍,从而使“中华再造善本工程”囊括的珍贵古籍更加丰富,更好地发挥再造善本在继承民族文化优秀传统、培育民族精神中的积极作用。</a:t>
            </a:r>
            <a:endParaRPr kumimoji="1" lang="zh-CN" altLang="en-US" sz="1400" dirty="0"/>
          </a:p>
          <a:p>
            <a:pPr>
              <a:lnSpc>
                <a:spcPct val="150000"/>
              </a:lnSpc>
            </a:pPr>
            <a:endParaRPr kumimoji="1" lang="zh-CN" altLang="en-US" sz="1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641350" y="144780"/>
            <a:ext cx="23006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kumimoji="1" lang="zh-CN" altLang="en-US" sz="2400" b="1" dirty="0">
                <a:solidFill>
                  <a:schemeClr val="tx1"/>
                </a:solidFill>
                <a:cs typeface="+mn-ea"/>
                <a:sym typeface="+mn-lt"/>
              </a:rPr>
              <a:t>感悟与意见</a:t>
            </a:r>
            <a:endParaRPr kumimoji="1" lang="zh-CN" altLang="en-US" sz="2400" b="1" dirty="0"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1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8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10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9239191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dirty="0">
                  <a:cs typeface="+mn-ea"/>
                  <a:sym typeface="+mn-lt"/>
                </a:rPr>
                <a:t>肆</a:t>
              </a:r>
              <a:endParaRPr kumimoji="1" lang="zh-CN" altLang="en-US" sz="2000" dirty="0">
                <a:cs typeface="+mn-ea"/>
                <a:sym typeface="+mn-lt"/>
              </a:endParaRPr>
            </a:p>
          </p:txBody>
        </p:sp>
      </p:grpSp>
      <p:pic>
        <p:nvPicPr>
          <p:cNvPr id="12" name="图片 11" descr="雷锋.png"/>
          <p:cNvPicPr>
            <a:picLocks noChangeAspect="1"/>
          </p:cNvPicPr>
          <p:nvPr/>
        </p:nvPicPr>
        <p:blipFill>
          <a:blip r:embed="rId1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418" y="-2897945"/>
            <a:ext cx="7034021" cy="975594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806565" y="759460"/>
            <a:ext cx="41941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600" b="1" dirty="0">
                <a:cs typeface="+mn-ea"/>
                <a:sym typeface="+mn-lt"/>
              </a:rPr>
              <a:t>1.</a:t>
            </a:r>
            <a:r>
              <a:rPr lang="zh-CN" altLang="en-US" sz="1600" b="1" dirty="0">
                <a:cs typeface="+mn-ea"/>
                <a:sym typeface="+mn-lt"/>
              </a:rPr>
              <a:t>编目整理出目录，制定详细的借阅规则，使它能利用起来，不要束之高阁。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01410" y="2234565"/>
            <a:ext cx="43935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600" b="1" dirty="0">
                <a:cs typeface="+mn-ea"/>
                <a:sym typeface="+mn-lt"/>
              </a:rPr>
              <a:t>2.</a:t>
            </a:r>
            <a:r>
              <a:rPr lang="zh-CN" altLang="en-US" sz="1600" b="1" dirty="0">
                <a:cs typeface="+mn-ea"/>
                <a:sym typeface="+mn-lt"/>
              </a:rPr>
              <a:t>古籍文献的保管、保存有其明确规范和要求，馆领导应引起重视，像现在这样与剔旧书放在一起极其不妥。</a:t>
            </a:r>
            <a:endParaRPr kumimoji="1" lang="zh-CN" altLang="en-US" sz="1600" b="1" dirty="0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01196" y="4098565"/>
            <a:ext cx="394528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600" b="1" dirty="0">
                <a:cs typeface="+mn-ea"/>
                <a:sym typeface="+mn-lt"/>
              </a:rPr>
              <a:t>3.</a:t>
            </a:r>
            <a:r>
              <a:rPr lang="zh-CN" altLang="en-US" sz="1600" b="1" dirty="0">
                <a:cs typeface="+mn-ea"/>
                <a:sym typeface="+mn-lt"/>
              </a:rPr>
              <a:t>组织专人学习熟悉管理古籍书，尽早开放古籍的借阅工作。</a:t>
            </a:r>
            <a:endParaRPr kumimoji="1" lang="zh-CN" altLang="en-US" sz="1600" b="1" dirty="0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053840" y="5528945"/>
            <a:ext cx="642493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600" b="1" dirty="0">
                <a:cs typeface="+mn-ea"/>
                <a:sym typeface="+mn-lt"/>
              </a:rPr>
              <a:t>4.</a:t>
            </a:r>
            <a:r>
              <a:rPr lang="zh-CN" altLang="en-US" sz="1600" b="1" dirty="0">
                <a:cs typeface="+mn-ea"/>
                <a:sym typeface="+mn-lt"/>
              </a:rPr>
              <a:t>加强宣传，让广大师生了解我们藏有此书，方便他们借阅，让广大师生更加了解中国古籍文献和文化，也不愧于这套书的出版初衷。</a:t>
            </a:r>
            <a:endParaRPr lang="zh-CN" altLang="en-US" sz="1600" b="1" dirty="0">
              <a:cs typeface="+mn-ea"/>
              <a:sym typeface="+mn-lt"/>
            </a:endParaRPr>
          </a:p>
        </p:txBody>
      </p:sp>
      <p:pic>
        <p:nvPicPr>
          <p:cNvPr id="17" name="图片 16" descr="纹-01.png"/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t="26359" r="46904" b="17291"/>
          <a:stretch>
            <a:fillRect/>
          </a:stretch>
        </p:blipFill>
        <p:spPr>
          <a:xfrm>
            <a:off x="968172" y="1496863"/>
            <a:ext cx="5350450" cy="3864428"/>
          </a:xfrm>
          <a:prstGeom prst="rect">
            <a:avLst/>
          </a:prstGeom>
        </p:spPr>
      </p:pic>
      <p:pic>
        <p:nvPicPr>
          <p:cNvPr id="18" name="图片 17" descr="鹤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968075" y="3788373"/>
            <a:ext cx="2193676" cy="1943389"/>
          </a:xfrm>
          <a:prstGeom prst="rect">
            <a:avLst/>
          </a:prstGeom>
        </p:spPr>
      </p:pic>
      <p:pic>
        <p:nvPicPr>
          <p:cNvPr id="19" name="图片 18" descr="鹤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3874574" y="1056310"/>
            <a:ext cx="1330645" cy="1178825"/>
          </a:xfrm>
          <a:prstGeom prst="rect">
            <a:avLst/>
          </a:prstGeom>
        </p:spPr>
      </p:pic>
      <p:pic>
        <p:nvPicPr>
          <p:cNvPr id="20" name="图片 19" descr="鹤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1696235" y="2571219"/>
            <a:ext cx="960744" cy="851128"/>
          </a:xfrm>
          <a:prstGeom prst="rect">
            <a:avLst/>
          </a:prstGeom>
        </p:spPr>
      </p:pic>
      <p:pic>
        <p:nvPicPr>
          <p:cNvPr id="21" name="图片 20" descr="波-01.png"/>
          <p:cNvPicPr>
            <a:picLocks noChangeAspect="1"/>
          </p:cNvPicPr>
          <p:nvPr/>
        </p:nvPicPr>
        <p:blipFill rotWithShape="1">
          <a:blip r:embed="rId4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-475697" y="6087347"/>
            <a:ext cx="1661882" cy="101707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41350" y="144780"/>
            <a:ext cx="23006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kumimoji="1" lang="zh-CN" altLang="en-US" sz="2400" b="1" dirty="0">
                <a:solidFill>
                  <a:schemeClr val="tx1"/>
                </a:solidFill>
                <a:cs typeface="+mn-ea"/>
                <a:sym typeface="+mn-lt"/>
              </a:rPr>
              <a:t>感悟与意见</a:t>
            </a:r>
            <a:endParaRPr kumimoji="1" lang="zh-CN" altLang="en-US" sz="2400" b="1" dirty="0"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bo2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4" t="22191" r="30019" b="25210"/>
          <a:stretch>
            <a:fillRect/>
          </a:stretch>
        </p:blipFill>
        <p:spPr>
          <a:xfrm>
            <a:off x="-1701966" y="5378085"/>
            <a:ext cx="5075015" cy="3607163"/>
          </a:xfrm>
          <a:prstGeom prst="rect">
            <a:avLst/>
          </a:prstGeom>
        </p:spPr>
      </p:pic>
      <p:pic>
        <p:nvPicPr>
          <p:cNvPr id="20" name="图片 19" descr="bo2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4" t="22191" r="30019" b="25210"/>
          <a:stretch>
            <a:fillRect/>
          </a:stretch>
        </p:blipFill>
        <p:spPr>
          <a:xfrm rot="10800000">
            <a:off x="8098487" y="-1803582"/>
            <a:ext cx="5075015" cy="3607163"/>
          </a:xfrm>
          <a:prstGeom prst="rect">
            <a:avLst/>
          </a:prstGeom>
        </p:spPr>
      </p:pic>
      <p:grpSp>
        <p:nvGrpSpPr>
          <p:cNvPr id="3" name="组 2"/>
          <p:cNvGrpSpPr/>
          <p:nvPr/>
        </p:nvGrpSpPr>
        <p:grpSpPr>
          <a:xfrm>
            <a:off x="4401995" y="1493438"/>
            <a:ext cx="3431094" cy="3691840"/>
            <a:chOff x="3165064" y="1118515"/>
            <a:chExt cx="3431094" cy="3691840"/>
          </a:xfrm>
        </p:grpSpPr>
        <p:pic>
          <p:nvPicPr>
            <p:cNvPr id="25" name="图片 24" descr="中国风线条.png"/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5064" y="2923158"/>
              <a:ext cx="2921357" cy="1887197"/>
            </a:xfrm>
            <a:prstGeom prst="rect">
              <a:avLst/>
            </a:prstGeom>
          </p:spPr>
        </p:pic>
        <p:pic>
          <p:nvPicPr>
            <p:cNvPr id="21" name="图片 20" descr="中国风线条.png"/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801" y="1118515"/>
              <a:ext cx="2921357" cy="1887197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3805758" y="1476650"/>
              <a:ext cx="144943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谢</a:t>
              </a:r>
              <a:endParaRPr kumimoji="1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313698" y="2765855"/>
              <a:ext cx="105349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谢</a:t>
              </a:r>
              <a:endParaRPr kumimoji="1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135590" y="3014317"/>
              <a:ext cx="144943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观</a:t>
              </a:r>
              <a:endParaRPr kumimoji="1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697686" y="302345"/>
            <a:ext cx="7763518" cy="4857717"/>
            <a:chOff x="2697686" y="302345"/>
            <a:chExt cx="7763518" cy="4857717"/>
          </a:xfrm>
        </p:grpSpPr>
        <p:pic>
          <p:nvPicPr>
            <p:cNvPr id="6" name="图片 5" descr="鹤-01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1" t="21384" r="19120" b="6061"/>
            <a:stretch>
              <a:fillRect/>
            </a:stretch>
          </p:blipFill>
          <p:spPr>
            <a:xfrm>
              <a:off x="7697270" y="2711477"/>
              <a:ext cx="2763934" cy="2448585"/>
            </a:xfrm>
            <a:prstGeom prst="rect">
              <a:avLst/>
            </a:prstGeom>
          </p:spPr>
        </p:pic>
        <p:pic>
          <p:nvPicPr>
            <p:cNvPr id="9" name="图片 8" descr="鹤-01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1" t="21384" r="19120" b="6061"/>
            <a:stretch>
              <a:fillRect/>
            </a:stretch>
          </p:blipFill>
          <p:spPr>
            <a:xfrm>
              <a:off x="2697686" y="2702535"/>
              <a:ext cx="1344491" cy="1191092"/>
            </a:xfrm>
            <a:prstGeom prst="rect">
              <a:avLst/>
            </a:prstGeom>
          </p:spPr>
        </p:pic>
        <p:pic>
          <p:nvPicPr>
            <p:cNvPr id="26" name="图片 25" descr="鹤-01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1" t="21384" r="19120" b="6061"/>
            <a:stretch>
              <a:fillRect/>
            </a:stretch>
          </p:blipFill>
          <p:spPr>
            <a:xfrm>
              <a:off x="7694229" y="302345"/>
              <a:ext cx="1748750" cy="1549227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-310758" y="-186637"/>
            <a:ext cx="13130308" cy="8997846"/>
            <a:chOff x="-310758" y="-186637"/>
            <a:chExt cx="13130308" cy="8997846"/>
          </a:xfrm>
        </p:grpSpPr>
        <p:pic>
          <p:nvPicPr>
            <p:cNvPr id="18" name="图片 17" descr="红-01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71" t="15752" r="27061" b="31847"/>
            <a:stretch>
              <a:fillRect/>
            </a:stretch>
          </p:blipFill>
          <p:spPr>
            <a:xfrm>
              <a:off x="-37397" y="-186637"/>
              <a:ext cx="4810001" cy="2793320"/>
            </a:xfrm>
            <a:prstGeom prst="rect">
              <a:avLst/>
            </a:prstGeom>
          </p:spPr>
        </p:pic>
        <p:pic>
          <p:nvPicPr>
            <p:cNvPr id="12" name="图片 11" descr=" 波浪.png"/>
            <p:cNvPicPr>
              <a:picLocks noChangeAspect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6380" y="2176850"/>
              <a:ext cx="1923170" cy="859666"/>
            </a:xfrm>
            <a:prstGeom prst="rect">
              <a:avLst/>
            </a:prstGeom>
          </p:spPr>
        </p:pic>
        <p:pic>
          <p:nvPicPr>
            <p:cNvPr id="16" name="图片 15" descr="波-01.png"/>
            <p:cNvPicPr>
              <a:picLocks noChangeAspect="1"/>
            </p:cNvPicPr>
            <p:nvPr/>
          </p:nvPicPr>
          <p:blipFill rotWithShape="1">
            <a:blip r:embed="rId8">
              <a:alphaModFix amt="4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59" t="26173" r="22213" b="30179"/>
            <a:stretch>
              <a:fillRect/>
            </a:stretch>
          </p:blipFill>
          <p:spPr>
            <a:xfrm>
              <a:off x="-310758" y="2128701"/>
              <a:ext cx="1661882" cy="1017076"/>
            </a:xfrm>
            <a:prstGeom prst="rect">
              <a:avLst/>
            </a:prstGeom>
          </p:spPr>
        </p:pic>
        <p:pic>
          <p:nvPicPr>
            <p:cNvPr id="19" name="图片 18" descr="红-01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71" t="15752" r="27061" b="31847"/>
            <a:stretch>
              <a:fillRect/>
            </a:stretch>
          </p:blipFill>
          <p:spPr>
            <a:xfrm rot="2820038">
              <a:off x="8273792" y="5009549"/>
              <a:ext cx="4810001" cy="2793320"/>
            </a:xfrm>
            <a:prstGeom prst="rect">
              <a:avLst/>
            </a:prstGeom>
          </p:spPr>
        </p:pic>
        <p:pic>
          <p:nvPicPr>
            <p:cNvPr id="17" name="图片 16" descr="波-01.png"/>
            <p:cNvPicPr>
              <a:picLocks noChangeAspect="1"/>
            </p:cNvPicPr>
            <p:nvPr/>
          </p:nvPicPr>
          <p:blipFill rotWithShape="1">
            <a:blip r:embed="rId8">
              <a:alphaModFix amt="4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59" t="26173" r="22213" b="30179"/>
            <a:stretch>
              <a:fillRect/>
            </a:stretch>
          </p:blipFill>
          <p:spPr>
            <a:xfrm flipH="1">
              <a:off x="10896380" y="6164591"/>
              <a:ext cx="1661882" cy="1017076"/>
            </a:xfrm>
            <a:prstGeom prst="rect">
              <a:avLst/>
            </a:prstGeom>
          </p:spPr>
        </p:pic>
      </p:grpSp>
      <p:sp>
        <p:nvSpPr>
          <p:cNvPr id="27" name="文本框 26"/>
          <p:cNvSpPr txBox="1"/>
          <p:nvPr/>
        </p:nvSpPr>
        <p:spPr>
          <a:xfrm>
            <a:off x="5111337" y="4705761"/>
            <a:ext cx="10534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看</a:t>
            </a:r>
            <a:endParaRPr kumimoji="1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 descr="雷锋.png"/>
          <p:cNvPicPr>
            <a:picLocks noChangeAspect="1"/>
          </p:cNvPicPr>
          <p:nvPr/>
        </p:nvPicPr>
        <p:blipFill>
          <a:blip r:embed="rId1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514346"/>
            <a:ext cx="3480286" cy="652372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786547" y="1303860"/>
            <a:ext cx="740316" cy="3033062"/>
            <a:chOff x="1786547" y="1303860"/>
            <a:chExt cx="740316" cy="3033062"/>
          </a:xfrm>
        </p:grpSpPr>
        <p:sp>
          <p:nvSpPr>
            <p:cNvPr id="51" name="剪去对角的矩形 50"/>
            <p:cNvSpPr/>
            <p:nvPr/>
          </p:nvSpPr>
          <p:spPr>
            <a:xfrm>
              <a:off x="1968217" y="3778276"/>
              <a:ext cx="558646" cy="558646"/>
            </a:xfrm>
            <a:prstGeom prst="snip2DiagRect">
              <a:avLst/>
            </a:prstGeom>
            <a:solidFill>
              <a:srgbClr val="C85639"/>
            </a:solidFill>
            <a:ln>
              <a:solidFill>
                <a:srgbClr val="C8563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9" name="组 18"/>
            <p:cNvGrpSpPr/>
            <p:nvPr/>
          </p:nvGrpSpPr>
          <p:grpSpPr>
            <a:xfrm>
              <a:off x="1912574" y="3735370"/>
              <a:ext cx="558646" cy="566126"/>
              <a:chOff x="1912574" y="3522750"/>
              <a:chExt cx="558646" cy="566126"/>
            </a:xfrm>
          </p:grpSpPr>
          <p:sp>
            <p:nvSpPr>
              <p:cNvPr id="13" name="剪去对角的矩形 12"/>
              <p:cNvSpPr/>
              <p:nvPr/>
            </p:nvSpPr>
            <p:spPr>
              <a:xfrm>
                <a:off x="1912574" y="3522750"/>
                <a:ext cx="558646" cy="558646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968217" y="3565656"/>
                <a:ext cx="503003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zh-CN" altLang="en-US" sz="2800" dirty="0">
                    <a:cs typeface="+mn-ea"/>
                    <a:sym typeface="+mn-lt"/>
                  </a:rPr>
                  <a:t>壹</a:t>
                </a:r>
                <a:endParaRPr kumimoji="1" lang="zh-CN" altLang="en-US" sz="2800" dirty="0">
                  <a:cs typeface="+mn-ea"/>
                  <a:sym typeface="+mn-lt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786547" y="1303860"/>
              <a:ext cx="490220" cy="24745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zh-CN" altLang="en-US" sz="2000" b="1" dirty="0">
                  <a:cs typeface="+mn-ea"/>
                  <a:sym typeface="+mn-lt"/>
                </a:rPr>
                <a:t>中华再造善本简介</a:t>
              </a:r>
              <a:endParaRPr kumimoji="1" lang="zh-CN" altLang="en-US" sz="2000" b="1" dirty="0">
                <a:cs typeface="+mn-ea"/>
                <a:sym typeface="+mn-lt"/>
              </a:endParaRPr>
            </a:p>
          </p:txBody>
        </p:sp>
      </p:grpSp>
      <p:pic>
        <p:nvPicPr>
          <p:cNvPr id="69" name="图片 68" descr="中国风线条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31" y="408275"/>
            <a:ext cx="2921357" cy="1887197"/>
          </a:xfrm>
          <a:prstGeom prst="rect">
            <a:avLst/>
          </a:prstGeom>
        </p:spPr>
      </p:pic>
      <p:pic>
        <p:nvPicPr>
          <p:cNvPr id="70" name="图片 69" descr="中国风线条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509" y="4598216"/>
            <a:ext cx="2921357" cy="1887197"/>
          </a:xfrm>
          <a:prstGeom prst="rect">
            <a:avLst/>
          </a:prstGeom>
        </p:spPr>
      </p:pic>
      <p:pic>
        <p:nvPicPr>
          <p:cNvPr id="71" name="图片 70" descr="中国风线条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5460" y="156282"/>
            <a:ext cx="3157756" cy="2039911"/>
          </a:xfrm>
          <a:prstGeom prst="rect">
            <a:avLst/>
          </a:prstGeom>
        </p:spPr>
      </p:pic>
      <p:grpSp>
        <p:nvGrpSpPr>
          <p:cNvPr id="81" name="组 80"/>
          <p:cNvGrpSpPr/>
          <p:nvPr/>
        </p:nvGrpSpPr>
        <p:grpSpPr>
          <a:xfrm>
            <a:off x="4049976" y="807004"/>
            <a:ext cx="2549228" cy="5144437"/>
            <a:chOff x="1912574" y="-1020135"/>
            <a:chExt cx="2549228" cy="5144437"/>
          </a:xfrm>
        </p:grpSpPr>
        <p:sp>
          <p:nvSpPr>
            <p:cNvPr id="82" name="剪去对角的矩形 81"/>
            <p:cNvSpPr/>
            <p:nvPr/>
          </p:nvSpPr>
          <p:spPr>
            <a:xfrm>
              <a:off x="1968217" y="3565656"/>
              <a:ext cx="558646" cy="558646"/>
            </a:xfrm>
            <a:prstGeom prst="snip2DiagRect">
              <a:avLst/>
            </a:prstGeom>
            <a:noFill/>
            <a:ln>
              <a:solidFill>
                <a:srgbClr val="C8563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cs typeface="+mn-ea"/>
                  <a:sym typeface="+mn-lt"/>
                </a:rPr>
                <a:t>  </a:t>
              </a:r>
              <a:endParaRPr kumimoji="1"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83" name="组 82"/>
            <p:cNvGrpSpPr/>
            <p:nvPr/>
          </p:nvGrpSpPr>
          <p:grpSpPr>
            <a:xfrm>
              <a:off x="1912574" y="-1020135"/>
              <a:ext cx="2549228" cy="5109011"/>
              <a:chOff x="1912574" y="-1020135"/>
              <a:chExt cx="2549228" cy="5109011"/>
            </a:xfrm>
          </p:grpSpPr>
          <p:grpSp>
            <p:nvGrpSpPr>
              <p:cNvPr id="84" name="组 83"/>
              <p:cNvGrpSpPr/>
              <p:nvPr/>
            </p:nvGrpSpPr>
            <p:grpSpPr>
              <a:xfrm>
                <a:off x="1912574" y="3522750"/>
                <a:ext cx="558646" cy="566126"/>
                <a:chOff x="1912574" y="3522750"/>
                <a:chExt cx="558646" cy="566126"/>
              </a:xfrm>
            </p:grpSpPr>
            <p:sp>
              <p:nvSpPr>
                <p:cNvPr id="88" name="剪去对角的矩形 87"/>
                <p:cNvSpPr/>
                <p:nvPr/>
              </p:nvSpPr>
              <p:spPr>
                <a:xfrm>
                  <a:off x="1912574" y="3522750"/>
                  <a:ext cx="558646" cy="558646"/>
                </a:xfrm>
                <a:prstGeom prst="snip2DiagRect">
                  <a:avLst/>
                </a:prstGeom>
                <a:noFill/>
                <a:ln>
                  <a:solidFill>
                    <a:srgbClr val="C85639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文本框 88"/>
                <p:cNvSpPr txBox="1"/>
                <p:nvPr/>
              </p:nvSpPr>
              <p:spPr>
                <a:xfrm>
                  <a:off x="1968217" y="3565656"/>
                  <a:ext cx="503003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zh-CN" altLang="en-US" sz="2800" dirty="0">
                      <a:cs typeface="+mn-ea"/>
                      <a:sym typeface="+mn-lt"/>
                    </a:rPr>
                    <a:t>贰</a:t>
                  </a:r>
                  <a:endParaRPr kumimoji="1" lang="zh-CN" altLang="en-US" sz="2800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5" name="组 84"/>
              <p:cNvGrpSpPr/>
              <p:nvPr/>
            </p:nvGrpSpPr>
            <p:grpSpPr>
              <a:xfrm>
                <a:off x="2184449" y="-1020135"/>
                <a:ext cx="2277353" cy="4306675"/>
                <a:chOff x="2133649" y="-1020135"/>
                <a:chExt cx="2277353" cy="4306675"/>
              </a:xfrm>
            </p:grpSpPr>
            <p:sp>
              <p:nvSpPr>
                <p:cNvPr id="86" name="文本框 85"/>
                <p:cNvSpPr txBox="1"/>
                <p:nvPr/>
              </p:nvSpPr>
              <p:spPr>
                <a:xfrm>
                  <a:off x="3920782" y="-1020135"/>
                  <a:ext cx="490220" cy="1961515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kumimoji="1" lang="zh-CN" altLang="en-US" sz="2000" b="1" dirty="0">
                      <a:cs typeface="+mn-ea"/>
                      <a:sym typeface="+mn-lt"/>
                    </a:rPr>
                    <a:t>编纂理念与意义</a:t>
                  </a:r>
                  <a:endParaRPr kumimoji="1" lang="zh-CN" altLang="en-US" sz="2000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文本框 86"/>
                <p:cNvSpPr txBox="1"/>
                <p:nvPr/>
              </p:nvSpPr>
              <p:spPr>
                <a:xfrm>
                  <a:off x="2133649" y="2311075"/>
                  <a:ext cx="351790" cy="975465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endParaRPr kumimoji="1" lang="zh-CN" altLang="en-US" sz="1100" dirty="0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90" name="组 89"/>
          <p:cNvGrpSpPr/>
          <p:nvPr/>
        </p:nvGrpSpPr>
        <p:grpSpPr>
          <a:xfrm>
            <a:off x="3934640" y="2855511"/>
            <a:ext cx="2868201" cy="2494185"/>
            <a:chOff x="-341338" y="3522750"/>
            <a:chExt cx="2868201" cy="2494185"/>
          </a:xfrm>
        </p:grpSpPr>
        <p:sp>
          <p:nvSpPr>
            <p:cNvPr id="91" name="剪去对角的矩形 90"/>
            <p:cNvSpPr/>
            <p:nvPr/>
          </p:nvSpPr>
          <p:spPr>
            <a:xfrm>
              <a:off x="1968217" y="3565656"/>
              <a:ext cx="558646" cy="558646"/>
            </a:xfrm>
            <a:prstGeom prst="snip2DiagRect">
              <a:avLst/>
            </a:prstGeom>
            <a:solidFill>
              <a:srgbClr val="C85639"/>
            </a:solidFill>
            <a:ln>
              <a:solidFill>
                <a:srgbClr val="C8563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92" name="组 91"/>
            <p:cNvGrpSpPr/>
            <p:nvPr/>
          </p:nvGrpSpPr>
          <p:grpSpPr>
            <a:xfrm>
              <a:off x="-341338" y="3522750"/>
              <a:ext cx="2812558" cy="2494185"/>
              <a:chOff x="-341338" y="3522750"/>
              <a:chExt cx="2812558" cy="2494185"/>
            </a:xfrm>
          </p:grpSpPr>
          <p:grpSp>
            <p:nvGrpSpPr>
              <p:cNvPr id="93" name="组 92"/>
              <p:cNvGrpSpPr/>
              <p:nvPr/>
            </p:nvGrpSpPr>
            <p:grpSpPr>
              <a:xfrm>
                <a:off x="1912574" y="3522750"/>
                <a:ext cx="558646" cy="566126"/>
                <a:chOff x="1912574" y="3522750"/>
                <a:chExt cx="558646" cy="566126"/>
              </a:xfrm>
            </p:grpSpPr>
            <p:sp>
              <p:nvSpPr>
                <p:cNvPr id="97" name="剪去对角的矩形 96"/>
                <p:cNvSpPr/>
                <p:nvPr/>
              </p:nvSpPr>
              <p:spPr>
                <a:xfrm>
                  <a:off x="1912574" y="3522750"/>
                  <a:ext cx="558646" cy="558646"/>
                </a:xfrm>
                <a:prstGeom prst="snip2DiagRect">
                  <a:avLst/>
                </a:prstGeom>
                <a:noFill/>
                <a:ln>
                  <a:solidFill>
                    <a:srgbClr val="C85639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文本框 97"/>
                <p:cNvSpPr txBox="1"/>
                <p:nvPr/>
              </p:nvSpPr>
              <p:spPr>
                <a:xfrm>
                  <a:off x="1968217" y="3565656"/>
                  <a:ext cx="503003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zh-CN" altLang="en-US" sz="2800" dirty="0">
                      <a:cs typeface="+mn-ea"/>
                      <a:sym typeface="+mn-lt"/>
                    </a:rPr>
                    <a:t>叁</a:t>
                  </a:r>
                  <a:endParaRPr kumimoji="1" lang="zh-CN" altLang="en-US" sz="2800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5" name="文本框 94"/>
              <p:cNvSpPr txBox="1"/>
              <p:nvPr/>
            </p:nvSpPr>
            <p:spPr>
              <a:xfrm>
                <a:off x="-341338" y="4324660"/>
                <a:ext cx="490220" cy="169227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kumimoji="1" lang="zh-CN" altLang="en-US" sz="2000" b="1" dirty="0">
                    <a:cs typeface="+mn-ea"/>
                    <a:sym typeface="+mn-lt"/>
                  </a:rPr>
                  <a:t>制作与规范</a:t>
                </a:r>
                <a:endParaRPr kumimoji="1" lang="zh-CN" altLang="en-US" sz="2000" b="1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9" name="组 98"/>
          <p:cNvGrpSpPr/>
          <p:nvPr/>
        </p:nvGrpSpPr>
        <p:grpSpPr>
          <a:xfrm>
            <a:off x="8723838" y="3023055"/>
            <a:ext cx="709201" cy="2086277"/>
            <a:chOff x="1817662" y="2038025"/>
            <a:chExt cx="709201" cy="2086277"/>
          </a:xfrm>
        </p:grpSpPr>
        <p:sp>
          <p:nvSpPr>
            <p:cNvPr id="100" name="剪去对角的矩形 99"/>
            <p:cNvSpPr/>
            <p:nvPr/>
          </p:nvSpPr>
          <p:spPr>
            <a:xfrm>
              <a:off x="1968217" y="3565656"/>
              <a:ext cx="558646" cy="558646"/>
            </a:xfrm>
            <a:prstGeom prst="snip2DiagRect">
              <a:avLst/>
            </a:prstGeom>
            <a:noFill/>
            <a:ln>
              <a:solidFill>
                <a:srgbClr val="C8563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01" name="组 100"/>
            <p:cNvGrpSpPr/>
            <p:nvPr/>
          </p:nvGrpSpPr>
          <p:grpSpPr>
            <a:xfrm>
              <a:off x="1817662" y="2038025"/>
              <a:ext cx="653558" cy="2050851"/>
              <a:chOff x="1817662" y="2038025"/>
              <a:chExt cx="653558" cy="2050851"/>
            </a:xfrm>
          </p:grpSpPr>
          <p:grpSp>
            <p:nvGrpSpPr>
              <p:cNvPr id="102" name="组 101"/>
              <p:cNvGrpSpPr/>
              <p:nvPr/>
            </p:nvGrpSpPr>
            <p:grpSpPr>
              <a:xfrm>
                <a:off x="1912574" y="3522750"/>
                <a:ext cx="558646" cy="566126"/>
                <a:chOff x="1912574" y="3522750"/>
                <a:chExt cx="558646" cy="566126"/>
              </a:xfrm>
            </p:grpSpPr>
            <p:sp>
              <p:nvSpPr>
                <p:cNvPr id="106" name="剪去对角的矩形 105"/>
                <p:cNvSpPr/>
                <p:nvPr/>
              </p:nvSpPr>
              <p:spPr>
                <a:xfrm>
                  <a:off x="1912574" y="3522750"/>
                  <a:ext cx="558646" cy="558646"/>
                </a:xfrm>
                <a:prstGeom prst="snip2DiagRect">
                  <a:avLst/>
                </a:prstGeom>
                <a:noFill/>
                <a:ln>
                  <a:solidFill>
                    <a:srgbClr val="C85639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文本框 106"/>
                <p:cNvSpPr txBox="1"/>
                <p:nvPr/>
              </p:nvSpPr>
              <p:spPr>
                <a:xfrm>
                  <a:off x="1968217" y="3565656"/>
                  <a:ext cx="503003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zh-CN" altLang="en-US" sz="2800" dirty="0">
                      <a:cs typeface="+mn-ea"/>
                      <a:sym typeface="+mn-lt"/>
                    </a:rPr>
                    <a:t>肆</a:t>
                  </a:r>
                  <a:endParaRPr kumimoji="1" lang="zh-CN" altLang="en-US" sz="2800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4" name="文本框 103"/>
              <p:cNvSpPr txBox="1"/>
              <p:nvPr/>
            </p:nvSpPr>
            <p:spPr>
              <a:xfrm>
                <a:off x="1817662" y="2038025"/>
                <a:ext cx="459740" cy="152717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kumimoji="1" lang="zh-CN" altLang="en-US" b="1" dirty="0">
                    <a:cs typeface="+mn-ea"/>
                    <a:sym typeface="+mn-lt"/>
                  </a:rPr>
                  <a:t>感悟与意见</a:t>
                </a:r>
                <a:endParaRPr kumimoji="1" lang="zh-CN" altLang="en-US" b="1" dirty="0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47" name="图片 46" descr="鹤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-977597" y="3805726"/>
            <a:ext cx="2763934" cy="2448585"/>
          </a:xfrm>
          <a:prstGeom prst="rect">
            <a:avLst/>
          </a:prstGeom>
        </p:spPr>
      </p:pic>
      <p:pic>
        <p:nvPicPr>
          <p:cNvPr id="48" name="图片 47" descr="鹤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4068933" y="1572044"/>
            <a:ext cx="1485591" cy="1316094"/>
          </a:xfrm>
          <a:prstGeom prst="rect">
            <a:avLst/>
          </a:prstGeom>
        </p:spPr>
      </p:pic>
      <p:pic>
        <p:nvPicPr>
          <p:cNvPr id="50" name="图片 49" descr="鹤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7153286" y="3824186"/>
            <a:ext cx="1077562" cy="9546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6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4" name="组 3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2" name="剪去对角的矩形 1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" name="剪去对角的矩形 2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9226633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dirty="0">
                  <a:cs typeface="+mn-ea"/>
                  <a:sym typeface="+mn-lt"/>
                </a:rPr>
                <a:t>壹</a:t>
              </a:r>
              <a:endParaRPr kumimoji="1" lang="zh-CN" alt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9" name="组 8"/>
          <p:cNvGrpSpPr/>
          <p:nvPr/>
        </p:nvGrpSpPr>
        <p:grpSpPr>
          <a:xfrm>
            <a:off x="-1837527" y="2813792"/>
            <a:ext cx="10731697" cy="7214648"/>
            <a:chOff x="-407114" y="3514608"/>
            <a:chExt cx="9139575" cy="6144304"/>
          </a:xfrm>
        </p:grpSpPr>
        <p:pic>
          <p:nvPicPr>
            <p:cNvPr id="6" name="图片 5" descr="bo2-0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44" t="22191" r="30019" b="25210"/>
            <a:stretch>
              <a:fillRect/>
            </a:stretch>
          </p:blipFill>
          <p:spPr>
            <a:xfrm flipH="1">
              <a:off x="-407114" y="3514608"/>
              <a:ext cx="8644587" cy="6144304"/>
            </a:xfrm>
            <a:prstGeom prst="rect">
              <a:avLst/>
            </a:prstGeom>
          </p:spPr>
        </p:pic>
        <p:pic>
          <p:nvPicPr>
            <p:cNvPr id="8" name="图片 7" descr="bo2-0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44" t="22191" r="30019" b="25210"/>
            <a:stretch>
              <a:fillRect/>
            </a:stretch>
          </p:blipFill>
          <p:spPr>
            <a:xfrm flipH="1">
              <a:off x="2337872" y="4277089"/>
              <a:ext cx="6394589" cy="4545075"/>
            </a:xfrm>
            <a:prstGeom prst="rect">
              <a:avLst/>
            </a:prstGeom>
          </p:spPr>
        </p:pic>
      </p:grpSp>
      <p:pic>
        <p:nvPicPr>
          <p:cNvPr id="15" name="图片 14" descr="红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1" t="15752" r="27061" b="31847"/>
          <a:stretch>
            <a:fillRect/>
          </a:stretch>
        </p:blipFill>
        <p:spPr>
          <a:xfrm rot="3349163">
            <a:off x="7140997" y="3202714"/>
            <a:ext cx="3700613" cy="2149063"/>
          </a:xfrm>
          <a:prstGeom prst="rect">
            <a:avLst/>
          </a:prstGeom>
        </p:spPr>
      </p:pic>
      <p:pic>
        <p:nvPicPr>
          <p:cNvPr id="16" name="图片 15" descr="鹤-0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 rot="20710965" flipH="1">
            <a:off x="5667879" y="1247834"/>
            <a:ext cx="1844185" cy="163377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761985" y="2951868"/>
            <a:ext cx="3157756" cy="2074201"/>
            <a:chOff x="7761985" y="2951868"/>
            <a:chExt cx="3157756" cy="2074201"/>
          </a:xfrm>
        </p:grpSpPr>
        <p:pic>
          <p:nvPicPr>
            <p:cNvPr id="19" name="图片 18" descr="中国风线条.png"/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1985" y="2986158"/>
              <a:ext cx="3157756" cy="2039911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8102345" y="2951868"/>
              <a:ext cx="2477770" cy="9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中华再造善本       </a:t>
              </a:r>
              <a:endParaRPr kumimoji="1"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kumimoji="1"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简介</a:t>
              </a:r>
              <a:endParaRPr kumimoji="1"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8" name="图片 27" descr="红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1" t="15752" r="27061" b="31847"/>
          <a:stretch>
            <a:fillRect/>
          </a:stretch>
        </p:blipFill>
        <p:spPr>
          <a:xfrm rot="13676676">
            <a:off x="2027744" y="1371249"/>
            <a:ext cx="3700613" cy="21490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3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239191" y="4379595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dirty="0">
                  <a:cs typeface="+mn-ea"/>
                  <a:sym typeface="+mn-lt"/>
                </a:rPr>
                <a:t>壹</a:t>
              </a:r>
              <a:endParaRPr kumimoji="1" lang="zh-CN" alt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10" name="组 9"/>
          <p:cNvGrpSpPr/>
          <p:nvPr/>
        </p:nvGrpSpPr>
        <p:grpSpPr>
          <a:xfrm>
            <a:off x="1666388" y="1695771"/>
            <a:ext cx="8650966" cy="4154343"/>
            <a:chOff x="2796825" y="2256165"/>
            <a:chExt cx="6583748" cy="3161629"/>
          </a:xfrm>
        </p:grpSpPr>
        <p:sp>
          <p:nvSpPr>
            <p:cNvPr id="8" name="剪去对角的矩形 7"/>
            <p:cNvSpPr/>
            <p:nvPr/>
          </p:nvSpPr>
          <p:spPr>
            <a:xfrm>
              <a:off x="2796825" y="2256165"/>
              <a:ext cx="3161629" cy="3161629"/>
            </a:xfrm>
            <a:prstGeom prst="snip2DiagRect">
              <a:avLst/>
            </a:prstGeom>
            <a:solidFill>
              <a:srgbClr val="A67451">
                <a:alpha val="1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剪去对角的矩形 8"/>
            <p:cNvSpPr/>
            <p:nvPr/>
          </p:nvSpPr>
          <p:spPr>
            <a:xfrm flipH="1">
              <a:off x="6218944" y="2256165"/>
              <a:ext cx="3161629" cy="3161629"/>
            </a:xfrm>
            <a:prstGeom prst="snip2DiagRect">
              <a:avLst/>
            </a:prstGeom>
            <a:solidFill>
              <a:srgbClr val="A67451">
                <a:alpha val="1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405291" y="1451849"/>
            <a:ext cx="5357734" cy="1743899"/>
            <a:chOff x="3405291" y="1451849"/>
            <a:chExt cx="5357734" cy="1743899"/>
          </a:xfrm>
        </p:grpSpPr>
        <p:pic>
          <p:nvPicPr>
            <p:cNvPr id="14" name="图片 13" descr=" 波浪.png"/>
            <p:cNvPicPr>
              <a:picLocks noChangeAspect="1"/>
            </p:cNvPicPr>
            <p:nvPr/>
          </p:nvPicPr>
          <p:blipFill>
            <a:blip r:embed="rId1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5291" y="2033149"/>
              <a:ext cx="2600865" cy="1162599"/>
            </a:xfrm>
            <a:prstGeom prst="rect">
              <a:avLst/>
            </a:prstGeom>
          </p:spPr>
        </p:pic>
        <p:pic>
          <p:nvPicPr>
            <p:cNvPr id="15" name="图片 14" descr=" 波浪.png"/>
            <p:cNvPicPr>
              <a:picLocks noChangeAspect="1"/>
            </p:cNvPicPr>
            <p:nvPr/>
          </p:nvPicPr>
          <p:blipFill>
            <a:blip r:embed="rId1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2160" y="1451849"/>
              <a:ext cx="2600865" cy="1162599"/>
            </a:xfrm>
            <a:prstGeom prst="rect">
              <a:avLst/>
            </a:prstGeom>
          </p:spPr>
        </p:pic>
      </p:grpSp>
      <p:pic>
        <p:nvPicPr>
          <p:cNvPr id="17" name="图片 16" descr="鹤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5136157" y="666549"/>
            <a:ext cx="2350955" cy="2082724"/>
          </a:xfrm>
          <a:prstGeom prst="rect">
            <a:avLst/>
          </a:prstGeom>
        </p:spPr>
      </p:pic>
      <p:pic>
        <p:nvPicPr>
          <p:cNvPr id="18" name="图片 17" descr="红-0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1" t="15752" r="27061" b="31847"/>
          <a:stretch>
            <a:fillRect/>
          </a:stretch>
        </p:blipFill>
        <p:spPr>
          <a:xfrm rot="2122886">
            <a:off x="4289644" y="2968935"/>
            <a:ext cx="3610822" cy="2096919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144395" y="2434590"/>
            <a:ext cx="338074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altLang="en-US" sz="1400" dirty="0">
                <a:cs typeface="+mn-ea"/>
                <a:sym typeface="+mn-lt"/>
              </a:rPr>
              <a:t>“中华再造善本工程”是2002年正式立项实施的国家重点文化工程，这一工程是由国家投入巨资，由财政部拨款，文化部和教育部共同主持，国家图书馆具体承办。集中国内一批顶尖学者共同参与，通过大规模的复制出版，保护和合理开发利用古籍善本的一项气势恢弘的系统工程。</a:t>
            </a:r>
            <a:endParaRPr kumimoji="1" lang="zh-CN" altLang="en-US" sz="1400" dirty="0"/>
          </a:p>
        </p:txBody>
      </p:sp>
      <p:sp>
        <p:nvSpPr>
          <p:cNvPr id="19" name="文本框 18"/>
          <p:cNvSpPr txBox="1"/>
          <p:nvPr/>
        </p:nvSpPr>
        <p:spPr>
          <a:xfrm>
            <a:off x="6473825" y="2355850"/>
            <a:ext cx="3589020" cy="2999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altLang="en-US" sz="1400" dirty="0">
                <a:cs typeface="+mn-ea"/>
                <a:sym typeface="+mn-lt"/>
              </a:rPr>
              <a:t>此工程目前已经结束，共推出古籍善本1300余种，13000余册。本工程的目的是通过大规模、成系统地复制出版，合理保护、开发、利用善本古籍，使其化身千百，为学界所应用，为大众所共享。指导思想是以善本古籍的安全保护、开发利用为出发点，以弘扬中华民族优秀传统文化，促进社会主义先进文化发展为目的，坚持统筹规划，兼顾抢救、保护与利用，先易后难，滚动发展。</a:t>
            </a:r>
            <a:endParaRPr kumimoji="1" lang="zh-CN" altLang="en-US" sz="1400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29995" y="145311"/>
            <a:ext cx="2578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kumimoji="1" lang="zh-CN" altLang="en-US" sz="2000" b="1" dirty="0">
                <a:solidFill>
                  <a:schemeClr val="tx1"/>
                </a:solidFill>
                <a:cs typeface="+mn-ea"/>
                <a:sym typeface="+mn-lt"/>
              </a:rPr>
              <a:t>中华再造善本简介</a:t>
            </a:r>
            <a:endParaRPr kumimoji="1" lang="zh-CN" altLang="en-US" sz="20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3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239191" y="4376365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dirty="0">
                  <a:cs typeface="+mn-ea"/>
                  <a:sym typeface="+mn-lt"/>
                </a:rPr>
                <a:t>壹</a:t>
              </a:r>
              <a:endParaRPr kumimoji="1" lang="zh-CN" altLang="en-US" sz="2000" dirty="0">
                <a:cs typeface="+mn-ea"/>
                <a:sym typeface="+mn-lt"/>
              </a:endParaRPr>
            </a:p>
          </p:txBody>
        </p:sp>
      </p:grpSp>
      <p:pic>
        <p:nvPicPr>
          <p:cNvPr id="7" name="图片 6" descr="雷锋.png"/>
          <p:cNvPicPr>
            <a:picLocks noChangeAspect="1"/>
          </p:cNvPicPr>
          <p:nvPr/>
        </p:nvPicPr>
        <p:blipFill>
          <a:blip r:embed="rId1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938" y="-1139361"/>
            <a:ext cx="6182107" cy="857436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50035" y="1235075"/>
            <a:ext cx="5124450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600" dirty="0">
                <a:cs typeface="+mn-ea"/>
                <a:sym typeface="+mn-lt"/>
              </a:rPr>
              <a:t>《中华再造善本》，可谓我国现存古籍善本中的精华，是最具文物价值和文献价值的部分。其开展与实施，为我国历史文化典籍的保存保护不仅提供了重要的仿制实物，也提供了极其重要的范本。目前中华再造善本系列是以纸质形式。“中华再造善本工程”，囊括了国内图书馆所藏典籍中版本最精、品相最佳的稀见孤本出版的，在此基础上国家出版社还开发了《中华再造善本》数据库。目前海内外100余家重要藏书机构收藏全套《中华再造善本》，而这一现状远未满足国内外藏书机构和收藏者对《中华再造善本》的收藏和研究需求。《中华再造善本》数据库的推出，既便于更多的藏书机构收藏《中华再造善本》，又便利专业人员研究和使用这一宝贵的文献资源，实现其应有的学术价值。</a:t>
            </a:r>
            <a:endParaRPr kumimoji="1" lang="zh-CN" altLang="en-US" sz="1600" dirty="0">
              <a:cs typeface="+mn-ea"/>
              <a:sym typeface="+mn-lt"/>
            </a:endParaRPr>
          </a:p>
        </p:txBody>
      </p:sp>
      <p:pic>
        <p:nvPicPr>
          <p:cNvPr id="11" name="图片 10" descr="中国风线条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574" y="2641506"/>
            <a:ext cx="2921357" cy="1887197"/>
          </a:xfrm>
          <a:prstGeom prst="rect">
            <a:avLst/>
          </a:prstGeom>
        </p:spPr>
      </p:pic>
      <p:pic>
        <p:nvPicPr>
          <p:cNvPr id="12" name="图片 11" descr="中国风线条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338" y="2607425"/>
            <a:ext cx="2921357" cy="1887197"/>
          </a:xfrm>
          <a:prstGeom prst="rect">
            <a:avLst/>
          </a:prstGeom>
        </p:spPr>
      </p:pic>
      <p:pic>
        <p:nvPicPr>
          <p:cNvPr id="13" name="图片 12" descr="鹤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641579" y="5071628"/>
            <a:ext cx="1344491" cy="119109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729995" y="145311"/>
            <a:ext cx="2578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kumimoji="1" lang="zh-CN" altLang="en-US" sz="2000" b="1" dirty="0">
                <a:solidFill>
                  <a:schemeClr val="tx1"/>
                </a:solidFill>
                <a:cs typeface="+mn-ea"/>
                <a:sym typeface="+mn-lt"/>
              </a:rPr>
              <a:t>中华再造善本简介</a:t>
            </a:r>
            <a:endParaRPr kumimoji="1" lang="zh-CN" altLang="en-US" sz="20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9" name="图片 8" descr="IMG_43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2210" y="1426845"/>
            <a:ext cx="3524885" cy="4700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6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4" name="组 3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2" name="剪去对角的矩形 1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" name="剪去对角的矩形 2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9226633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dirty="0">
                  <a:solidFill>
                    <a:prstClr val="black"/>
                  </a:solidFill>
                  <a:cs typeface="+mn-ea"/>
                  <a:sym typeface="+mn-lt"/>
                </a:rPr>
                <a:t>贰</a:t>
              </a:r>
              <a:endPara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 8"/>
          <p:cNvGrpSpPr/>
          <p:nvPr/>
        </p:nvGrpSpPr>
        <p:grpSpPr>
          <a:xfrm>
            <a:off x="-1837527" y="2813792"/>
            <a:ext cx="10731697" cy="7214648"/>
            <a:chOff x="-407114" y="3514608"/>
            <a:chExt cx="9139575" cy="6144304"/>
          </a:xfrm>
        </p:grpSpPr>
        <p:pic>
          <p:nvPicPr>
            <p:cNvPr id="6" name="图片 5" descr="bo2-0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44" t="22191" r="30019" b="25210"/>
            <a:stretch>
              <a:fillRect/>
            </a:stretch>
          </p:blipFill>
          <p:spPr>
            <a:xfrm flipH="1">
              <a:off x="-407114" y="3514608"/>
              <a:ext cx="8644587" cy="6144304"/>
            </a:xfrm>
            <a:prstGeom prst="rect">
              <a:avLst/>
            </a:prstGeom>
          </p:spPr>
        </p:pic>
        <p:pic>
          <p:nvPicPr>
            <p:cNvPr id="8" name="图片 7" descr="bo2-0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44" t="22191" r="30019" b="25210"/>
            <a:stretch>
              <a:fillRect/>
            </a:stretch>
          </p:blipFill>
          <p:spPr>
            <a:xfrm flipH="1">
              <a:off x="2337872" y="4277089"/>
              <a:ext cx="6394589" cy="4545075"/>
            </a:xfrm>
            <a:prstGeom prst="rect">
              <a:avLst/>
            </a:prstGeom>
          </p:spPr>
        </p:pic>
      </p:grpSp>
      <p:pic>
        <p:nvPicPr>
          <p:cNvPr id="15" name="图片 14" descr="红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1" t="15752" r="27061" b="31847"/>
          <a:stretch>
            <a:fillRect/>
          </a:stretch>
        </p:blipFill>
        <p:spPr>
          <a:xfrm rot="3349163">
            <a:off x="7140997" y="3202714"/>
            <a:ext cx="3700613" cy="2149063"/>
          </a:xfrm>
          <a:prstGeom prst="rect">
            <a:avLst/>
          </a:prstGeom>
        </p:spPr>
      </p:pic>
      <p:pic>
        <p:nvPicPr>
          <p:cNvPr id="16" name="图片 15" descr="鹤-0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 rot="20710965" flipH="1">
            <a:off x="5667879" y="1247834"/>
            <a:ext cx="1844185" cy="1633774"/>
          </a:xfrm>
          <a:prstGeom prst="rect">
            <a:avLst/>
          </a:prstGeom>
        </p:spPr>
      </p:pic>
      <p:pic>
        <p:nvPicPr>
          <p:cNvPr id="19" name="图片 18" descr="中国风线条.png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40" y="2972435"/>
            <a:ext cx="3157855" cy="2039620"/>
          </a:xfrm>
          <a:prstGeom prst="rect">
            <a:avLst/>
          </a:prstGeom>
        </p:spPr>
      </p:pic>
      <p:pic>
        <p:nvPicPr>
          <p:cNvPr id="28" name="图片 27" descr="红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1" t="15752" r="27061" b="31847"/>
          <a:stretch>
            <a:fillRect/>
          </a:stretch>
        </p:blipFill>
        <p:spPr>
          <a:xfrm rot="13676676">
            <a:off x="2027744" y="1371249"/>
            <a:ext cx="3700613" cy="214906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973060" y="3350895"/>
            <a:ext cx="2300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kumimoji="1" lang="zh-CN" altLang="en-US" sz="2800" b="1" dirty="0">
                <a:solidFill>
                  <a:schemeClr val="bg1"/>
                </a:solidFill>
                <a:effectLst/>
                <a:cs typeface="+mn-ea"/>
                <a:sym typeface="+mn-lt"/>
              </a:rPr>
              <a:t>制作与规范</a:t>
            </a:r>
            <a:endParaRPr kumimoji="1" lang="zh-CN" altLang="en-US" sz="2800" b="1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6597015" y="1362710"/>
            <a:ext cx="4448175" cy="4754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本书装帧取传统的线装型式，封皮用仿清代宫廷库藏磁青纸，</a:t>
            </a:r>
            <a:r>
              <a:rPr kumimoji="1" lang="zh-CN" altLang="en-US" sz="1400" dirty="0">
                <a:sym typeface="+mn-ea"/>
              </a:rPr>
              <a:t>函套为蓝布四合套，</a:t>
            </a:r>
            <a:r>
              <a:rPr lang="zh-CN" altLang="en-US" sz="1400" dirty="0">
                <a:cs typeface="+mn-ea"/>
                <a:sym typeface="+mn-lt"/>
              </a:rPr>
              <a:t>正文用纸采用两种:大部分用国产宣纸，铺色黑白印刷;少数用瑞典进口蒙肯纸，全行彩印。</a:t>
            </a:r>
            <a:r>
              <a:rPr kumimoji="1" lang="zh-CN" altLang="en-US" sz="1400" dirty="0">
                <a:sym typeface="+mn-ea"/>
              </a:rPr>
              <a:t>全部采用影印形式，依原书版式，拍摄制版印制，线装八开，精工细作。装帧精美典雅,凸现其不失真、有新意、高质量、高品位的“中国气派”。</a:t>
            </a:r>
            <a:endParaRPr lang="zh-CN" altLang="en-US" sz="14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sz="2000" b="1" dirty="0">
                <a:cs typeface="+mn-ea"/>
                <a:sym typeface="+mn-lt"/>
              </a:rPr>
              <a:t>编纂规范</a:t>
            </a:r>
            <a:endParaRPr kumimoji="1" lang="zh-CN" altLang="en-US" sz="2000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400" dirty="0">
                <a:sym typeface="+mn-ea"/>
              </a:rPr>
              <a:t>《中华再造善本》分为五编进行，自唐迄清为《唐宋编》、《金元编》、《明代编》、《清代编》、《少数民族文字文献编》，每编下以经、史、子、集、丛编次。版本选择方面，以“选取具有较高文物、数据、和艺术价值的珍稀罕见本”为总原则，坚持选收版本大抵宋元以前从宽，明清两代从严的原则。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597259" y="877438"/>
            <a:ext cx="17564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sz="2000" b="1" dirty="0">
                <a:cs typeface="+mn-ea"/>
                <a:sym typeface="+mn-lt"/>
              </a:rPr>
              <a:t>制作精良</a:t>
            </a:r>
            <a:endParaRPr kumimoji="1" lang="zh-CN" sz="2000" b="1" dirty="0">
              <a:cs typeface="+mn-ea"/>
              <a:sym typeface="+mn-lt"/>
            </a:endParaRPr>
          </a:p>
        </p:txBody>
      </p:sp>
      <p:pic>
        <p:nvPicPr>
          <p:cNvPr id="22" name="图片 21" descr="中国风线条.png"/>
          <p:cNvPicPr>
            <a:picLocks noChangeAspect="1"/>
          </p:cNvPicPr>
          <p:nvPr/>
        </p:nvPicPr>
        <p:blipFill>
          <a:blip r:embed="rId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641" y="593411"/>
            <a:ext cx="2921357" cy="1887197"/>
          </a:xfrm>
          <a:prstGeom prst="rect">
            <a:avLst/>
          </a:prstGeom>
        </p:spPr>
      </p:pic>
      <p:pic>
        <p:nvPicPr>
          <p:cNvPr id="23" name="图片 22" descr="中国风线条.png"/>
          <p:cNvPicPr>
            <a:picLocks noChangeAspect="1"/>
          </p:cNvPicPr>
          <p:nvPr/>
        </p:nvPicPr>
        <p:blipFill>
          <a:blip r:embed="rId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597" y="4094778"/>
            <a:ext cx="2921357" cy="1887197"/>
          </a:xfrm>
          <a:prstGeom prst="rect">
            <a:avLst/>
          </a:prstGeom>
        </p:spPr>
      </p:pic>
      <p:grpSp>
        <p:nvGrpSpPr>
          <p:cNvPr id="11" name="组 1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12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14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9239191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dirty="0">
                  <a:cs typeface="+mn-ea"/>
                  <a:sym typeface="+mn-lt"/>
                </a:rPr>
                <a:t>贰</a:t>
              </a:r>
              <a:endParaRPr kumimoji="1"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41350" y="114300"/>
            <a:ext cx="23006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kumimoji="1" lang="zh-CN" altLang="en-US" sz="2400" b="1" dirty="0">
                <a:solidFill>
                  <a:schemeClr val="tx1"/>
                </a:solidFill>
                <a:effectLst/>
                <a:cs typeface="+mn-ea"/>
                <a:sym typeface="+mn-lt"/>
              </a:rPr>
              <a:t>制作与规范</a:t>
            </a:r>
            <a:endParaRPr kumimoji="1" lang="zh-CN" altLang="en-US" sz="2400" b="1" dirty="0"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pic>
        <p:nvPicPr>
          <p:cNvPr id="3" name="图片 2" descr="IMG_43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75" y="1362710"/>
            <a:ext cx="3043555" cy="4058285"/>
          </a:xfrm>
          <a:prstGeom prst="rect">
            <a:avLst/>
          </a:prstGeom>
        </p:spPr>
      </p:pic>
      <p:pic>
        <p:nvPicPr>
          <p:cNvPr id="4" name="图片 3" descr="IMG_43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430" y="1362710"/>
            <a:ext cx="3023235" cy="405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3825" y="193040"/>
            <a:ext cx="441325" cy="400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>
                <a:cs typeface="+mn-ea"/>
                <a:sym typeface="+mn-lt"/>
              </a:rPr>
              <a:t>壹</a:t>
            </a:r>
            <a:endParaRPr kumimoji="1" lang="zh-CN" altLang="en-US" sz="2000" dirty="0">
              <a:cs typeface="+mn-ea"/>
              <a:sym typeface="+mn-lt"/>
            </a:endParaRPr>
          </a:p>
        </p:txBody>
      </p:sp>
      <p:pic>
        <p:nvPicPr>
          <p:cNvPr id="9" name="图片 8" descr="雷锋.png"/>
          <p:cNvPicPr>
            <a:picLocks noChangeAspect="1"/>
          </p:cNvPicPr>
          <p:nvPr/>
        </p:nvPicPr>
        <p:blipFill>
          <a:blip r:embed="rId1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514346"/>
            <a:ext cx="3480286" cy="6523721"/>
          </a:xfrm>
          <a:prstGeom prst="rect">
            <a:avLst/>
          </a:prstGeom>
        </p:spPr>
      </p:pic>
      <p:pic>
        <p:nvPicPr>
          <p:cNvPr id="12" name="图片 11" descr="中国风线条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330" y="4402296"/>
            <a:ext cx="2921357" cy="1887197"/>
          </a:xfrm>
          <a:prstGeom prst="rect">
            <a:avLst/>
          </a:prstGeom>
        </p:spPr>
      </p:pic>
      <p:pic>
        <p:nvPicPr>
          <p:cNvPr id="13" name="图片 12" descr="中国风线条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84" y="666459"/>
            <a:ext cx="2921357" cy="1887197"/>
          </a:xfrm>
          <a:prstGeom prst="rect">
            <a:avLst/>
          </a:prstGeom>
        </p:spPr>
      </p:pic>
      <p:pic>
        <p:nvPicPr>
          <p:cNvPr id="14" name="图片 13" descr="鹤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603455" y="4238848"/>
            <a:ext cx="2499163" cy="2214022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500505" y="1401445"/>
            <a:ext cx="477456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/>
            <a:r>
              <a:rPr lang="zh-CN" altLang="en-US" b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本书编纂靠全国有关藏书单位同心协力、共襄盛举才能圆满成功。特别是那些同书同本而又长期分藏几地者，此次则尽可能使其珠联，成为完璧；有的书珠联之后仍不能成为完璧者，但现存合龙，毕竟便于读者。录选范围以我国内地收藏为主，还将陆续与香港、澳门、台湾地区进行接触，最大范围涵盖中华文化典籍的精髓。全套共</a:t>
            </a:r>
            <a:r>
              <a:rPr lang="en-US" altLang="zh-CN" b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1300</a:t>
            </a:r>
            <a:r>
              <a:rPr lang="zh-CN" altLang="en-US" b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多种、万余册的</a:t>
            </a:r>
            <a:r>
              <a:rPr lang="en-US" altLang="zh-CN" b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b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中华再造善本</a:t>
            </a:r>
            <a:r>
              <a:rPr lang="en-US" altLang="zh-CN" b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lang="zh-CN" altLang="en-US" b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书价达</a:t>
            </a:r>
            <a:r>
              <a:rPr lang="en-US" altLang="zh-CN" b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1000</a:t>
            </a:r>
            <a:r>
              <a:rPr lang="zh-CN" altLang="en-US" b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余万元人民币，是从大陆现存古籍善本中传世孤本</a:t>
            </a:r>
            <a:r>
              <a:rPr lang="en-US" altLang="zh-CN" b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45000</a:t>
            </a:r>
            <a:r>
              <a:rPr lang="zh-CN" altLang="en-US" b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多种，准孤本</a:t>
            </a:r>
            <a:r>
              <a:rPr lang="en-US" altLang="zh-CN" b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b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仅存</a:t>
            </a:r>
            <a:r>
              <a:rPr lang="en-US" altLang="zh-CN" b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b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部</a:t>
            </a:r>
            <a:r>
              <a:rPr lang="en-US" altLang="zh-CN" b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altLang="en-US" b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约</a:t>
            </a:r>
            <a:r>
              <a:rPr lang="en-US" altLang="zh-CN" b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4100</a:t>
            </a:r>
            <a:r>
              <a:rPr lang="zh-CN" altLang="en-US" b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种中选出的。</a:t>
            </a:r>
            <a:r>
              <a:rPr lang="en-US" altLang="zh-CN" b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b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中华再造善本</a:t>
            </a:r>
            <a:r>
              <a:rPr lang="en-US" altLang="zh-CN" b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lang="zh-CN" altLang="en-US" b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一期首先推出。</a:t>
            </a:r>
            <a:endParaRPr lang="zh-CN" altLang="en-US" b="0">
              <a:solidFill>
                <a:srgbClr val="333333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1" name="组 1"/>
          <p:cNvGrpSpPr/>
          <p:nvPr/>
        </p:nvGrpSpPr>
        <p:grpSpPr>
          <a:xfrm>
            <a:off x="127000" y="127000"/>
            <a:ext cx="641472" cy="641472"/>
            <a:chOff x="9079551" y="4146949"/>
            <a:chExt cx="760406" cy="760406"/>
          </a:xfrm>
        </p:grpSpPr>
        <p:grpSp>
          <p:nvGrpSpPr>
            <p:cNvPr id="15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16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kumimoji="1" lang="zh-CN" altLang="en-US" sz="4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9239191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kumimoji="1" lang="zh-CN" altLang="en-US" sz="2000" dirty="0">
                  <a:cs typeface="+mn-ea"/>
                  <a:sym typeface="+mn-lt"/>
                </a:rPr>
                <a:t>贰</a:t>
              </a:r>
              <a:endParaRPr kumimoji="1"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702945" y="241300"/>
            <a:ext cx="23006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kumimoji="1" lang="zh-CN" altLang="en-US" sz="2400" b="1" dirty="0">
                <a:solidFill>
                  <a:schemeClr val="tx1"/>
                </a:solidFill>
                <a:effectLst/>
                <a:cs typeface="+mn-ea"/>
                <a:sym typeface="+mn-lt"/>
              </a:rPr>
              <a:t>制作与规范</a:t>
            </a:r>
            <a:endParaRPr kumimoji="1" lang="zh-CN" altLang="en-US" sz="2400" b="1" dirty="0"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pic>
        <p:nvPicPr>
          <p:cNvPr id="20" name="图片 19" descr="IMG_43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315" y="899795"/>
            <a:ext cx="4040505" cy="5389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6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4" name="组 3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2" name="剪去对角的矩形 1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" name="剪去对角的矩形 2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9226633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叁</a:t>
              </a:r>
              <a:endPara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 8"/>
          <p:cNvGrpSpPr/>
          <p:nvPr/>
        </p:nvGrpSpPr>
        <p:grpSpPr>
          <a:xfrm>
            <a:off x="-1837527" y="2813792"/>
            <a:ext cx="10731697" cy="7214648"/>
            <a:chOff x="-407114" y="3514608"/>
            <a:chExt cx="9139575" cy="6144304"/>
          </a:xfrm>
        </p:grpSpPr>
        <p:pic>
          <p:nvPicPr>
            <p:cNvPr id="6" name="图片 5" descr="bo2-0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44" t="22191" r="30019" b="25210"/>
            <a:stretch>
              <a:fillRect/>
            </a:stretch>
          </p:blipFill>
          <p:spPr>
            <a:xfrm flipH="1">
              <a:off x="-407114" y="3514608"/>
              <a:ext cx="8644587" cy="6144304"/>
            </a:xfrm>
            <a:prstGeom prst="rect">
              <a:avLst/>
            </a:prstGeom>
          </p:spPr>
        </p:pic>
        <p:pic>
          <p:nvPicPr>
            <p:cNvPr id="8" name="图片 7" descr="bo2-0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44" t="22191" r="30019" b="25210"/>
            <a:stretch>
              <a:fillRect/>
            </a:stretch>
          </p:blipFill>
          <p:spPr>
            <a:xfrm flipH="1">
              <a:off x="2337872" y="4277089"/>
              <a:ext cx="6394589" cy="4545075"/>
            </a:xfrm>
            <a:prstGeom prst="rect">
              <a:avLst/>
            </a:prstGeom>
          </p:spPr>
        </p:pic>
      </p:grpSp>
      <p:pic>
        <p:nvPicPr>
          <p:cNvPr id="15" name="图片 14" descr="红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1" t="15752" r="27061" b="31847"/>
          <a:stretch>
            <a:fillRect/>
          </a:stretch>
        </p:blipFill>
        <p:spPr>
          <a:xfrm rot="3349163">
            <a:off x="7140997" y="3202714"/>
            <a:ext cx="3700613" cy="2149063"/>
          </a:xfrm>
          <a:prstGeom prst="rect">
            <a:avLst/>
          </a:prstGeom>
        </p:spPr>
      </p:pic>
      <p:pic>
        <p:nvPicPr>
          <p:cNvPr id="16" name="图片 15" descr="鹤-0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 rot="20710965" flipH="1">
            <a:off x="5667879" y="1247834"/>
            <a:ext cx="1844185" cy="1633774"/>
          </a:xfrm>
          <a:prstGeom prst="rect">
            <a:avLst/>
          </a:prstGeom>
        </p:spPr>
      </p:pic>
      <p:pic>
        <p:nvPicPr>
          <p:cNvPr id="19" name="图片 18" descr="中国风线条.png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40" y="2972435"/>
            <a:ext cx="3157855" cy="2039620"/>
          </a:xfrm>
          <a:prstGeom prst="rect">
            <a:avLst/>
          </a:prstGeom>
        </p:spPr>
      </p:pic>
      <p:pic>
        <p:nvPicPr>
          <p:cNvPr id="28" name="图片 27" descr="红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1" t="15752" r="27061" b="31847"/>
          <a:stretch>
            <a:fillRect/>
          </a:stretch>
        </p:blipFill>
        <p:spPr>
          <a:xfrm rot="13676676">
            <a:off x="2027744" y="1371249"/>
            <a:ext cx="3700613" cy="214906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576820" y="3168015"/>
            <a:ext cx="28289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kumimoji="1"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编纂理念与意义</a:t>
            </a:r>
            <a:endParaRPr kumimoji="1" lang="zh-CN" altLang="en-US" sz="2800" b="1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kumimoji="1" sz="1400"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3073</Words>
  <Application>WPS 演示</Application>
  <PresentationFormat>自定义</PresentationFormat>
  <Paragraphs>131</Paragraphs>
  <Slides>16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宋体</vt:lpstr>
      <vt:lpstr>Wingdings</vt:lpstr>
      <vt:lpstr>Arial</vt:lpstr>
      <vt:lpstr>微软雅黑</vt:lpstr>
      <vt:lpstr>Arial Unicode MS</vt:lpstr>
      <vt:lpstr>等线</vt:lpstr>
      <vt:lpstr>AMGDT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admin</cp:lastModifiedBy>
  <cp:revision>104</cp:revision>
  <dcterms:created xsi:type="dcterms:W3CDTF">2017-07-25T01:54:00Z</dcterms:created>
  <dcterms:modified xsi:type="dcterms:W3CDTF">2017-12-14T15:49:45Z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2052-10.1.0.6877</vt:lpwstr>
  </property>
</Properties>
</file>