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1" r:id="rId2"/>
    <p:sldId id="261" r:id="rId3"/>
    <p:sldId id="262" r:id="rId4"/>
    <p:sldId id="309" r:id="rId5"/>
    <p:sldId id="310" r:id="rId6"/>
    <p:sldId id="311" r:id="rId7"/>
    <p:sldId id="312" r:id="rId8"/>
    <p:sldId id="296" r:id="rId9"/>
    <p:sldId id="285" r:id="rId10"/>
    <p:sldId id="288" r:id="rId11"/>
    <p:sldId id="313" r:id="rId12"/>
    <p:sldId id="314" r:id="rId13"/>
    <p:sldId id="315" r:id="rId14"/>
    <p:sldId id="316" r:id="rId15"/>
    <p:sldId id="317" r:id="rId16"/>
    <p:sldId id="289" r:id="rId17"/>
    <p:sldId id="301" r:id="rId18"/>
    <p:sldId id="302" r:id="rId19"/>
    <p:sldId id="303" r:id="rId20"/>
    <p:sldId id="304" r:id="rId21"/>
    <p:sldId id="306" r:id="rId22"/>
    <p:sldId id="319" r:id="rId23"/>
    <p:sldId id="320" r:id="rId24"/>
    <p:sldId id="321" r:id="rId25"/>
    <p:sldId id="294" r:id="rId26"/>
    <p:sldId id="322" r:id="rId27"/>
    <p:sldId id="323" r:id="rId28"/>
    <p:sldId id="324" r:id="rId29"/>
    <p:sldId id="325" r:id="rId30"/>
    <p:sldId id="326" r:id="rId31"/>
    <p:sldId id="300" r:id="rId32"/>
    <p:sldId id="290" r:id="rId33"/>
    <p:sldId id="308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73DF"/>
    <a:srgbClr val="C5E0B4"/>
    <a:srgbClr val="ADD691"/>
    <a:srgbClr val="FFF2CC"/>
    <a:srgbClr val="2E75B6"/>
    <a:srgbClr val="FF9933"/>
    <a:srgbClr val="FAD9AC"/>
    <a:srgbClr val="E7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2" autoAdjust="0"/>
    <p:restoredTop sz="88108" autoAdjust="0"/>
  </p:normalViewPr>
  <p:slideViewPr>
    <p:cSldViewPr snapToGrid="0">
      <p:cViewPr varScale="1">
        <p:scale>
          <a:sx n="62" d="100"/>
          <a:sy n="62" d="100"/>
        </p:scale>
        <p:origin x="-15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A7707-1B97-45AA-816F-2F6FE02825BB}" type="datetimeFigureOut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04FF2-753E-4C98-BB00-D5D650D8C5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015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老师们好同学们好今天我的讲解内容是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函数和数据透视表的综合运用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807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转回原来那张表  数据验证这个功能就是对输入数据进行限制，输入不符合验证条件的数据会收到错误提示 序列就是只能输入我们选中的一列数里已有的数据。现在我们点确定，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会让我们选择验证范围，这个范围是可以跨表的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033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1872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下面是辅助表的另一个作用，提高做表效率。这个功能一般是用函数完成。比如这里推荐一个很强大的函数</a:t>
            </a:r>
            <a:r>
              <a:rPr lang="en-US" altLang="zh-CN" dirty="0" err="1" smtClean="0"/>
              <a:t>vlookup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我有一张表记录着班号，学号和姓名，我要做一本学期早操迟到同学公示表，还要用这些信息，但是两张表顺序和包括的人都不完全一样，不能直接复制，这个函数让我只输入班号，然后在自动匹配出符合条件姓名或者学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7346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源数据表要遵守一定格式规范，这是为了我们的第三张表，数据透视表能够正常使用。</a:t>
            </a:r>
            <a:endParaRPr lang="en-US" altLang="zh-CN" dirty="0" smtClean="0"/>
          </a:p>
          <a:p>
            <a:r>
              <a:rPr lang="zh-CN" altLang="en-US" dirty="0" smtClean="0"/>
              <a:t>比如这张，有合并单元格的二维表就不定，我们要把它改规范，把所有合并单元格取消合并，然后这几行都填上微型微型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51509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3769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比如这是一张我根据公关的表改编的源数据表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66692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0135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这个分析的结构是没有实际意义的。为什么会变成这样呢，我们再看一下刚才我设置的结构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938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注意字段的复合顺序是会影响分组结果的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8885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276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很多人提起表格就觉得很麻烦，这是因为我们只把</a:t>
            </a:r>
            <a:r>
              <a:rPr lang="en-US" altLang="zh-CN" dirty="0" smtClean="0"/>
              <a:t>EXCCEL</a:t>
            </a:r>
            <a:r>
              <a:rPr lang="zh-CN" altLang="en-US" dirty="0" smtClean="0"/>
              <a:t>当作一个画表的工具，给我一个所有同学各科成绩表，我要知道每个班级的排名要做半个小时表，做各专业英语的分数对比表要做半个小时，做文化课和体育课成绩的关系要表做一个小时，其实这是对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功能的浪费。今天的课件真正的主题就是很流行的“三表”思维，或者说“数据库”思维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325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先看看数据库</a:t>
            </a:r>
            <a:r>
              <a:rPr lang="en-US" altLang="zh-CN" dirty="0" err="1" smtClean="0"/>
              <a:t>vf</a:t>
            </a:r>
            <a:r>
              <a:rPr lang="zh-CN" altLang="en-US" dirty="0" smtClean="0"/>
              <a:t>是怎么处理数据的。大规模的，不断更新的基础数据都存放在源数据表。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515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但是这张源数据表的信息不能满足我们的所有信息需求。比如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9235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很常用而且不用经常更新的数据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1590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3928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“三表”思维的具体操作。所谓“三表”，就是指 源数据表，辅助表和数据透视表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0499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看一下收集数据怎么提高准确性。这是什么意思呢，比如以前我在公管学院，学院收集英才工程的报名信息就是发一个空白的电子表，学生填好之后发回去。这种方法本来是为了方便，但是如果学生填表不规范反而会带来很大多麻烦。</a:t>
            </a:r>
            <a:endParaRPr lang="en-US" altLang="zh-CN" dirty="0" smtClean="0"/>
          </a:p>
          <a:p>
            <a:r>
              <a:rPr lang="zh-CN" altLang="en-US" dirty="0" smtClean="0"/>
              <a:t>同一个工作簿里放一张辅助表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8568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4FF2-753E-4C98-BB00-D5D650D8C53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153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3AAB-5956-463F-A49D-FE029FB29F0F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DA5-85F3-419B-BFC0-F5BBDED38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07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7923-0D2F-4E9C-94AF-307326A07443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DA5-85F3-419B-BFC0-F5BBDED38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6742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54A4-6797-4FDE-9ABE-A22B6761BA3A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DA5-85F3-419B-BFC0-F5BBDED38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101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DA5-85F3-419B-BFC0-F5BBDED38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876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9804-E6B4-400F-B09C-3079A10EF856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DA5-85F3-419B-BFC0-F5BBDED38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959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4939-E351-4259-A1DB-A66440185CD8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DA5-85F3-419B-BFC0-F5BBDED38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807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A59C-7001-4BBE-8A1C-A778F376D99F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DA5-85F3-419B-BFC0-F5BBDED38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565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6E9A-1CAC-4F15-B388-B56E889392C7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DA5-85F3-419B-BFC0-F5BBDED38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229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311D-F40A-4293-95D4-0A2F687B5D46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DA5-85F3-419B-BFC0-F5BBDED38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346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C4-8183-4DAA-A033-4C09D231BE0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DA5-85F3-419B-BFC0-F5BBDED38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1358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05BB-94F4-4CD4-AB07-BD1C67C62C26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DA5-85F3-419B-BFC0-F5BBDED38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523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11C2C-5B81-4E02-98B2-97626162EC04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EDA5-85F3-419B-BFC0-F5BBDED38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966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4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microsoft.com/office/2007/relationships/hdphoto" Target="../media/hdphoto1.wdp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7.png"/><Relationship Id="rId5" Type="http://schemas.microsoft.com/office/2007/relationships/hdphoto" Target="../media/hdphoto1.wdp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0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79.png"/><Relationship Id="rId5" Type="http://schemas.openxmlformats.org/officeDocument/2006/relationships/image" Target="../media/image8.png"/><Relationship Id="rId10" Type="http://schemas.openxmlformats.org/officeDocument/2006/relationships/image" Target="../media/image78.png"/><Relationship Id="rId4" Type="http://schemas.openxmlformats.org/officeDocument/2006/relationships/image" Target="../media/image6.png"/><Relationship Id="rId9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501" y="1123428"/>
            <a:ext cx="8038693" cy="32782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196" y="4274339"/>
            <a:ext cx="6145301" cy="80474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895648" y="3205001"/>
            <a:ext cx="914400" cy="631792"/>
            <a:chOff x="458173" y="240405"/>
            <a:chExt cx="914400" cy="63179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58173" y="272603"/>
              <a:ext cx="9144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458173" y="240405"/>
              <a:ext cx="5662" cy="63179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10800000">
            <a:off x="5623512" y="2999929"/>
            <a:ext cx="914400" cy="631792"/>
            <a:chOff x="458173" y="240405"/>
            <a:chExt cx="914400" cy="63179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58173" y="272603"/>
              <a:ext cx="9144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58173" y="240405"/>
              <a:ext cx="5662" cy="63179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1368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69"/>
    </mc:Choice>
    <mc:Fallback>
      <p:transition spd="slow" advTm="6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42864 0.37848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189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3567 -0.40579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20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1000" y="4966225"/>
            <a:ext cx="2360259" cy="2204367"/>
            <a:chOff x="702600" y="1828067"/>
            <a:chExt cx="2360259" cy="2204367"/>
          </a:xfrm>
        </p:grpSpPr>
        <p:sp>
          <p:nvSpPr>
            <p:cNvPr id="9" name="等腰三角形 8"/>
            <p:cNvSpPr/>
            <p:nvPr/>
          </p:nvSpPr>
          <p:spPr>
            <a:xfrm>
              <a:off x="991345" y="2970018"/>
              <a:ext cx="1027771" cy="839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600" y="1828067"/>
              <a:ext cx="1556713" cy="1550267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 flipV="1">
              <a:off x="1709243" y="2050872"/>
              <a:ext cx="1353616" cy="19815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37901"/>
          <a:stretch/>
        </p:blipFill>
        <p:spPr>
          <a:xfrm>
            <a:off x="1183630" y="594971"/>
            <a:ext cx="5618248" cy="859611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 rot="16200000" flipV="1">
            <a:off x="3068410" y="7721894"/>
            <a:ext cx="2929446" cy="3836934"/>
          </a:xfrm>
          <a:prstGeom prst="wedgeRoundRectCallou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9933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382" y="2611469"/>
            <a:ext cx="4389500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745685"/>
      </p:ext>
    </p:extLst>
  </p:cSld>
  <p:clrMapOvr>
    <a:masterClrMapping/>
  </p:clrMapOvr>
  <p:transition spd="slow" advTm="1296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 rot="16200000" flipV="1">
            <a:off x="3068410" y="7721894"/>
            <a:ext cx="2929446" cy="3836934"/>
          </a:xfrm>
          <a:prstGeom prst="wedgeRoundRectCallou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9933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52"/>
          <a:stretch/>
        </p:blipFill>
        <p:spPr>
          <a:xfrm>
            <a:off x="0" y="2524"/>
            <a:ext cx="15721408" cy="69217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43"/>
          <a:stretch/>
        </p:blipFill>
        <p:spPr>
          <a:xfrm>
            <a:off x="3042930" y="5875867"/>
            <a:ext cx="3090226" cy="99694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Picture 1_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20"/>
          <a:stretch/>
        </p:blipFill>
        <p:spPr>
          <a:xfrm>
            <a:off x="-37684" y="19046"/>
            <a:ext cx="15796775" cy="688871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" y="4966225"/>
            <a:ext cx="2360259" cy="2204367"/>
            <a:chOff x="702600" y="1828067"/>
            <a:chExt cx="2360259" cy="2204367"/>
          </a:xfrm>
        </p:grpSpPr>
        <p:sp>
          <p:nvSpPr>
            <p:cNvPr id="9" name="等腰三角形 8"/>
            <p:cNvSpPr/>
            <p:nvPr/>
          </p:nvSpPr>
          <p:spPr>
            <a:xfrm>
              <a:off x="991345" y="2970018"/>
              <a:ext cx="1027771" cy="839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2600" y="1828067"/>
              <a:ext cx="1556713" cy="1550267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 flipV="1">
              <a:off x="1709243" y="2050872"/>
              <a:ext cx="1353616" cy="19815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86928212"/>
      </p:ext>
    </p:extLst>
  </p:cSld>
  <p:clrMapOvr>
    <a:masterClrMapping/>
  </p:clrMapOvr>
  <p:transition spd="slow" advTm="1296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 rot="16200000" flipV="1">
            <a:off x="3068410" y="7721894"/>
            <a:ext cx="2929446" cy="3836934"/>
          </a:xfrm>
          <a:prstGeom prst="wedgeRoundRectCallou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9933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414" y="4218840"/>
            <a:ext cx="1266667" cy="7238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50"/>
          <a:stretch/>
        </p:blipFill>
        <p:spPr>
          <a:xfrm>
            <a:off x="0" y="0"/>
            <a:ext cx="15700002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2621" y="7459899"/>
            <a:ext cx="3847619" cy="38285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451" y="7437214"/>
            <a:ext cx="5076190" cy="18380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1933" y="7170592"/>
            <a:ext cx="7809524" cy="3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34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2965"/>
    </mc:Choice>
    <mc:Fallback>
      <p:transition advTm="1296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32"/>
          <a:stretch/>
        </p:blipFill>
        <p:spPr>
          <a:xfrm>
            <a:off x="0" y="0"/>
            <a:ext cx="14034136" cy="6947787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 rot="16200000" flipV="1">
            <a:off x="3068410" y="7721894"/>
            <a:ext cx="2929446" cy="3836934"/>
          </a:xfrm>
          <a:prstGeom prst="wedgeRoundRectCallou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9933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433" y="1403250"/>
            <a:ext cx="4839380" cy="481542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" y="4966225"/>
            <a:ext cx="2360259" cy="2204367"/>
            <a:chOff x="702600" y="1828067"/>
            <a:chExt cx="2360259" cy="2204367"/>
          </a:xfrm>
        </p:grpSpPr>
        <p:sp>
          <p:nvSpPr>
            <p:cNvPr id="9" name="等腰三角形 8"/>
            <p:cNvSpPr/>
            <p:nvPr/>
          </p:nvSpPr>
          <p:spPr>
            <a:xfrm>
              <a:off x="991345" y="2970018"/>
              <a:ext cx="1027771" cy="839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600" y="1828067"/>
              <a:ext cx="1556713" cy="1550267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 flipV="1">
              <a:off x="1709243" y="2050872"/>
              <a:ext cx="1353616" cy="19815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67"/>
          <p:cNvSpPr>
            <a:spLocks noChangeArrowheads="1"/>
          </p:cNvSpPr>
          <p:nvPr/>
        </p:nvSpPr>
        <p:spPr bwMode="auto">
          <a:xfrm>
            <a:off x="11196837" y="275563"/>
            <a:ext cx="1184275" cy="118427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b="1" i="1">
              <a:sym typeface="Calibri" panose="020F0502020204030204" pitchFamily="34" charset="0"/>
            </a:endParaRPr>
          </a:p>
        </p:txBody>
      </p:sp>
      <p:sp>
        <p:nvSpPr>
          <p:cNvPr id="18" name="椭圆 68"/>
          <p:cNvSpPr>
            <a:spLocks noChangeArrowheads="1"/>
          </p:cNvSpPr>
          <p:nvPr/>
        </p:nvSpPr>
        <p:spPr bwMode="auto">
          <a:xfrm>
            <a:off x="11620700" y="696251"/>
            <a:ext cx="338137" cy="346075"/>
          </a:xfrm>
          <a:prstGeom prst="ellipse">
            <a:avLst/>
          </a:prstGeom>
          <a:solidFill>
            <a:srgbClr val="ADD69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b="1" i="1"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94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2965"/>
    </mc:Choice>
    <mc:Fallback>
      <p:transition advTm="12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>
                                      <p:cBhvr>
                                        <p:cTn id="1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 autoUpdateAnimBg="0"/>
      <p:bldP spid="16" grpId="1" bldLvl="0" animBg="1" autoUpdateAnimBg="0"/>
      <p:bldP spid="18" grpId="0" bldLvl="0" animBg="1" autoUpdateAnimBg="0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 rot="16200000" flipV="1">
            <a:off x="3068410" y="7721894"/>
            <a:ext cx="2929446" cy="3836934"/>
          </a:xfrm>
          <a:prstGeom prst="wedgeRoundRectCallou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9933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745" y="1611957"/>
            <a:ext cx="11225930" cy="406492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" y="4966225"/>
            <a:ext cx="2360259" cy="2204367"/>
            <a:chOff x="702600" y="1828067"/>
            <a:chExt cx="2360259" cy="2204367"/>
          </a:xfrm>
        </p:grpSpPr>
        <p:sp>
          <p:nvSpPr>
            <p:cNvPr id="9" name="等腰三角形 8"/>
            <p:cNvSpPr/>
            <p:nvPr/>
          </p:nvSpPr>
          <p:spPr>
            <a:xfrm>
              <a:off x="991345" y="2970018"/>
              <a:ext cx="1027771" cy="839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600" y="1828067"/>
              <a:ext cx="1556713" cy="1550267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 flipV="1">
              <a:off x="1709243" y="2050872"/>
              <a:ext cx="1353616" cy="19815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43"/>
          <a:stretch/>
        </p:blipFill>
        <p:spPr>
          <a:xfrm>
            <a:off x="3192484" y="5111232"/>
            <a:ext cx="3090226" cy="99694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2237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2965"/>
    </mc:Choice>
    <mc:Fallback>
      <p:transition advTm="1296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20"/>
          <a:stretch/>
        </p:blipFill>
        <p:spPr>
          <a:xfrm>
            <a:off x="0" y="0"/>
            <a:ext cx="15932242" cy="6947787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 rot="16200000" flipV="1">
            <a:off x="3068410" y="7721894"/>
            <a:ext cx="2929446" cy="3836934"/>
          </a:xfrm>
          <a:prstGeom prst="wedgeRoundRectCallou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9933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1000" y="4966225"/>
            <a:ext cx="2360259" cy="2204367"/>
            <a:chOff x="702600" y="1828067"/>
            <a:chExt cx="2360259" cy="2204367"/>
          </a:xfrm>
        </p:grpSpPr>
        <p:sp>
          <p:nvSpPr>
            <p:cNvPr id="9" name="等腰三角形 8"/>
            <p:cNvSpPr/>
            <p:nvPr/>
          </p:nvSpPr>
          <p:spPr>
            <a:xfrm>
              <a:off x="991345" y="2970018"/>
              <a:ext cx="1027771" cy="839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600" y="1828067"/>
              <a:ext cx="1556713" cy="1550267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 flipV="1">
              <a:off x="1709243" y="2050872"/>
              <a:ext cx="1353616" cy="19815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9745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2965"/>
    </mc:Choice>
    <mc:Fallback>
      <p:transition advTm="1296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4097" t="1001" r="43729" b="51130"/>
          <a:stretch/>
        </p:blipFill>
        <p:spPr>
          <a:xfrm>
            <a:off x="-1250495" y="4097209"/>
            <a:ext cx="10838085" cy="182117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81000" y="4966225"/>
            <a:ext cx="2360259" cy="2204367"/>
            <a:chOff x="702600" y="1828067"/>
            <a:chExt cx="2360259" cy="2204367"/>
          </a:xfrm>
        </p:grpSpPr>
        <p:sp>
          <p:nvSpPr>
            <p:cNvPr id="16" name="等腰三角形 15"/>
            <p:cNvSpPr/>
            <p:nvPr/>
          </p:nvSpPr>
          <p:spPr>
            <a:xfrm>
              <a:off x="991345" y="2970018"/>
              <a:ext cx="1027771" cy="839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600" y="1828067"/>
              <a:ext cx="1556713" cy="1550267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 flipV="1">
              <a:off x="1709243" y="2050872"/>
              <a:ext cx="1353616" cy="19815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t="52844"/>
          <a:stretch/>
        </p:blipFill>
        <p:spPr>
          <a:xfrm>
            <a:off x="464125" y="1339668"/>
            <a:ext cx="6761050" cy="10579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45004"/>
            <a:ext cx="10297036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325815"/>
      </p:ext>
    </p:extLst>
  </p:cSld>
  <p:clrMapOvr>
    <a:masterClrMapping/>
  </p:clrMapOvr>
  <p:transition spd="slow" advTm="10039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15" y="455034"/>
            <a:ext cx="9169179" cy="18411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0930" y="2839341"/>
            <a:ext cx="9425500" cy="3320828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4588042" y="1251284"/>
            <a:ext cx="3834063" cy="2823411"/>
          </a:xfrm>
          <a:prstGeom prst="straightConnector1">
            <a:avLst/>
          </a:prstGeom>
          <a:ln w="38100">
            <a:solidFill>
              <a:srgbClr val="ADD6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112" y="1934553"/>
            <a:ext cx="2147792" cy="98457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>
            <a:off x="3096127" y="1300437"/>
            <a:ext cx="4388998" cy="24855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653" y="1934553"/>
            <a:ext cx="2810500" cy="1012024"/>
          </a:xfrm>
          <a:prstGeom prst="rect">
            <a:avLst/>
          </a:prstGeom>
        </p:spPr>
      </p:pic>
      <p:cxnSp>
        <p:nvCxnSpPr>
          <p:cNvPr id="23" name="直接箭头连接符 22"/>
          <p:cNvCxnSpPr/>
          <p:nvPr/>
        </p:nvCxnSpPr>
        <p:spPr>
          <a:xfrm>
            <a:off x="2746653" y="1812758"/>
            <a:ext cx="887538" cy="2261937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049" y="1934553"/>
            <a:ext cx="1834877" cy="1145531"/>
          </a:xfrm>
          <a:prstGeom prst="rect">
            <a:avLst/>
          </a:prstGeom>
        </p:spPr>
      </p:pic>
      <p:cxnSp>
        <p:nvCxnSpPr>
          <p:cNvPr id="28" name="直接箭头连接符 27"/>
          <p:cNvCxnSpPr/>
          <p:nvPr/>
        </p:nvCxnSpPr>
        <p:spPr>
          <a:xfrm flipV="1">
            <a:off x="8468652" y="1604211"/>
            <a:ext cx="115938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4582" y="1454192"/>
            <a:ext cx="2802448" cy="119275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4832347" y="2870058"/>
            <a:ext cx="3833937" cy="727868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951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929"/>
    </mc:Choice>
    <mc:Fallback>
      <p:transition spd="slow" advTm="16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21" y="658622"/>
            <a:ext cx="9778832" cy="15302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877" y="2003123"/>
            <a:ext cx="8751989" cy="27132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69" y="4942735"/>
            <a:ext cx="10254361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48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21"/>
    </mc:Choice>
    <mc:Fallback>
      <p:transition spd="slow" advTm="1102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1491"/>
            <a:ext cx="12191999" cy="708927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81000" y="4966225"/>
            <a:ext cx="2360259" cy="2204367"/>
            <a:chOff x="702600" y="1828067"/>
            <a:chExt cx="2360259" cy="2204367"/>
          </a:xfrm>
        </p:grpSpPr>
        <p:sp>
          <p:nvSpPr>
            <p:cNvPr id="6" name="等腰三角形 5"/>
            <p:cNvSpPr/>
            <p:nvPr/>
          </p:nvSpPr>
          <p:spPr>
            <a:xfrm>
              <a:off x="991345" y="2970018"/>
              <a:ext cx="1027771" cy="839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600" y="1828067"/>
              <a:ext cx="1556713" cy="1550267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 flipV="1">
              <a:off x="1709243" y="2050872"/>
              <a:ext cx="1353616" cy="19815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451" y="1602530"/>
            <a:ext cx="5005250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74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069"/>
    </mc:Choice>
    <mc:Fallback>
      <p:transition spd="slow" advTm="1206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935" y="2319454"/>
            <a:ext cx="9608129" cy="2334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/>
          <a:srcRect t="30052" b="24261"/>
          <a:stretch/>
        </p:blipFill>
        <p:spPr>
          <a:xfrm>
            <a:off x="691794" y="2746670"/>
            <a:ext cx="10808409" cy="1201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0914335"/>
      </p:ext>
    </p:extLst>
  </p:cSld>
  <p:clrMapOvr>
    <a:masterClrMapping/>
  </p:clrMapOvr>
  <p:transition spd="slow" advTm="1328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-0.04791 L -0.29518 -0.3944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173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1000" y="4966225"/>
            <a:ext cx="2360259" cy="2204367"/>
            <a:chOff x="702600" y="1828067"/>
            <a:chExt cx="2360259" cy="2204367"/>
          </a:xfrm>
        </p:grpSpPr>
        <p:sp>
          <p:nvSpPr>
            <p:cNvPr id="6" name="等腰三角形 5"/>
            <p:cNvSpPr/>
            <p:nvPr/>
          </p:nvSpPr>
          <p:spPr>
            <a:xfrm>
              <a:off x="991345" y="2970018"/>
              <a:ext cx="1027771" cy="839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600" y="1828067"/>
              <a:ext cx="1556713" cy="1550267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 flipV="1">
              <a:off x="1709243" y="2050872"/>
              <a:ext cx="1353616" cy="19815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516" y="1528657"/>
            <a:ext cx="8858256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08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652"/>
    </mc:Choice>
    <mc:Fallback>
      <p:transition spd="slow" advTm="11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3506"/>
            <a:ext cx="12192000" cy="69602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3506"/>
            <a:ext cx="12192001" cy="237386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33528" y="173909"/>
            <a:ext cx="737016" cy="442568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67"/>
          <p:cNvSpPr>
            <a:spLocks noChangeArrowheads="1"/>
          </p:cNvSpPr>
          <p:nvPr/>
        </p:nvSpPr>
        <p:spPr bwMode="auto">
          <a:xfrm>
            <a:off x="-134663" y="341559"/>
            <a:ext cx="1184275" cy="118427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b="1" i="1">
              <a:sym typeface="Calibri" panose="020F0502020204030204" pitchFamily="34" charset="0"/>
            </a:endParaRPr>
          </a:p>
        </p:txBody>
      </p:sp>
      <p:sp>
        <p:nvSpPr>
          <p:cNvPr id="10" name="椭圆 68"/>
          <p:cNvSpPr>
            <a:spLocks noChangeArrowheads="1"/>
          </p:cNvSpPr>
          <p:nvPr/>
        </p:nvSpPr>
        <p:spPr bwMode="auto">
          <a:xfrm>
            <a:off x="289200" y="762247"/>
            <a:ext cx="338137" cy="346075"/>
          </a:xfrm>
          <a:prstGeom prst="ellipse">
            <a:avLst/>
          </a:prstGeom>
          <a:solidFill>
            <a:srgbClr val="ADD69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b="1" i="1"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6000" y="1414714"/>
            <a:ext cx="3800000" cy="4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55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815"/>
    </mc:Choice>
    <mc:Fallback>
      <p:transition spd="slow" advTm="10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>
                                      <p:cBhvr>
                                        <p:cTn id="23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bldLvl="0" animBg="1" autoUpdateAnimBg="0"/>
      <p:bldP spid="9" grpId="1" bldLvl="0" animBg="1" autoUpdateAnimBg="0"/>
      <p:bldP spid="10" grpId="0" bldLvl="0" animBg="1" autoUpdateAnimBg="0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64901"/>
            <a:ext cx="12337144" cy="8122901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11517993" y="2524174"/>
            <a:ext cx="16042" cy="2069432"/>
          </a:xfrm>
          <a:prstGeom prst="straightConnector1">
            <a:avLst/>
          </a:prstGeom>
          <a:ln w="38100">
            <a:solidFill>
              <a:srgbClr val="4373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837" y="2780254"/>
            <a:ext cx="1735762" cy="1674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3579" y="3558890"/>
            <a:ext cx="2820020" cy="2098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64" t="5808" r="49171" b="1527"/>
          <a:stretch/>
        </p:blipFill>
        <p:spPr>
          <a:xfrm>
            <a:off x="9559889" y="3574283"/>
            <a:ext cx="1203158" cy="19446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1" b="90000" l="57401" r="94566">
                        <a14:foregroundMark x1="63333" y1="37870" x2="74889" y2="73669"/>
                        <a14:foregroundMark x1="60000" y1="28698" x2="60000" y2="62426"/>
                        <a14:foregroundMark x1="61111" y1="26627" x2="81111" y2="49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56" t="1" r="788" b="-33322"/>
          <a:stretch/>
        </p:blipFill>
        <p:spPr>
          <a:xfrm>
            <a:off x="10387714" y="3607852"/>
            <a:ext cx="614534" cy="98575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26" t="86936" r="5628" b="1781"/>
          <a:stretch/>
        </p:blipFill>
        <p:spPr>
          <a:xfrm>
            <a:off x="10663661" y="6137504"/>
            <a:ext cx="1475875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41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02176 L 0.05287 0.374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1981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836 0.376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64901"/>
            <a:ext cx="12337144" cy="81229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6730" y="2796549"/>
            <a:ext cx="2892256" cy="2653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64" t="5808" r="49171" b="1527"/>
          <a:stretch/>
        </p:blipFill>
        <p:spPr>
          <a:xfrm>
            <a:off x="9373211" y="2831986"/>
            <a:ext cx="1203158" cy="19446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1" b="90000" l="57401" r="94566">
                        <a14:foregroundMark x1="63333" y1="37870" x2="74889" y2="73669"/>
                        <a14:foregroundMark x1="60000" y1="28698" x2="60000" y2="62426"/>
                        <a14:foregroundMark x1="61111" y1="26627" x2="81111" y2="49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56" t="1" r="788" b="-33322"/>
          <a:stretch/>
        </p:blipFill>
        <p:spPr>
          <a:xfrm>
            <a:off x="10140914" y="2929220"/>
            <a:ext cx="614534" cy="98575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399" b="11971"/>
          <a:stretch/>
        </p:blipFill>
        <p:spPr>
          <a:xfrm>
            <a:off x="0" y="1071430"/>
            <a:ext cx="8678778" cy="53404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83" t="33990" r="6245" b="54271"/>
          <a:stretch/>
        </p:blipFill>
        <p:spPr>
          <a:xfrm>
            <a:off x="10700084" y="4931215"/>
            <a:ext cx="1491916" cy="32084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26" t="86936" r="5628" b="1781"/>
          <a:stretch/>
        </p:blipFill>
        <p:spPr>
          <a:xfrm>
            <a:off x="10663661" y="6137504"/>
            <a:ext cx="1475875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9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2153 L 0.08789 0.26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144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0277 L 0.11003 0.2949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64901"/>
            <a:ext cx="12337144" cy="81229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83" t="33990" r="6245" b="54271"/>
          <a:stretch/>
        </p:blipFill>
        <p:spPr>
          <a:xfrm>
            <a:off x="10700084" y="4931215"/>
            <a:ext cx="1491916" cy="3208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64" t="5808" r="49171" b="1527"/>
          <a:stretch/>
        </p:blipFill>
        <p:spPr>
          <a:xfrm>
            <a:off x="10800020" y="4943622"/>
            <a:ext cx="1203158" cy="19446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399" b="11971"/>
          <a:stretch/>
        </p:blipFill>
        <p:spPr>
          <a:xfrm>
            <a:off x="0" y="1071430"/>
            <a:ext cx="8678778" cy="53404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26" t="86936" r="5628" b="1781"/>
          <a:stretch/>
        </p:blipFill>
        <p:spPr>
          <a:xfrm>
            <a:off x="10663661" y="6137504"/>
            <a:ext cx="1475875" cy="3048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83" t="33990" r="6245" b="54271"/>
          <a:stretch/>
        </p:blipFill>
        <p:spPr>
          <a:xfrm>
            <a:off x="9116534" y="6111709"/>
            <a:ext cx="1491916" cy="3208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1" b="90000" l="57401" r="94566">
                        <a14:foregroundMark x1="63333" y1="37870" x2="74889" y2="73669"/>
                        <a14:foregroundMark x1="60000" y1="28698" x2="60000" y2="62426"/>
                        <a14:foregroundMark x1="61111" y1="26627" x2="81111" y2="49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56" t="1" r="788" b="-33322"/>
          <a:stretch/>
        </p:blipFill>
        <p:spPr>
          <a:xfrm>
            <a:off x="11094332" y="5040857"/>
            <a:ext cx="614534" cy="98575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26" name="直接箭头连接符 25"/>
          <p:cNvCxnSpPr/>
          <p:nvPr/>
        </p:nvCxnSpPr>
        <p:spPr>
          <a:xfrm flipV="1">
            <a:off x="9425952" y="5533734"/>
            <a:ext cx="0" cy="82169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36" b="-1000"/>
          <a:stretch/>
        </p:blipFill>
        <p:spPr>
          <a:xfrm>
            <a:off x="20229" y="1009509"/>
            <a:ext cx="8600467" cy="6084098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 flipH="1" flipV="1">
            <a:off x="10091699" y="5091637"/>
            <a:ext cx="708321" cy="1115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2945" y="3521992"/>
            <a:ext cx="5566130" cy="2164268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H="1" flipV="1">
            <a:off x="3753854" y="2830076"/>
            <a:ext cx="7472946" cy="32816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014032" y="1524001"/>
            <a:ext cx="2852116" cy="5569606"/>
          </a:xfrm>
          <a:prstGeom prst="rect">
            <a:avLst/>
          </a:prstGeom>
          <a:noFill/>
          <a:ln w="28575">
            <a:solidFill>
              <a:srgbClr val="437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79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0743 0.1662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8" y="83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3516 0.20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72" y="1632091"/>
            <a:ext cx="2950720" cy="13473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659" y="1716401"/>
            <a:ext cx="5645385" cy="40115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369068"/>
            <a:ext cx="11077392" cy="13473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1872" y="1716401"/>
            <a:ext cx="15055171" cy="42493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7016" y="1716401"/>
            <a:ext cx="6849548" cy="51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79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506"/>
    </mc:Choice>
    <mc:Fallback>
      <p:transition spd="slow" advTm="12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659" y="1716401"/>
            <a:ext cx="5645385" cy="40115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369068"/>
            <a:ext cx="11077392" cy="13473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16" y="1716401"/>
            <a:ext cx="5996748" cy="48044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72" y="1634032"/>
            <a:ext cx="2950720" cy="13473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2191" y="0"/>
            <a:ext cx="859611" cy="71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43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506"/>
    </mc:Choice>
    <mc:Fallback>
      <p:transition spd="slow" advTm="12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012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2430" y="3473225"/>
            <a:ext cx="3154286" cy="3038533"/>
          </a:xfrm>
          <a:prstGeom prst="rect">
            <a:avLst/>
          </a:prstGeom>
        </p:spPr>
      </p:pic>
      <p:sp>
        <p:nvSpPr>
          <p:cNvPr id="10" name="椭圆 67"/>
          <p:cNvSpPr>
            <a:spLocks noChangeArrowheads="1"/>
          </p:cNvSpPr>
          <p:nvPr/>
        </p:nvSpPr>
        <p:spPr bwMode="auto">
          <a:xfrm>
            <a:off x="5977379" y="369068"/>
            <a:ext cx="1184275" cy="118427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b="1" i="1">
              <a:sym typeface="Calibri" panose="020F0502020204030204" pitchFamily="34" charset="0"/>
            </a:endParaRPr>
          </a:p>
        </p:txBody>
      </p:sp>
      <p:sp>
        <p:nvSpPr>
          <p:cNvPr id="11" name="椭圆 68"/>
          <p:cNvSpPr>
            <a:spLocks noChangeArrowheads="1"/>
          </p:cNvSpPr>
          <p:nvPr/>
        </p:nvSpPr>
        <p:spPr bwMode="auto">
          <a:xfrm>
            <a:off x="6401242" y="789756"/>
            <a:ext cx="338137" cy="346075"/>
          </a:xfrm>
          <a:prstGeom prst="ellipse">
            <a:avLst/>
          </a:prstGeom>
          <a:solidFill>
            <a:srgbClr val="ADD69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b="1" i="1">
              <a:sym typeface="Calibri" panose="020F05020202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1799"/>
            <a:ext cx="9416716" cy="72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945298"/>
      </p:ext>
    </p:extLst>
  </p:cSld>
  <p:clrMapOvr>
    <a:masterClrMapping/>
  </p:clrMapOvr>
  <p:transition spd="slow" advTm="1250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>
                                      <p:cBhvr>
                                        <p:cTn id="1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  <p:bldP spid="10" grpId="1" bldLvl="0" animBg="1" autoUpdateAnimBg="0"/>
      <p:bldP spid="11" grpId="0" bldLvl="0" animBg="1" autoUpdateAnimBg="0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012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4080" y="3499031"/>
            <a:ext cx="2943499" cy="22382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21467"/>
            <a:ext cx="6849979" cy="60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9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8" r="19373" b="14309"/>
          <a:stretch/>
        </p:blipFill>
        <p:spPr>
          <a:xfrm>
            <a:off x="4206237" y="369562"/>
            <a:ext cx="5299182" cy="579848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23"/>
          <a:stretch/>
        </p:blipFill>
        <p:spPr>
          <a:xfrm>
            <a:off x="3669884" y="714896"/>
            <a:ext cx="5835535" cy="600178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858179" y="2812870"/>
            <a:ext cx="1895302" cy="35167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858179" y="5612919"/>
            <a:ext cx="1900962" cy="388531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7061" y="1963294"/>
            <a:ext cx="3971429" cy="39333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6251" y="-94049"/>
            <a:ext cx="294462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7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437" y="3640595"/>
            <a:ext cx="2414534" cy="6462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849" y="2591038"/>
            <a:ext cx="2377646" cy="96325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057400" y="6903357"/>
            <a:ext cx="2743200" cy="365125"/>
          </a:xfrm>
        </p:spPr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257800" y="6903357"/>
            <a:ext cx="4114800" cy="365125"/>
          </a:xfrm>
        </p:spPr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7754970" y="2099478"/>
            <a:ext cx="691510" cy="786645"/>
          </a:xfrm>
          <a:prstGeom prst="rightArrow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663" y="858372"/>
            <a:ext cx="8894835" cy="963251"/>
          </a:xfrm>
          <a:prstGeom prst="rect">
            <a:avLst/>
          </a:prstGeom>
        </p:spPr>
      </p:pic>
      <p:pic>
        <p:nvPicPr>
          <p:cNvPr id="3" name="图片 2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450" y="1750737"/>
            <a:ext cx="1914310" cy="963251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>
            <a:off x="5791765" y="3363769"/>
            <a:ext cx="355672" cy="500281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8" name="图片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8264" y="3920503"/>
            <a:ext cx="2834886" cy="963251"/>
          </a:xfrm>
          <a:prstGeom prst="rect">
            <a:avLst/>
          </a:prstGeom>
        </p:spPr>
      </p:pic>
      <p:sp>
        <p:nvSpPr>
          <p:cNvPr id="26" name="下箭头 25"/>
          <p:cNvSpPr/>
          <p:nvPr/>
        </p:nvSpPr>
        <p:spPr>
          <a:xfrm>
            <a:off x="9655901" y="3384418"/>
            <a:ext cx="341863" cy="569912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左弧形箭头 27"/>
          <p:cNvSpPr/>
          <p:nvPr/>
        </p:nvSpPr>
        <p:spPr>
          <a:xfrm rot="21289298">
            <a:off x="4104837" y="2081175"/>
            <a:ext cx="790670" cy="1104423"/>
          </a:xfrm>
          <a:prstGeom prst="curved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4342" y="1898741"/>
            <a:ext cx="2591025" cy="151193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4786" y="3913164"/>
            <a:ext cx="2591025" cy="963251"/>
          </a:xfrm>
          <a:prstGeom prst="rect">
            <a:avLst/>
          </a:prstGeom>
        </p:spPr>
      </p:pic>
      <p:sp>
        <p:nvSpPr>
          <p:cNvPr id="34" name="右箭头 33"/>
          <p:cNvSpPr/>
          <p:nvPr/>
        </p:nvSpPr>
        <p:spPr>
          <a:xfrm>
            <a:off x="7654671" y="4158049"/>
            <a:ext cx="1119252" cy="108000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 flipH="1">
            <a:off x="7622587" y="4338603"/>
            <a:ext cx="1119252" cy="108000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4269" y="2014319"/>
            <a:ext cx="2042337" cy="174360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3296" y="4457047"/>
            <a:ext cx="2036240" cy="646232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06508" y="4312242"/>
            <a:ext cx="2360259" cy="2204367"/>
            <a:chOff x="702600" y="1828067"/>
            <a:chExt cx="2360259" cy="2204367"/>
          </a:xfrm>
        </p:grpSpPr>
        <p:sp>
          <p:nvSpPr>
            <p:cNvPr id="24" name="等腰三角形 23"/>
            <p:cNvSpPr/>
            <p:nvPr/>
          </p:nvSpPr>
          <p:spPr>
            <a:xfrm>
              <a:off x="991345" y="2970018"/>
              <a:ext cx="1027771" cy="839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2600" y="1828067"/>
              <a:ext cx="1556713" cy="1550267"/>
            </a:xfrm>
            <a:prstGeom prst="rect">
              <a:avLst/>
            </a:prstGeom>
          </p:spPr>
        </p:pic>
        <p:cxnSp>
          <p:nvCxnSpPr>
            <p:cNvPr id="29" name="直接连接符 28"/>
            <p:cNvCxnSpPr/>
            <p:nvPr/>
          </p:nvCxnSpPr>
          <p:spPr>
            <a:xfrm flipV="1">
              <a:off x="1709243" y="2050872"/>
              <a:ext cx="1353616" cy="19815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93178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4688">
        <p:fade/>
      </p:transition>
    </mc:Choice>
    <mc:Fallback>
      <p:transition spd="med" advTm="146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7637" y="1562107"/>
            <a:ext cx="4767708" cy="47219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5671" y="2151665"/>
            <a:ext cx="3828571" cy="3542857"/>
          </a:xfrm>
          <a:prstGeom prst="rect">
            <a:avLst/>
          </a:prstGeom>
        </p:spPr>
      </p:pic>
      <p:sp>
        <p:nvSpPr>
          <p:cNvPr id="7" name="加号 6"/>
          <p:cNvSpPr/>
          <p:nvPr/>
        </p:nvSpPr>
        <p:spPr>
          <a:xfrm>
            <a:off x="5453149" y="2975956"/>
            <a:ext cx="1629295" cy="1629295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011" y="1077218"/>
            <a:ext cx="11437369" cy="96683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6251" y="-94049"/>
            <a:ext cx="294462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2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5742 0.0002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311D-F40A-4293-95D4-0A2F687B5D46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773" y="3408291"/>
            <a:ext cx="2414534" cy="646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185" y="2358734"/>
            <a:ext cx="2377646" cy="963251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7021306" y="1867174"/>
            <a:ext cx="691510" cy="786645"/>
          </a:xfrm>
          <a:prstGeom prst="rightArrow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080" y="1492602"/>
            <a:ext cx="1914310" cy="963251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>
            <a:off x="5058101" y="3131465"/>
            <a:ext cx="355672" cy="500281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8922237" y="3152114"/>
            <a:ext cx="341863" cy="569912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左弧形箭头 11"/>
          <p:cNvSpPr/>
          <p:nvPr/>
        </p:nvSpPr>
        <p:spPr>
          <a:xfrm rot="21289298">
            <a:off x="3371173" y="1848871"/>
            <a:ext cx="790670" cy="1104423"/>
          </a:xfrm>
          <a:prstGeom prst="curved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678" y="1666437"/>
            <a:ext cx="2591025" cy="1511939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>
            <a:off x="6921007" y="3925745"/>
            <a:ext cx="1119252" cy="108000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flipH="1">
            <a:off x="6888923" y="4106299"/>
            <a:ext cx="1119252" cy="108000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9632" y="4224743"/>
            <a:ext cx="2036240" cy="6462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248" y="519792"/>
            <a:ext cx="11001752" cy="86397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248" y="1709126"/>
            <a:ext cx="2121592" cy="138391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4185" y="3675713"/>
            <a:ext cx="3023878" cy="134733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9493" y="3722026"/>
            <a:ext cx="2292295" cy="1347333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746145" y="4982316"/>
            <a:ext cx="2360259" cy="2204367"/>
            <a:chOff x="702600" y="1828067"/>
            <a:chExt cx="2360259" cy="2204367"/>
          </a:xfrm>
        </p:grpSpPr>
        <p:sp>
          <p:nvSpPr>
            <p:cNvPr id="30" name="等腰三角形 29"/>
            <p:cNvSpPr/>
            <p:nvPr/>
          </p:nvSpPr>
          <p:spPr>
            <a:xfrm>
              <a:off x="991345" y="2970018"/>
              <a:ext cx="1027771" cy="839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2600" y="1828067"/>
              <a:ext cx="1556713" cy="1550267"/>
            </a:xfrm>
            <a:prstGeom prst="rect">
              <a:avLst/>
            </a:prstGeom>
          </p:spPr>
        </p:pic>
        <p:cxnSp>
          <p:nvCxnSpPr>
            <p:cNvPr id="32" name="直接连接符 31"/>
            <p:cNvCxnSpPr/>
            <p:nvPr/>
          </p:nvCxnSpPr>
          <p:spPr>
            <a:xfrm flipV="1">
              <a:off x="1709243" y="2050872"/>
              <a:ext cx="1353616" cy="19815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40405" y="5630478"/>
            <a:ext cx="7419475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2133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871"/>
    </mc:Choice>
    <mc:Fallback>
      <p:transition spd="slow" advTm="1287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461762"/>
            <a:ext cx="4413887" cy="160338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390" y="3746981"/>
            <a:ext cx="2232306" cy="220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10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7"/>
    </mc:Choice>
    <mc:Fallback>
      <p:transition spd="slow" advTm="4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88410" y="396492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借鉴目录：</a:t>
            </a:r>
            <a:endParaRPr lang="zh-CN" altLang="en-US" sz="36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81400" y="3705934"/>
            <a:ext cx="52116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800" dirty="0" smtClean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你早该这么玩</a:t>
            </a: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EXCEL》——60%</a:t>
            </a:r>
          </a:p>
          <a:p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刘伟</a:t>
            </a: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EXCEL</a:t>
            </a: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公益课</a:t>
            </a: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》——20%</a:t>
            </a:r>
          </a:p>
          <a:p>
            <a:endParaRPr lang="zh-CN" altLang="en-US" sz="28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88410" y="914400"/>
            <a:ext cx="75713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作者：陈雨桐</a:t>
            </a:r>
            <a:endParaRPr lang="en-US" altLang="zh-CN" sz="3600" dirty="0" smtClean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学号：</a:t>
            </a:r>
            <a:r>
              <a:rPr lang="en-US" altLang="zh-CN" sz="36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20141003215</a:t>
            </a:r>
          </a:p>
          <a:p>
            <a:r>
              <a:rPr lang="zh-CN" altLang="en-US" sz="36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班级：</a:t>
            </a:r>
            <a:r>
              <a:rPr lang="en-US" altLang="zh-CN" sz="36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084141</a:t>
            </a:r>
            <a:r>
              <a:rPr lang="zh-CN" altLang="en-US" sz="36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经济管理学院会计专业</a:t>
            </a:r>
            <a:endParaRPr lang="en-US" altLang="zh-CN" sz="3600" dirty="0" smtClean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联系方式：</a:t>
            </a:r>
            <a:r>
              <a:rPr lang="en-US" altLang="zh-CN" sz="36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15927538525</a:t>
            </a:r>
            <a:r>
              <a:rPr lang="zh-CN" altLang="en-US" sz="36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（手机）</a:t>
            </a:r>
            <a:endParaRPr lang="en-US" altLang="zh-CN" sz="3600" dirty="0" smtClean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1274312700</a:t>
            </a:r>
            <a:r>
              <a:rPr lang="zh-CN" altLang="en-US" sz="36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6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QQ</a:t>
            </a:r>
            <a:r>
              <a:rPr lang="zh-CN" altLang="en-US" sz="36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3600" dirty="0" smtClean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82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306"/>
    </mc:Choice>
    <mc:Fallback>
      <p:transition spd="slow" advTm="930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437" y="3640595"/>
            <a:ext cx="2414534" cy="6462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849" y="2591038"/>
            <a:ext cx="2377646" cy="96325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057400" y="6903357"/>
            <a:ext cx="2743200" cy="365125"/>
          </a:xfrm>
        </p:spPr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257800" y="6903357"/>
            <a:ext cx="4114800" cy="365125"/>
          </a:xfrm>
        </p:spPr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7754970" y="2099478"/>
            <a:ext cx="691510" cy="786645"/>
          </a:xfrm>
          <a:prstGeom prst="rightArrow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663" y="858372"/>
            <a:ext cx="8894835" cy="9632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450" y="1750737"/>
            <a:ext cx="1914310" cy="963251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>
            <a:off x="5791765" y="3363769"/>
            <a:ext cx="355672" cy="500281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264" y="3920503"/>
            <a:ext cx="2834886" cy="963251"/>
          </a:xfrm>
          <a:prstGeom prst="rect">
            <a:avLst/>
          </a:prstGeom>
        </p:spPr>
      </p:pic>
      <p:sp>
        <p:nvSpPr>
          <p:cNvPr id="26" name="下箭头 25"/>
          <p:cNvSpPr/>
          <p:nvPr/>
        </p:nvSpPr>
        <p:spPr>
          <a:xfrm>
            <a:off x="9655901" y="3384418"/>
            <a:ext cx="341863" cy="569912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左弧形箭头 27"/>
          <p:cNvSpPr/>
          <p:nvPr/>
        </p:nvSpPr>
        <p:spPr>
          <a:xfrm rot="21289298">
            <a:off x="4104837" y="2081175"/>
            <a:ext cx="790670" cy="1104423"/>
          </a:xfrm>
          <a:prstGeom prst="curved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4342" y="1898741"/>
            <a:ext cx="2591025" cy="151193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4786" y="3913164"/>
            <a:ext cx="2591025" cy="963251"/>
          </a:xfrm>
          <a:prstGeom prst="rect">
            <a:avLst/>
          </a:prstGeom>
        </p:spPr>
      </p:pic>
      <p:sp>
        <p:nvSpPr>
          <p:cNvPr id="34" name="右箭头 33"/>
          <p:cNvSpPr/>
          <p:nvPr/>
        </p:nvSpPr>
        <p:spPr>
          <a:xfrm>
            <a:off x="7654671" y="4158049"/>
            <a:ext cx="1119252" cy="108000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 flipH="1">
            <a:off x="7622587" y="4338603"/>
            <a:ext cx="1119252" cy="108000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4269" y="2014319"/>
            <a:ext cx="2042337" cy="174360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3296" y="4457047"/>
            <a:ext cx="2036240" cy="646232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06508" y="4312242"/>
            <a:ext cx="2360259" cy="2204367"/>
            <a:chOff x="702600" y="1828067"/>
            <a:chExt cx="2360259" cy="2204367"/>
          </a:xfrm>
        </p:grpSpPr>
        <p:sp>
          <p:nvSpPr>
            <p:cNvPr id="24" name="等腰三角形 23"/>
            <p:cNvSpPr/>
            <p:nvPr/>
          </p:nvSpPr>
          <p:spPr>
            <a:xfrm>
              <a:off x="991345" y="2970018"/>
              <a:ext cx="1027771" cy="839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2600" y="1828067"/>
              <a:ext cx="1556713" cy="1550267"/>
            </a:xfrm>
            <a:prstGeom prst="rect">
              <a:avLst/>
            </a:prstGeom>
          </p:spPr>
        </p:pic>
        <p:cxnSp>
          <p:nvCxnSpPr>
            <p:cNvPr id="29" name="直接连接符 28"/>
            <p:cNvCxnSpPr/>
            <p:nvPr/>
          </p:nvCxnSpPr>
          <p:spPr>
            <a:xfrm flipV="1">
              <a:off x="1709243" y="2050872"/>
              <a:ext cx="1353616" cy="19815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4096" y="1475534"/>
            <a:ext cx="3972537" cy="22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0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4688">
        <p:fade/>
      </p:transition>
    </mc:Choice>
    <mc:Fallback>
      <p:transition spd="med" advTm="146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437" y="3640595"/>
            <a:ext cx="2414534" cy="6462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849" y="2591038"/>
            <a:ext cx="2377646" cy="96325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057400" y="6903357"/>
            <a:ext cx="2743200" cy="365125"/>
          </a:xfrm>
        </p:spPr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257800" y="6903357"/>
            <a:ext cx="4114800" cy="365125"/>
          </a:xfrm>
        </p:spPr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7754970" y="2099478"/>
            <a:ext cx="691510" cy="786645"/>
          </a:xfrm>
          <a:prstGeom prst="rightArrow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663" y="858372"/>
            <a:ext cx="8894835" cy="9632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450" y="1750737"/>
            <a:ext cx="1914310" cy="963251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>
            <a:off x="5791765" y="3363769"/>
            <a:ext cx="355672" cy="500281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264" y="3920503"/>
            <a:ext cx="2834886" cy="963251"/>
          </a:xfrm>
          <a:prstGeom prst="rect">
            <a:avLst/>
          </a:prstGeom>
        </p:spPr>
      </p:pic>
      <p:sp>
        <p:nvSpPr>
          <p:cNvPr id="26" name="下箭头 25"/>
          <p:cNvSpPr/>
          <p:nvPr/>
        </p:nvSpPr>
        <p:spPr>
          <a:xfrm>
            <a:off x="9655901" y="3384418"/>
            <a:ext cx="341863" cy="569912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左弧形箭头 27"/>
          <p:cNvSpPr/>
          <p:nvPr/>
        </p:nvSpPr>
        <p:spPr>
          <a:xfrm rot="21289298">
            <a:off x="4104837" y="2081175"/>
            <a:ext cx="790670" cy="1104423"/>
          </a:xfrm>
          <a:prstGeom prst="curved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4342" y="1898741"/>
            <a:ext cx="2591025" cy="151193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4786" y="3913164"/>
            <a:ext cx="2591025" cy="963251"/>
          </a:xfrm>
          <a:prstGeom prst="rect">
            <a:avLst/>
          </a:prstGeom>
        </p:spPr>
      </p:pic>
      <p:sp>
        <p:nvSpPr>
          <p:cNvPr id="34" name="右箭头 33"/>
          <p:cNvSpPr/>
          <p:nvPr/>
        </p:nvSpPr>
        <p:spPr>
          <a:xfrm>
            <a:off x="7654671" y="4158049"/>
            <a:ext cx="1119252" cy="108000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 flipH="1">
            <a:off x="7622587" y="4338603"/>
            <a:ext cx="1119252" cy="108000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4269" y="2014319"/>
            <a:ext cx="2042337" cy="174360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3296" y="4457047"/>
            <a:ext cx="2036240" cy="646232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06508" y="4312242"/>
            <a:ext cx="2360259" cy="2204367"/>
            <a:chOff x="702600" y="1828067"/>
            <a:chExt cx="2360259" cy="2204367"/>
          </a:xfrm>
        </p:grpSpPr>
        <p:sp>
          <p:nvSpPr>
            <p:cNvPr id="24" name="等腰三角形 23"/>
            <p:cNvSpPr/>
            <p:nvPr/>
          </p:nvSpPr>
          <p:spPr>
            <a:xfrm>
              <a:off x="991345" y="2970018"/>
              <a:ext cx="1027771" cy="839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2600" y="1828067"/>
              <a:ext cx="1556713" cy="1550267"/>
            </a:xfrm>
            <a:prstGeom prst="rect">
              <a:avLst/>
            </a:prstGeom>
          </p:spPr>
        </p:pic>
        <p:cxnSp>
          <p:nvCxnSpPr>
            <p:cNvPr id="29" name="直接连接符 28"/>
            <p:cNvCxnSpPr/>
            <p:nvPr/>
          </p:nvCxnSpPr>
          <p:spPr>
            <a:xfrm flipV="1">
              <a:off x="1709243" y="2050872"/>
              <a:ext cx="1353616" cy="19815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6272" y="2725027"/>
            <a:ext cx="3545281" cy="192813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5204" y="4682647"/>
            <a:ext cx="3495238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96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4688">
        <p:fade/>
      </p:transition>
    </mc:Choice>
    <mc:Fallback>
      <p:transition spd="med" advTm="146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437" y="3640595"/>
            <a:ext cx="2414534" cy="6462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849" y="2591038"/>
            <a:ext cx="2377646" cy="96325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057400" y="6903357"/>
            <a:ext cx="2743200" cy="365125"/>
          </a:xfrm>
        </p:spPr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257800" y="6903357"/>
            <a:ext cx="4114800" cy="365125"/>
          </a:xfrm>
        </p:spPr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7754970" y="2099478"/>
            <a:ext cx="691510" cy="786645"/>
          </a:xfrm>
          <a:prstGeom prst="rightArrow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663" y="858372"/>
            <a:ext cx="8894835" cy="9632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450" y="1750737"/>
            <a:ext cx="1914310" cy="963251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>
            <a:off x="5791765" y="3363769"/>
            <a:ext cx="355672" cy="500281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264" y="3920503"/>
            <a:ext cx="2834886" cy="963251"/>
          </a:xfrm>
          <a:prstGeom prst="rect">
            <a:avLst/>
          </a:prstGeom>
        </p:spPr>
      </p:pic>
      <p:sp>
        <p:nvSpPr>
          <p:cNvPr id="26" name="下箭头 25"/>
          <p:cNvSpPr/>
          <p:nvPr/>
        </p:nvSpPr>
        <p:spPr>
          <a:xfrm>
            <a:off x="9655901" y="3384418"/>
            <a:ext cx="341863" cy="569912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左弧形箭头 27"/>
          <p:cNvSpPr/>
          <p:nvPr/>
        </p:nvSpPr>
        <p:spPr>
          <a:xfrm rot="21289298">
            <a:off x="4104837" y="2081175"/>
            <a:ext cx="790670" cy="1104423"/>
          </a:xfrm>
          <a:prstGeom prst="curved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4342" y="1898741"/>
            <a:ext cx="2591025" cy="151193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4786" y="3913164"/>
            <a:ext cx="2591025" cy="963251"/>
          </a:xfrm>
          <a:prstGeom prst="rect">
            <a:avLst/>
          </a:prstGeom>
        </p:spPr>
      </p:pic>
      <p:sp>
        <p:nvSpPr>
          <p:cNvPr id="34" name="右箭头 33"/>
          <p:cNvSpPr/>
          <p:nvPr/>
        </p:nvSpPr>
        <p:spPr>
          <a:xfrm>
            <a:off x="7654671" y="4158049"/>
            <a:ext cx="1119252" cy="108000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 flipH="1">
            <a:off x="7622587" y="4338603"/>
            <a:ext cx="1119252" cy="108000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4269" y="2014319"/>
            <a:ext cx="2042337" cy="174360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3296" y="4457047"/>
            <a:ext cx="2036240" cy="646232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06508" y="4312242"/>
            <a:ext cx="2360259" cy="2204367"/>
            <a:chOff x="702600" y="1828067"/>
            <a:chExt cx="2360259" cy="2204367"/>
          </a:xfrm>
        </p:grpSpPr>
        <p:sp>
          <p:nvSpPr>
            <p:cNvPr id="24" name="等腰三角形 23"/>
            <p:cNvSpPr/>
            <p:nvPr/>
          </p:nvSpPr>
          <p:spPr>
            <a:xfrm>
              <a:off x="991345" y="2970018"/>
              <a:ext cx="1027771" cy="839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2600" y="1828067"/>
              <a:ext cx="1556713" cy="1550267"/>
            </a:xfrm>
            <a:prstGeom prst="rect">
              <a:avLst/>
            </a:prstGeom>
          </p:spPr>
        </p:pic>
        <p:cxnSp>
          <p:nvCxnSpPr>
            <p:cNvPr id="29" name="直接连接符 28"/>
            <p:cNvCxnSpPr/>
            <p:nvPr/>
          </p:nvCxnSpPr>
          <p:spPr>
            <a:xfrm flipV="1">
              <a:off x="1709243" y="2050872"/>
              <a:ext cx="1353616" cy="19815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0289" y="1760312"/>
            <a:ext cx="5929565" cy="20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6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4688">
        <p:fade/>
      </p:transition>
    </mc:Choice>
    <mc:Fallback>
      <p:transition spd="med" advTm="146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437" y="3640595"/>
            <a:ext cx="2414534" cy="6462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49" y="2591038"/>
            <a:ext cx="2377646" cy="96325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057400" y="6903357"/>
            <a:ext cx="2743200" cy="365125"/>
          </a:xfrm>
        </p:spPr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257800" y="6903357"/>
            <a:ext cx="4114800" cy="365125"/>
          </a:xfrm>
        </p:spPr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7754970" y="2099478"/>
            <a:ext cx="691510" cy="786645"/>
          </a:xfrm>
          <a:prstGeom prst="rightArrow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663" y="858372"/>
            <a:ext cx="8894835" cy="9632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450" y="1750737"/>
            <a:ext cx="1914310" cy="963251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>
            <a:off x="5791765" y="3363769"/>
            <a:ext cx="355672" cy="500281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8264" y="3920503"/>
            <a:ext cx="2834886" cy="963251"/>
          </a:xfrm>
          <a:prstGeom prst="rect">
            <a:avLst/>
          </a:prstGeom>
        </p:spPr>
      </p:pic>
      <p:sp>
        <p:nvSpPr>
          <p:cNvPr id="26" name="下箭头 25"/>
          <p:cNvSpPr/>
          <p:nvPr/>
        </p:nvSpPr>
        <p:spPr>
          <a:xfrm>
            <a:off x="9655901" y="3384418"/>
            <a:ext cx="341863" cy="569912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左弧形箭头 27"/>
          <p:cNvSpPr/>
          <p:nvPr/>
        </p:nvSpPr>
        <p:spPr>
          <a:xfrm rot="21289298">
            <a:off x="4104837" y="2081175"/>
            <a:ext cx="790670" cy="1104423"/>
          </a:xfrm>
          <a:prstGeom prst="curved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4342" y="1898741"/>
            <a:ext cx="2591025" cy="151193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4786" y="3913164"/>
            <a:ext cx="2591025" cy="963251"/>
          </a:xfrm>
          <a:prstGeom prst="rect">
            <a:avLst/>
          </a:prstGeom>
        </p:spPr>
      </p:pic>
      <p:sp>
        <p:nvSpPr>
          <p:cNvPr id="34" name="右箭头 33"/>
          <p:cNvSpPr/>
          <p:nvPr/>
        </p:nvSpPr>
        <p:spPr>
          <a:xfrm>
            <a:off x="7654671" y="4158049"/>
            <a:ext cx="1119252" cy="108000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 flipH="1">
            <a:off x="7622587" y="4338603"/>
            <a:ext cx="1119252" cy="108000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4269" y="2014319"/>
            <a:ext cx="2042337" cy="174360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3296" y="4457047"/>
            <a:ext cx="2036240" cy="646232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06508" y="4312242"/>
            <a:ext cx="2360259" cy="2204367"/>
            <a:chOff x="702600" y="1828067"/>
            <a:chExt cx="2360259" cy="2204367"/>
          </a:xfrm>
        </p:grpSpPr>
        <p:sp>
          <p:nvSpPr>
            <p:cNvPr id="24" name="等腰三角形 23"/>
            <p:cNvSpPr/>
            <p:nvPr/>
          </p:nvSpPr>
          <p:spPr>
            <a:xfrm>
              <a:off x="991345" y="2970018"/>
              <a:ext cx="1027771" cy="83961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2600" y="1828067"/>
              <a:ext cx="1556713" cy="1550267"/>
            </a:xfrm>
            <a:prstGeom prst="rect">
              <a:avLst/>
            </a:prstGeom>
          </p:spPr>
        </p:pic>
        <p:cxnSp>
          <p:nvCxnSpPr>
            <p:cNvPr id="29" name="直接连接符 28"/>
            <p:cNvCxnSpPr/>
            <p:nvPr/>
          </p:nvCxnSpPr>
          <p:spPr>
            <a:xfrm flipV="1">
              <a:off x="1709243" y="2050872"/>
              <a:ext cx="1353616" cy="19815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2438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4688">
        <p:fade/>
      </p:transition>
    </mc:Choice>
    <mc:Fallback>
      <p:transition spd="med" advTm="146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051" y="1766766"/>
            <a:ext cx="8212024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267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56"/>
    </mc:Choice>
    <mc:Fallback>
      <p:transition spd="slow" advTm="145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608-5DF2-4D52-89BC-B557B8909390}" type="datetime1">
              <a:rPr lang="zh-CN" altLang="en-US" smtClean="0"/>
              <a:pPr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by chen yutong</a:t>
            </a:r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rot="5400000">
            <a:off x="9342655" y="2952353"/>
            <a:ext cx="799200" cy="798158"/>
            <a:chOff x="1540042" y="2113611"/>
            <a:chExt cx="834189" cy="786063"/>
          </a:xfrm>
        </p:grpSpPr>
        <p:sp>
          <p:nvSpPr>
            <p:cNvPr id="11" name="椭圆 10"/>
            <p:cNvSpPr/>
            <p:nvPr/>
          </p:nvSpPr>
          <p:spPr>
            <a:xfrm>
              <a:off x="1540042" y="2113611"/>
              <a:ext cx="834189" cy="786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1780674" y="2310063"/>
              <a:ext cx="336884" cy="304800"/>
            </a:xfrm>
            <a:prstGeom prst="triangle">
              <a:avLst/>
            </a:prstGeom>
            <a:solidFill>
              <a:srgbClr val="4373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550" y="1996029"/>
            <a:ext cx="7888705" cy="31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859817"/>
      </p:ext>
    </p:extLst>
  </p:cSld>
  <p:clrMapOvr>
    <a:masterClrMapping/>
  </p:clrMapOvr>
  <p:transition spd="slow" advTm="31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656</Words>
  <Application>Microsoft Office PowerPoint</Application>
  <PresentationFormat>自定义</PresentationFormat>
  <Paragraphs>74</Paragraphs>
  <Slides>33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</cp:lastModifiedBy>
  <cp:revision>156</cp:revision>
  <dcterms:created xsi:type="dcterms:W3CDTF">2015-10-17T05:58:59Z</dcterms:created>
  <dcterms:modified xsi:type="dcterms:W3CDTF">2015-11-08T11:49:47Z</dcterms:modified>
</cp:coreProperties>
</file>