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85" r:id="rId3"/>
    <p:sldId id="257" r:id="rId4"/>
    <p:sldId id="258" r:id="rId5"/>
    <p:sldId id="259" r:id="rId6"/>
    <p:sldId id="260" r:id="rId7"/>
    <p:sldId id="261" r:id="rId8"/>
    <p:sldId id="262" r:id="rId9"/>
    <p:sldId id="284"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embeddedFontLst>
    <p:embeddedFont>
      <p:font typeface="德彪钢笔行书字库" panose="02000000000000000000" pitchFamily="2" charset="-122"/>
      <p:regular r:id="rId32"/>
    </p:embeddedFont>
    <p:embeddedFont>
      <p:font typeface="Calibri Light" panose="020F0302020204030204" pitchFamily="34" charset="0"/>
      <p:regular r:id="rId33"/>
      <p:italic r:id="rId34"/>
    </p:embeddedFont>
    <p:embeddedFont>
      <p:font typeface="华文楷体" panose="02010600040101010101" pitchFamily="2" charset="-122"/>
      <p:regular r:id="rId35"/>
    </p:embeddedFont>
    <p:embeddedFont>
      <p:font typeface="隶书" panose="02010509060101010101" pitchFamily="49" charset="-122"/>
      <p:regular r:id="rId36"/>
    </p:embeddedFont>
    <p:embeddedFont>
      <p:font typeface="Calibri" panose="020F0502020204030204" pitchFamily="34" charset="0"/>
      <p:regular r:id="rId37"/>
      <p:bold r:id="rId38"/>
      <p:italic r:id="rId39"/>
      <p:boldItalic r:id="rId40"/>
    </p:embeddedFont>
    <p:embeddedFont>
      <p:font typeface="方正卡通简体" panose="03000509000000000000" pitchFamily="65" charset="-122"/>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60" autoAdjust="0"/>
  </p:normalViewPr>
  <p:slideViewPr>
    <p:cSldViewPr snapToGrid="0" showGuides="1">
      <p:cViewPr varScale="1">
        <p:scale>
          <a:sx n="41" d="100"/>
          <a:sy n="41" d="100"/>
        </p:scale>
        <p:origin x="21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8EC67-2391-43A3-803E-CDEE089E4A5A}" type="doc">
      <dgm:prSet loTypeId="urn:microsoft.com/office/officeart/2005/8/layout/cycle8" loCatId="cycle" qsTypeId="urn:microsoft.com/office/officeart/2005/8/quickstyle/3d3" qsCatId="3D" csTypeId="urn:microsoft.com/office/officeart/2005/8/colors/colorful1" csCatId="colorful" phldr="1"/>
      <dgm:spPr/>
    </dgm:pt>
    <dgm:pt modelId="{D3B9B970-5EFA-4819-BEAA-25D5EC637D40}">
      <dgm:prSet phldrT="[文本]"/>
      <dgm:spPr/>
      <dgm:t>
        <a:bodyPr/>
        <a:lstStyle/>
        <a:p>
          <a:r>
            <a:rPr lang="zh-CN" altLang="en-US" dirty="0" smtClean="0">
              <a:solidFill>
                <a:schemeClr val="tx1"/>
              </a:solidFill>
              <a:latin typeface="德彪钢笔行书字库" panose="02000000000000000000" pitchFamily="2" charset="-122"/>
              <a:ea typeface="德彪钢笔行书字库" panose="02000000000000000000" pitchFamily="2" charset="-122"/>
            </a:rPr>
            <a:t>文献存储</a:t>
          </a:r>
          <a:endParaRPr lang="zh-CN" altLang="en-US" dirty="0">
            <a:solidFill>
              <a:schemeClr val="tx1"/>
            </a:solidFill>
            <a:latin typeface="德彪钢笔行书字库" panose="02000000000000000000" pitchFamily="2" charset="-122"/>
            <a:ea typeface="德彪钢笔行书字库" panose="02000000000000000000" pitchFamily="2" charset="-122"/>
          </a:endParaRPr>
        </a:p>
      </dgm:t>
    </dgm:pt>
    <dgm:pt modelId="{DC02FC16-64EA-4910-AAAD-B2CB633D5FFA}" type="parTrans" cxnId="{5F65CCF9-8BB5-432F-AFA9-F2292B22FB87}">
      <dgm:prSet/>
      <dgm:spPr/>
      <dgm:t>
        <a:bodyPr/>
        <a:lstStyle/>
        <a:p>
          <a:endParaRPr lang="zh-CN" altLang="en-US"/>
        </a:p>
      </dgm:t>
    </dgm:pt>
    <dgm:pt modelId="{23CE6BB3-3607-4A90-99DF-D9CED4A58291}" type="sibTrans" cxnId="{5F65CCF9-8BB5-432F-AFA9-F2292B22FB87}">
      <dgm:prSet/>
      <dgm:spPr/>
      <dgm:t>
        <a:bodyPr/>
        <a:lstStyle/>
        <a:p>
          <a:endParaRPr lang="zh-CN" altLang="en-US"/>
        </a:p>
      </dgm:t>
    </dgm:pt>
    <dgm:pt modelId="{BFF61981-FBE0-45F6-918C-54528C094A14}">
      <dgm:prSet phldrT="[文本]"/>
      <dgm:spPr/>
      <dgm:t>
        <a:bodyPr/>
        <a:lstStyle/>
        <a:p>
          <a:r>
            <a:rPr lang="zh-CN" altLang="en-US" dirty="0" smtClean="0">
              <a:solidFill>
                <a:srgbClr val="FFFF00"/>
              </a:solidFill>
              <a:latin typeface="德彪钢笔行书字库" panose="02000000000000000000" pitchFamily="2" charset="-122"/>
              <a:ea typeface="德彪钢笔行书字库" panose="02000000000000000000" pitchFamily="2" charset="-122"/>
            </a:rPr>
            <a:t>关键词；主题，作者等</a:t>
          </a:r>
          <a:endParaRPr lang="zh-CN" altLang="en-US" dirty="0">
            <a:solidFill>
              <a:srgbClr val="FFFF00"/>
            </a:solidFill>
            <a:latin typeface="德彪钢笔行书字库" panose="02000000000000000000" pitchFamily="2" charset="-122"/>
            <a:ea typeface="德彪钢笔行书字库" panose="02000000000000000000" pitchFamily="2" charset="-122"/>
          </a:endParaRPr>
        </a:p>
      </dgm:t>
    </dgm:pt>
    <dgm:pt modelId="{5C1AB933-70B3-4592-92AD-EAD466522197}" type="parTrans" cxnId="{AF951DC6-2A39-4FDB-91BA-C1D7BABDDD45}">
      <dgm:prSet/>
      <dgm:spPr/>
      <dgm:t>
        <a:bodyPr/>
        <a:lstStyle/>
        <a:p>
          <a:endParaRPr lang="zh-CN" altLang="en-US"/>
        </a:p>
      </dgm:t>
    </dgm:pt>
    <dgm:pt modelId="{A3DD8403-A948-479E-8A7E-E11DE71974D3}" type="sibTrans" cxnId="{AF951DC6-2A39-4FDB-91BA-C1D7BABDDD45}">
      <dgm:prSet/>
      <dgm:spPr/>
      <dgm:t>
        <a:bodyPr/>
        <a:lstStyle/>
        <a:p>
          <a:endParaRPr lang="zh-CN" altLang="en-US"/>
        </a:p>
      </dgm:t>
    </dgm:pt>
    <dgm:pt modelId="{FC44237F-934F-44BC-91A4-929A3570E6DC}">
      <dgm:prSet phldrT="[文本]"/>
      <dgm:spPr/>
      <dgm:t>
        <a:bodyPr/>
        <a:lstStyle/>
        <a:p>
          <a:r>
            <a:rPr lang="zh-CN" altLang="en-US" smtClean="0">
              <a:solidFill>
                <a:schemeClr val="tx1"/>
              </a:solidFill>
              <a:latin typeface="德彪钢笔行书字库" panose="02000000000000000000" pitchFamily="2" charset="-122"/>
              <a:ea typeface="德彪钢笔行书字库" panose="02000000000000000000" pitchFamily="2" charset="-122"/>
            </a:rPr>
            <a:t>文献查找利用</a:t>
          </a:r>
          <a:endParaRPr lang="zh-CN" altLang="en-US" dirty="0">
            <a:solidFill>
              <a:schemeClr val="tx1"/>
            </a:solidFill>
            <a:latin typeface="德彪钢笔行书字库" panose="02000000000000000000" pitchFamily="2" charset="-122"/>
            <a:ea typeface="德彪钢笔行书字库" panose="02000000000000000000" pitchFamily="2" charset="-122"/>
          </a:endParaRPr>
        </a:p>
      </dgm:t>
    </dgm:pt>
    <dgm:pt modelId="{41479110-647D-4EB2-8A75-CADB712FA36B}" type="parTrans" cxnId="{A29327D2-7E9D-42DB-A6AB-B60EDC4A2CEB}">
      <dgm:prSet/>
      <dgm:spPr/>
      <dgm:t>
        <a:bodyPr/>
        <a:lstStyle/>
        <a:p>
          <a:endParaRPr lang="zh-CN" altLang="en-US"/>
        </a:p>
      </dgm:t>
    </dgm:pt>
    <dgm:pt modelId="{BAEF1421-2C40-4F13-8371-6665B8D1A5F6}" type="sibTrans" cxnId="{A29327D2-7E9D-42DB-A6AB-B60EDC4A2CEB}">
      <dgm:prSet/>
      <dgm:spPr/>
      <dgm:t>
        <a:bodyPr/>
        <a:lstStyle/>
        <a:p>
          <a:endParaRPr lang="zh-CN" altLang="en-US"/>
        </a:p>
      </dgm:t>
    </dgm:pt>
    <dgm:pt modelId="{CA278AC4-F350-4EAA-ADC7-636DA2F499A7}" type="pres">
      <dgm:prSet presAssocID="{63A8EC67-2391-43A3-803E-CDEE089E4A5A}" presName="compositeShape" presStyleCnt="0">
        <dgm:presLayoutVars>
          <dgm:chMax val="7"/>
          <dgm:dir/>
          <dgm:resizeHandles val="exact"/>
        </dgm:presLayoutVars>
      </dgm:prSet>
      <dgm:spPr/>
    </dgm:pt>
    <dgm:pt modelId="{6496E8AE-9A42-47DB-AA41-230B4043E9EC}" type="pres">
      <dgm:prSet presAssocID="{63A8EC67-2391-43A3-803E-CDEE089E4A5A}" presName="wedge1" presStyleLbl="node1" presStyleIdx="0" presStyleCnt="3"/>
      <dgm:spPr/>
      <dgm:t>
        <a:bodyPr/>
        <a:lstStyle/>
        <a:p>
          <a:endParaRPr lang="zh-CN" altLang="en-US"/>
        </a:p>
      </dgm:t>
    </dgm:pt>
    <dgm:pt modelId="{85F1AB59-5548-45F7-8CD4-575CD82A17F6}" type="pres">
      <dgm:prSet presAssocID="{63A8EC67-2391-43A3-803E-CDEE089E4A5A}" presName="dummy1a" presStyleCnt="0"/>
      <dgm:spPr/>
    </dgm:pt>
    <dgm:pt modelId="{844FC839-36E1-49A0-9CA1-197C0F05A3E6}" type="pres">
      <dgm:prSet presAssocID="{63A8EC67-2391-43A3-803E-CDEE089E4A5A}" presName="dummy1b" presStyleCnt="0"/>
      <dgm:spPr/>
    </dgm:pt>
    <dgm:pt modelId="{2DE107F6-98D8-4654-BE38-BBCAD2AFB775}" type="pres">
      <dgm:prSet presAssocID="{63A8EC67-2391-43A3-803E-CDEE089E4A5A}" presName="wedge1Tx" presStyleLbl="node1" presStyleIdx="0" presStyleCnt="3">
        <dgm:presLayoutVars>
          <dgm:chMax val="0"/>
          <dgm:chPref val="0"/>
          <dgm:bulletEnabled val="1"/>
        </dgm:presLayoutVars>
      </dgm:prSet>
      <dgm:spPr/>
      <dgm:t>
        <a:bodyPr/>
        <a:lstStyle/>
        <a:p>
          <a:endParaRPr lang="zh-CN" altLang="en-US"/>
        </a:p>
      </dgm:t>
    </dgm:pt>
    <dgm:pt modelId="{DB2D6EDD-81BA-43BE-BD6A-A0A3CAA3378A}" type="pres">
      <dgm:prSet presAssocID="{63A8EC67-2391-43A3-803E-CDEE089E4A5A}" presName="wedge2" presStyleLbl="node1" presStyleIdx="1" presStyleCnt="3"/>
      <dgm:spPr/>
      <dgm:t>
        <a:bodyPr/>
        <a:lstStyle/>
        <a:p>
          <a:endParaRPr lang="zh-CN" altLang="en-US"/>
        </a:p>
      </dgm:t>
    </dgm:pt>
    <dgm:pt modelId="{36131091-C0FA-45F3-AE0F-51C452C1F03C}" type="pres">
      <dgm:prSet presAssocID="{63A8EC67-2391-43A3-803E-CDEE089E4A5A}" presName="dummy2a" presStyleCnt="0"/>
      <dgm:spPr/>
    </dgm:pt>
    <dgm:pt modelId="{78E0E668-34CE-4629-A449-EDDE80AA2D40}" type="pres">
      <dgm:prSet presAssocID="{63A8EC67-2391-43A3-803E-CDEE089E4A5A}" presName="dummy2b" presStyleCnt="0"/>
      <dgm:spPr/>
    </dgm:pt>
    <dgm:pt modelId="{2CB18798-C782-4D6E-9F47-8032A369C2A6}" type="pres">
      <dgm:prSet presAssocID="{63A8EC67-2391-43A3-803E-CDEE089E4A5A}" presName="wedge2Tx" presStyleLbl="node1" presStyleIdx="1" presStyleCnt="3">
        <dgm:presLayoutVars>
          <dgm:chMax val="0"/>
          <dgm:chPref val="0"/>
          <dgm:bulletEnabled val="1"/>
        </dgm:presLayoutVars>
      </dgm:prSet>
      <dgm:spPr/>
      <dgm:t>
        <a:bodyPr/>
        <a:lstStyle/>
        <a:p>
          <a:endParaRPr lang="zh-CN" altLang="en-US"/>
        </a:p>
      </dgm:t>
    </dgm:pt>
    <dgm:pt modelId="{2EC1BF5E-840E-4D0D-A95A-25502D11CB86}" type="pres">
      <dgm:prSet presAssocID="{63A8EC67-2391-43A3-803E-CDEE089E4A5A}" presName="wedge3" presStyleLbl="node1" presStyleIdx="2" presStyleCnt="3"/>
      <dgm:spPr/>
      <dgm:t>
        <a:bodyPr/>
        <a:lstStyle/>
        <a:p>
          <a:endParaRPr lang="zh-CN" altLang="en-US"/>
        </a:p>
      </dgm:t>
    </dgm:pt>
    <dgm:pt modelId="{E97AFAD5-BD2A-4A0D-9F5C-BA44A1F36B1A}" type="pres">
      <dgm:prSet presAssocID="{63A8EC67-2391-43A3-803E-CDEE089E4A5A}" presName="dummy3a" presStyleCnt="0"/>
      <dgm:spPr/>
    </dgm:pt>
    <dgm:pt modelId="{2DEBBB6B-36AC-462C-8D7B-B8C440364169}" type="pres">
      <dgm:prSet presAssocID="{63A8EC67-2391-43A3-803E-CDEE089E4A5A}" presName="dummy3b" presStyleCnt="0"/>
      <dgm:spPr/>
    </dgm:pt>
    <dgm:pt modelId="{69ADB747-1346-4D74-9774-BFC0769EDD5B}" type="pres">
      <dgm:prSet presAssocID="{63A8EC67-2391-43A3-803E-CDEE089E4A5A}" presName="wedge3Tx" presStyleLbl="node1" presStyleIdx="2" presStyleCnt="3">
        <dgm:presLayoutVars>
          <dgm:chMax val="0"/>
          <dgm:chPref val="0"/>
          <dgm:bulletEnabled val="1"/>
        </dgm:presLayoutVars>
      </dgm:prSet>
      <dgm:spPr/>
      <dgm:t>
        <a:bodyPr/>
        <a:lstStyle/>
        <a:p>
          <a:endParaRPr lang="zh-CN" altLang="en-US"/>
        </a:p>
      </dgm:t>
    </dgm:pt>
    <dgm:pt modelId="{4D72FFF4-8C23-4EE7-AB0B-7CDF9683695B}" type="pres">
      <dgm:prSet presAssocID="{23CE6BB3-3607-4A90-99DF-D9CED4A58291}" presName="arrowWedge1" presStyleLbl="fgSibTrans2D1" presStyleIdx="0" presStyleCnt="3"/>
      <dgm:spPr/>
    </dgm:pt>
    <dgm:pt modelId="{E99606B4-4991-478B-ABA6-6827048E8C58}" type="pres">
      <dgm:prSet presAssocID="{A3DD8403-A948-479E-8A7E-E11DE71974D3}" presName="arrowWedge2" presStyleLbl="fgSibTrans2D1" presStyleIdx="1" presStyleCnt="3"/>
      <dgm:spPr/>
    </dgm:pt>
    <dgm:pt modelId="{42D9C614-6DBE-48B9-9BF0-E5648E53438C}" type="pres">
      <dgm:prSet presAssocID="{BAEF1421-2C40-4F13-8371-6665B8D1A5F6}" presName="arrowWedge3" presStyleLbl="fgSibTrans2D1" presStyleIdx="2" presStyleCnt="3"/>
      <dgm:spPr/>
    </dgm:pt>
  </dgm:ptLst>
  <dgm:cxnLst>
    <dgm:cxn modelId="{5F65CCF9-8BB5-432F-AFA9-F2292B22FB87}" srcId="{63A8EC67-2391-43A3-803E-CDEE089E4A5A}" destId="{D3B9B970-5EFA-4819-BEAA-25D5EC637D40}" srcOrd="0" destOrd="0" parTransId="{DC02FC16-64EA-4910-AAAD-B2CB633D5FFA}" sibTransId="{23CE6BB3-3607-4A90-99DF-D9CED4A58291}"/>
    <dgm:cxn modelId="{992F2628-7B8E-4AF2-8708-E547BFC6CD56}" type="presOf" srcId="{BFF61981-FBE0-45F6-918C-54528C094A14}" destId="{2CB18798-C782-4D6E-9F47-8032A369C2A6}" srcOrd="1" destOrd="0" presId="urn:microsoft.com/office/officeart/2005/8/layout/cycle8"/>
    <dgm:cxn modelId="{795844FE-0ACD-4DE7-94A9-FF9A11D63A8D}" type="presOf" srcId="{D3B9B970-5EFA-4819-BEAA-25D5EC637D40}" destId="{6496E8AE-9A42-47DB-AA41-230B4043E9EC}" srcOrd="0" destOrd="0" presId="urn:microsoft.com/office/officeart/2005/8/layout/cycle8"/>
    <dgm:cxn modelId="{997B2E73-1C6B-4943-ABE6-AFF3268AA486}" type="presOf" srcId="{D3B9B970-5EFA-4819-BEAA-25D5EC637D40}" destId="{2DE107F6-98D8-4654-BE38-BBCAD2AFB775}" srcOrd="1" destOrd="0" presId="urn:microsoft.com/office/officeart/2005/8/layout/cycle8"/>
    <dgm:cxn modelId="{AF951DC6-2A39-4FDB-91BA-C1D7BABDDD45}" srcId="{63A8EC67-2391-43A3-803E-CDEE089E4A5A}" destId="{BFF61981-FBE0-45F6-918C-54528C094A14}" srcOrd="1" destOrd="0" parTransId="{5C1AB933-70B3-4592-92AD-EAD466522197}" sibTransId="{A3DD8403-A948-479E-8A7E-E11DE71974D3}"/>
    <dgm:cxn modelId="{A29327D2-7E9D-42DB-A6AB-B60EDC4A2CEB}" srcId="{63A8EC67-2391-43A3-803E-CDEE089E4A5A}" destId="{FC44237F-934F-44BC-91A4-929A3570E6DC}" srcOrd="2" destOrd="0" parTransId="{41479110-647D-4EB2-8A75-CADB712FA36B}" sibTransId="{BAEF1421-2C40-4F13-8371-6665B8D1A5F6}"/>
    <dgm:cxn modelId="{28B57BD7-B99F-45E5-9717-F54B03074AA1}" type="presOf" srcId="{63A8EC67-2391-43A3-803E-CDEE089E4A5A}" destId="{CA278AC4-F350-4EAA-ADC7-636DA2F499A7}" srcOrd="0" destOrd="0" presId="urn:microsoft.com/office/officeart/2005/8/layout/cycle8"/>
    <dgm:cxn modelId="{C4A2BA4F-0064-43AB-8504-56D554BB7E4F}" type="presOf" srcId="{BFF61981-FBE0-45F6-918C-54528C094A14}" destId="{DB2D6EDD-81BA-43BE-BD6A-A0A3CAA3378A}" srcOrd="0" destOrd="0" presId="urn:microsoft.com/office/officeart/2005/8/layout/cycle8"/>
    <dgm:cxn modelId="{167900CA-CDFE-4478-B71C-C23B8CC5B6EF}" type="presOf" srcId="{FC44237F-934F-44BC-91A4-929A3570E6DC}" destId="{2EC1BF5E-840E-4D0D-A95A-25502D11CB86}" srcOrd="0" destOrd="0" presId="urn:microsoft.com/office/officeart/2005/8/layout/cycle8"/>
    <dgm:cxn modelId="{65FF0508-D81A-48D0-849E-C2B1DE894BBC}" type="presOf" srcId="{FC44237F-934F-44BC-91A4-929A3570E6DC}" destId="{69ADB747-1346-4D74-9774-BFC0769EDD5B}" srcOrd="1" destOrd="0" presId="urn:microsoft.com/office/officeart/2005/8/layout/cycle8"/>
    <dgm:cxn modelId="{2AB77B0B-54BC-42C9-8B28-5A4AFFF0DCAB}" type="presParOf" srcId="{CA278AC4-F350-4EAA-ADC7-636DA2F499A7}" destId="{6496E8AE-9A42-47DB-AA41-230B4043E9EC}" srcOrd="0" destOrd="0" presId="urn:microsoft.com/office/officeart/2005/8/layout/cycle8"/>
    <dgm:cxn modelId="{96772946-E12B-4A0A-9B67-8B08FB29BB2C}" type="presParOf" srcId="{CA278AC4-F350-4EAA-ADC7-636DA2F499A7}" destId="{85F1AB59-5548-45F7-8CD4-575CD82A17F6}" srcOrd="1" destOrd="0" presId="urn:microsoft.com/office/officeart/2005/8/layout/cycle8"/>
    <dgm:cxn modelId="{FB45548B-124A-4FF8-849F-21E4DC294126}" type="presParOf" srcId="{CA278AC4-F350-4EAA-ADC7-636DA2F499A7}" destId="{844FC839-36E1-49A0-9CA1-197C0F05A3E6}" srcOrd="2" destOrd="0" presId="urn:microsoft.com/office/officeart/2005/8/layout/cycle8"/>
    <dgm:cxn modelId="{935DC444-970C-42D1-B494-B1E59F7164D5}" type="presParOf" srcId="{CA278AC4-F350-4EAA-ADC7-636DA2F499A7}" destId="{2DE107F6-98D8-4654-BE38-BBCAD2AFB775}" srcOrd="3" destOrd="0" presId="urn:microsoft.com/office/officeart/2005/8/layout/cycle8"/>
    <dgm:cxn modelId="{18005959-A43B-4AA8-8D67-39D31A191E32}" type="presParOf" srcId="{CA278AC4-F350-4EAA-ADC7-636DA2F499A7}" destId="{DB2D6EDD-81BA-43BE-BD6A-A0A3CAA3378A}" srcOrd="4" destOrd="0" presId="urn:microsoft.com/office/officeart/2005/8/layout/cycle8"/>
    <dgm:cxn modelId="{6D56527D-4851-439B-867C-155A8F1C2645}" type="presParOf" srcId="{CA278AC4-F350-4EAA-ADC7-636DA2F499A7}" destId="{36131091-C0FA-45F3-AE0F-51C452C1F03C}" srcOrd="5" destOrd="0" presId="urn:microsoft.com/office/officeart/2005/8/layout/cycle8"/>
    <dgm:cxn modelId="{BDAECC71-D5FE-486C-830D-6A7A4DC41B9F}" type="presParOf" srcId="{CA278AC4-F350-4EAA-ADC7-636DA2F499A7}" destId="{78E0E668-34CE-4629-A449-EDDE80AA2D40}" srcOrd="6" destOrd="0" presId="urn:microsoft.com/office/officeart/2005/8/layout/cycle8"/>
    <dgm:cxn modelId="{FA40A740-C45B-4C8B-8830-EE59F0ADE26C}" type="presParOf" srcId="{CA278AC4-F350-4EAA-ADC7-636DA2F499A7}" destId="{2CB18798-C782-4D6E-9F47-8032A369C2A6}" srcOrd="7" destOrd="0" presId="urn:microsoft.com/office/officeart/2005/8/layout/cycle8"/>
    <dgm:cxn modelId="{AF9A3FDC-EAAB-46BA-BD66-C90D1A038956}" type="presParOf" srcId="{CA278AC4-F350-4EAA-ADC7-636DA2F499A7}" destId="{2EC1BF5E-840E-4D0D-A95A-25502D11CB86}" srcOrd="8" destOrd="0" presId="urn:microsoft.com/office/officeart/2005/8/layout/cycle8"/>
    <dgm:cxn modelId="{146786BB-A8BF-4862-ADA0-44B11CD1AABF}" type="presParOf" srcId="{CA278AC4-F350-4EAA-ADC7-636DA2F499A7}" destId="{E97AFAD5-BD2A-4A0D-9F5C-BA44A1F36B1A}" srcOrd="9" destOrd="0" presId="urn:microsoft.com/office/officeart/2005/8/layout/cycle8"/>
    <dgm:cxn modelId="{16015D6F-80A7-4191-8AC9-AF476659616A}" type="presParOf" srcId="{CA278AC4-F350-4EAA-ADC7-636DA2F499A7}" destId="{2DEBBB6B-36AC-462C-8D7B-B8C440364169}" srcOrd="10" destOrd="0" presId="urn:microsoft.com/office/officeart/2005/8/layout/cycle8"/>
    <dgm:cxn modelId="{9EC6EEFB-541C-4F4B-A74E-F785299ECB92}" type="presParOf" srcId="{CA278AC4-F350-4EAA-ADC7-636DA2F499A7}" destId="{69ADB747-1346-4D74-9774-BFC0769EDD5B}" srcOrd="11" destOrd="0" presId="urn:microsoft.com/office/officeart/2005/8/layout/cycle8"/>
    <dgm:cxn modelId="{6030BF59-BA64-497B-9603-7835911D15AC}" type="presParOf" srcId="{CA278AC4-F350-4EAA-ADC7-636DA2F499A7}" destId="{4D72FFF4-8C23-4EE7-AB0B-7CDF9683695B}" srcOrd="12" destOrd="0" presId="urn:microsoft.com/office/officeart/2005/8/layout/cycle8"/>
    <dgm:cxn modelId="{13C2F316-2C6D-4F76-939D-AFBCB52DF68B}" type="presParOf" srcId="{CA278AC4-F350-4EAA-ADC7-636DA2F499A7}" destId="{E99606B4-4991-478B-ABA6-6827048E8C58}" srcOrd="13" destOrd="0" presId="urn:microsoft.com/office/officeart/2005/8/layout/cycle8"/>
    <dgm:cxn modelId="{4797BC1E-4E1B-44F2-99FA-3B8026A90036}" type="presParOf" srcId="{CA278AC4-F350-4EAA-ADC7-636DA2F499A7}" destId="{42D9C614-6DBE-48B9-9BF0-E5648E53438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DE059-D45B-4D4A-BA2F-738EF67AC8BF}" type="doc">
      <dgm:prSet loTypeId="urn:microsoft.com/office/officeart/2005/8/layout/cycle1" loCatId="cycle" qsTypeId="urn:microsoft.com/office/officeart/2005/8/quickstyle/simple1" qsCatId="simple" csTypeId="urn:microsoft.com/office/officeart/2005/8/colors/accent1_2" csCatId="accent1"/>
      <dgm:spPr/>
    </dgm:pt>
    <dgm:pt modelId="{08A989AF-D576-471C-9D8B-913A19733A2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管理</a:t>
          </a:r>
          <a:endPar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gm:t>
    </dgm:pt>
    <dgm:pt modelId="{C3472A0C-9E8C-492A-ADE4-6C523E5C8C57}" type="parTrans" cxnId="{9F7FBFB1-187D-4F5D-B608-9E20651F9401}">
      <dgm:prSet/>
      <dgm:spPr/>
      <dgm:t>
        <a:bodyPr/>
        <a:lstStyle/>
        <a:p>
          <a:endParaRPr lang="zh-CN" altLang="en-US"/>
        </a:p>
      </dgm:t>
    </dgm:pt>
    <dgm:pt modelId="{003CB79B-305F-4B68-9B53-07011222C4C9}" type="sibTrans" cxnId="{9F7FBFB1-187D-4F5D-B608-9E20651F9401}">
      <dgm:prSet/>
      <dgm:spPr/>
      <dgm:t>
        <a:bodyPr/>
        <a:lstStyle/>
        <a:p>
          <a:endParaRPr lang="zh-CN" altLang="en-US"/>
        </a:p>
      </dgm:t>
    </dgm:pt>
    <dgm:pt modelId="{FBBBFCC5-AFB8-43A5-BCB1-AC81A04777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分析</a:t>
          </a:r>
          <a:endPar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gm:t>
    </dgm:pt>
    <dgm:pt modelId="{B499FA05-FC39-45D3-BFAE-9EB28219FDD8}" type="parTrans" cxnId="{FE15E68B-424B-4E6A-8F9F-11CB2BDDFC38}">
      <dgm:prSet/>
      <dgm:spPr/>
      <dgm:t>
        <a:bodyPr/>
        <a:lstStyle/>
        <a:p>
          <a:endParaRPr lang="zh-CN" altLang="en-US"/>
        </a:p>
      </dgm:t>
    </dgm:pt>
    <dgm:pt modelId="{9251EAF0-738B-40B0-9F13-CB9F4B68A1ED}" type="sibTrans" cxnId="{FE15E68B-424B-4E6A-8F9F-11CB2BDDFC38}">
      <dgm:prSet/>
      <dgm:spPr/>
      <dgm:t>
        <a:bodyPr/>
        <a:lstStyle/>
        <a:p>
          <a:endParaRPr lang="zh-CN" altLang="en-US"/>
        </a:p>
      </dgm:t>
    </dgm:pt>
    <dgm:pt modelId="{509D9077-B8DD-4C6E-95C1-8367A39CD29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发现</a:t>
          </a:r>
          <a:endPar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gm:t>
    </dgm:pt>
    <dgm:pt modelId="{3775B055-3008-4C79-8AEE-DD366C2B0327}" type="parTrans" cxnId="{57DB10FB-02F4-41C5-BC79-F4E3F1C232F2}">
      <dgm:prSet/>
      <dgm:spPr/>
      <dgm:t>
        <a:bodyPr/>
        <a:lstStyle/>
        <a:p>
          <a:endParaRPr lang="zh-CN" altLang="en-US"/>
        </a:p>
      </dgm:t>
    </dgm:pt>
    <dgm:pt modelId="{4D5C9419-B26E-4176-9AAA-2566865AC395}" type="sibTrans" cxnId="{57DB10FB-02F4-41C5-BC79-F4E3F1C232F2}">
      <dgm:prSet/>
      <dgm:spPr/>
      <dgm:t>
        <a:bodyPr/>
        <a:lstStyle/>
        <a:p>
          <a:endParaRPr lang="zh-CN" altLang="en-US"/>
        </a:p>
      </dgm:t>
    </dgm:pt>
    <dgm:pt modelId="{66907090-232B-4B68-AE18-156280BD0E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写作</a:t>
          </a:r>
          <a:endPar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gm:t>
    </dgm:pt>
    <dgm:pt modelId="{263D6F49-846E-431A-B7F3-6CF442896E88}" type="parTrans" cxnId="{72455438-C48A-4F32-BDBB-A1B9B22A4997}">
      <dgm:prSet/>
      <dgm:spPr/>
      <dgm:t>
        <a:bodyPr/>
        <a:lstStyle/>
        <a:p>
          <a:endParaRPr lang="zh-CN" altLang="en-US"/>
        </a:p>
      </dgm:t>
    </dgm:pt>
    <dgm:pt modelId="{D171A40C-43DC-44BD-8FB3-4841DBB1B9CC}" type="sibTrans" cxnId="{72455438-C48A-4F32-BDBB-A1B9B22A4997}">
      <dgm:prSet/>
      <dgm:spPr/>
      <dgm:t>
        <a:bodyPr/>
        <a:lstStyle/>
        <a:p>
          <a:endParaRPr lang="zh-CN" altLang="en-US"/>
        </a:p>
      </dgm:t>
    </dgm:pt>
    <dgm:pt modelId="{C9F66F8A-54BF-4761-A3DC-E522131E3C0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检索</a:t>
          </a:r>
          <a:endParaRPr kumimoji="0" lang="zh-CN" altLang="en-US" b="1" i="0" u="none" strike="noStrike"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gm:t>
    </dgm:pt>
    <dgm:pt modelId="{6766E32A-E02B-4421-8EAC-980D473D73BA}" type="parTrans" cxnId="{66F92E09-D814-4F1F-96FA-B004F258893F}">
      <dgm:prSet/>
      <dgm:spPr/>
      <dgm:t>
        <a:bodyPr/>
        <a:lstStyle/>
        <a:p>
          <a:endParaRPr lang="zh-CN" altLang="en-US"/>
        </a:p>
      </dgm:t>
    </dgm:pt>
    <dgm:pt modelId="{5EEFD03C-6389-40D1-811F-DC807CDBCC8D}" type="sibTrans" cxnId="{66F92E09-D814-4F1F-96FA-B004F258893F}">
      <dgm:prSet/>
      <dgm:spPr/>
      <dgm:t>
        <a:bodyPr/>
        <a:lstStyle/>
        <a:p>
          <a:endParaRPr lang="zh-CN" altLang="en-US"/>
        </a:p>
      </dgm:t>
    </dgm:pt>
    <dgm:pt modelId="{7B1D57D7-61AC-4122-ADE9-BEE390582778}" type="pres">
      <dgm:prSet presAssocID="{164DE059-D45B-4D4A-BA2F-738EF67AC8BF}" presName="cycle" presStyleCnt="0">
        <dgm:presLayoutVars>
          <dgm:dir/>
          <dgm:resizeHandles val="exact"/>
        </dgm:presLayoutVars>
      </dgm:prSet>
      <dgm:spPr/>
    </dgm:pt>
    <dgm:pt modelId="{CFAD1E02-2EFF-4473-B0E2-0A56796D3DE1}" type="pres">
      <dgm:prSet presAssocID="{08A989AF-D576-471C-9D8B-913A19733A21}" presName="dummy" presStyleCnt="0"/>
      <dgm:spPr/>
    </dgm:pt>
    <dgm:pt modelId="{447927EE-504A-4614-BDCC-300F5A9E2C0F}" type="pres">
      <dgm:prSet presAssocID="{08A989AF-D576-471C-9D8B-913A19733A21}" presName="node" presStyleLbl="revTx" presStyleIdx="0" presStyleCnt="5">
        <dgm:presLayoutVars>
          <dgm:bulletEnabled val="1"/>
        </dgm:presLayoutVars>
      </dgm:prSet>
      <dgm:spPr/>
      <dgm:t>
        <a:bodyPr/>
        <a:lstStyle/>
        <a:p>
          <a:endParaRPr lang="zh-CN" altLang="en-US"/>
        </a:p>
      </dgm:t>
    </dgm:pt>
    <dgm:pt modelId="{D2992ADE-F913-4583-9FFF-DE16575A4EBB}" type="pres">
      <dgm:prSet presAssocID="{003CB79B-305F-4B68-9B53-07011222C4C9}" presName="sibTrans" presStyleLbl="node1" presStyleIdx="0" presStyleCnt="5"/>
      <dgm:spPr/>
      <dgm:t>
        <a:bodyPr/>
        <a:lstStyle/>
        <a:p>
          <a:endParaRPr lang="zh-CN" altLang="en-US"/>
        </a:p>
      </dgm:t>
    </dgm:pt>
    <dgm:pt modelId="{B59BDC4C-171E-425F-BC70-9C3C0283B29F}" type="pres">
      <dgm:prSet presAssocID="{FBBBFCC5-AFB8-43A5-BCB1-AC81A0477773}" presName="dummy" presStyleCnt="0"/>
      <dgm:spPr/>
    </dgm:pt>
    <dgm:pt modelId="{27071DCD-0771-43C0-8C2E-F7A4B799A958}" type="pres">
      <dgm:prSet presAssocID="{FBBBFCC5-AFB8-43A5-BCB1-AC81A0477773}" presName="node" presStyleLbl="revTx" presStyleIdx="1" presStyleCnt="5">
        <dgm:presLayoutVars>
          <dgm:bulletEnabled val="1"/>
        </dgm:presLayoutVars>
      </dgm:prSet>
      <dgm:spPr/>
      <dgm:t>
        <a:bodyPr/>
        <a:lstStyle/>
        <a:p>
          <a:endParaRPr lang="zh-CN" altLang="en-US"/>
        </a:p>
      </dgm:t>
    </dgm:pt>
    <dgm:pt modelId="{6F6C60A5-5BC0-47F4-8060-D6CE5F21EC08}" type="pres">
      <dgm:prSet presAssocID="{9251EAF0-738B-40B0-9F13-CB9F4B68A1ED}" presName="sibTrans" presStyleLbl="node1" presStyleIdx="1" presStyleCnt="5"/>
      <dgm:spPr/>
      <dgm:t>
        <a:bodyPr/>
        <a:lstStyle/>
        <a:p>
          <a:endParaRPr lang="zh-CN" altLang="en-US"/>
        </a:p>
      </dgm:t>
    </dgm:pt>
    <dgm:pt modelId="{E85387D0-6674-4F8F-8E05-9F2794005C02}" type="pres">
      <dgm:prSet presAssocID="{509D9077-B8DD-4C6E-95C1-8367A39CD29F}" presName="dummy" presStyleCnt="0"/>
      <dgm:spPr/>
    </dgm:pt>
    <dgm:pt modelId="{A2C53DC4-0066-4FB4-B72F-9743E78F4AB7}" type="pres">
      <dgm:prSet presAssocID="{509D9077-B8DD-4C6E-95C1-8367A39CD29F}" presName="node" presStyleLbl="revTx" presStyleIdx="2" presStyleCnt="5">
        <dgm:presLayoutVars>
          <dgm:bulletEnabled val="1"/>
        </dgm:presLayoutVars>
      </dgm:prSet>
      <dgm:spPr/>
      <dgm:t>
        <a:bodyPr/>
        <a:lstStyle/>
        <a:p>
          <a:endParaRPr lang="zh-CN" altLang="en-US"/>
        </a:p>
      </dgm:t>
    </dgm:pt>
    <dgm:pt modelId="{DCF64F59-4AF4-4133-BFA8-05E7F5CAEABE}" type="pres">
      <dgm:prSet presAssocID="{4D5C9419-B26E-4176-9AAA-2566865AC395}" presName="sibTrans" presStyleLbl="node1" presStyleIdx="2" presStyleCnt="5"/>
      <dgm:spPr/>
      <dgm:t>
        <a:bodyPr/>
        <a:lstStyle/>
        <a:p>
          <a:endParaRPr lang="zh-CN" altLang="en-US"/>
        </a:p>
      </dgm:t>
    </dgm:pt>
    <dgm:pt modelId="{55DEF4EE-3F43-47A2-9DA8-F1DD65D17130}" type="pres">
      <dgm:prSet presAssocID="{66907090-232B-4B68-AE18-156280BD0E94}" presName="dummy" presStyleCnt="0"/>
      <dgm:spPr/>
    </dgm:pt>
    <dgm:pt modelId="{1F1030D5-84F8-4462-8A33-ED676D952289}" type="pres">
      <dgm:prSet presAssocID="{66907090-232B-4B68-AE18-156280BD0E94}" presName="node" presStyleLbl="revTx" presStyleIdx="3" presStyleCnt="5">
        <dgm:presLayoutVars>
          <dgm:bulletEnabled val="1"/>
        </dgm:presLayoutVars>
      </dgm:prSet>
      <dgm:spPr/>
      <dgm:t>
        <a:bodyPr/>
        <a:lstStyle/>
        <a:p>
          <a:endParaRPr lang="zh-CN" altLang="en-US"/>
        </a:p>
      </dgm:t>
    </dgm:pt>
    <dgm:pt modelId="{03F99990-1E32-44A4-A9E7-3D19161285D8}" type="pres">
      <dgm:prSet presAssocID="{D171A40C-43DC-44BD-8FB3-4841DBB1B9CC}" presName="sibTrans" presStyleLbl="node1" presStyleIdx="3" presStyleCnt="5"/>
      <dgm:spPr/>
      <dgm:t>
        <a:bodyPr/>
        <a:lstStyle/>
        <a:p>
          <a:endParaRPr lang="zh-CN" altLang="en-US"/>
        </a:p>
      </dgm:t>
    </dgm:pt>
    <dgm:pt modelId="{0CCDC6C7-7961-4AF7-B205-48C2F1401BA4}" type="pres">
      <dgm:prSet presAssocID="{C9F66F8A-54BF-4761-A3DC-E522131E3C0D}" presName="dummy" presStyleCnt="0"/>
      <dgm:spPr/>
    </dgm:pt>
    <dgm:pt modelId="{82A96B92-ECE2-4017-9926-EDEA9B39966D}" type="pres">
      <dgm:prSet presAssocID="{C9F66F8A-54BF-4761-A3DC-E522131E3C0D}" presName="node" presStyleLbl="revTx" presStyleIdx="4" presStyleCnt="5">
        <dgm:presLayoutVars>
          <dgm:bulletEnabled val="1"/>
        </dgm:presLayoutVars>
      </dgm:prSet>
      <dgm:spPr/>
      <dgm:t>
        <a:bodyPr/>
        <a:lstStyle/>
        <a:p>
          <a:endParaRPr lang="zh-CN" altLang="en-US"/>
        </a:p>
      </dgm:t>
    </dgm:pt>
    <dgm:pt modelId="{95A06030-903F-4736-9926-72A50F82BCB9}" type="pres">
      <dgm:prSet presAssocID="{5EEFD03C-6389-40D1-811F-DC807CDBCC8D}" presName="sibTrans" presStyleLbl="node1" presStyleIdx="4" presStyleCnt="5"/>
      <dgm:spPr/>
      <dgm:t>
        <a:bodyPr/>
        <a:lstStyle/>
        <a:p>
          <a:endParaRPr lang="zh-CN" altLang="en-US"/>
        </a:p>
      </dgm:t>
    </dgm:pt>
  </dgm:ptLst>
  <dgm:cxnLst>
    <dgm:cxn modelId="{423A03D9-7452-4CD1-9A2E-837F4DBE1CC6}" type="presOf" srcId="{66907090-232B-4B68-AE18-156280BD0E94}" destId="{1F1030D5-84F8-4462-8A33-ED676D952289}" srcOrd="0" destOrd="0" presId="urn:microsoft.com/office/officeart/2005/8/layout/cycle1"/>
    <dgm:cxn modelId="{622B321B-D247-47E1-82CA-BCF37DAD8435}" type="presOf" srcId="{164DE059-D45B-4D4A-BA2F-738EF67AC8BF}" destId="{7B1D57D7-61AC-4122-ADE9-BEE390582778}" srcOrd="0" destOrd="0" presId="urn:microsoft.com/office/officeart/2005/8/layout/cycle1"/>
    <dgm:cxn modelId="{A11AA815-D758-4BF1-8C04-8F8C0C387B5D}" type="presOf" srcId="{D171A40C-43DC-44BD-8FB3-4841DBB1B9CC}" destId="{03F99990-1E32-44A4-A9E7-3D19161285D8}" srcOrd="0" destOrd="0" presId="urn:microsoft.com/office/officeart/2005/8/layout/cycle1"/>
    <dgm:cxn modelId="{2AEF3183-E62C-4600-8D14-A0EB3B1CB4B3}" type="presOf" srcId="{003CB79B-305F-4B68-9B53-07011222C4C9}" destId="{D2992ADE-F913-4583-9FFF-DE16575A4EBB}" srcOrd="0" destOrd="0" presId="urn:microsoft.com/office/officeart/2005/8/layout/cycle1"/>
    <dgm:cxn modelId="{FE15E68B-424B-4E6A-8F9F-11CB2BDDFC38}" srcId="{164DE059-D45B-4D4A-BA2F-738EF67AC8BF}" destId="{FBBBFCC5-AFB8-43A5-BCB1-AC81A0477773}" srcOrd="1" destOrd="0" parTransId="{B499FA05-FC39-45D3-BFAE-9EB28219FDD8}" sibTransId="{9251EAF0-738B-40B0-9F13-CB9F4B68A1ED}"/>
    <dgm:cxn modelId="{5EFB5335-EAC7-45D9-BA63-0D8BC2092016}" type="presOf" srcId="{C9F66F8A-54BF-4761-A3DC-E522131E3C0D}" destId="{82A96B92-ECE2-4017-9926-EDEA9B39966D}" srcOrd="0" destOrd="0" presId="urn:microsoft.com/office/officeart/2005/8/layout/cycle1"/>
    <dgm:cxn modelId="{66F92E09-D814-4F1F-96FA-B004F258893F}" srcId="{164DE059-D45B-4D4A-BA2F-738EF67AC8BF}" destId="{C9F66F8A-54BF-4761-A3DC-E522131E3C0D}" srcOrd="4" destOrd="0" parTransId="{6766E32A-E02B-4421-8EAC-980D473D73BA}" sibTransId="{5EEFD03C-6389-40D1-811F-DC807CDBCC8D}"/>
    <dgm:cxn modelId="{57DB10FB-02F4-41C5-BC79-F4E3F1C232F2}" srcId="{164DE059-D45B-4D4A-BA2F-738EF67AC8BF}" destId="{509D9077-B8DD-4C6E-95C1-8367A39CD29F}" srcOrd="2" destOrd="0" parTransId="{3775B055-3008-4C79-8AEE-DD366C2B0327}" sibTransId="{4D5C9419-B26E-4176-9AAA-2566865AC395}"/>
    <dgm:cxn modelId="{F54DB080-32D3-4F7A-A9C2-EBF22DC8D941}" type="presOf" srcId="{9251EAF0-738B-40B0-9F13-CB9F4B68A1ED}" destId="{6F6C60A5-5BC0-47F4-8060-D6CE5F21EC08}" srcOrd="0" destOrd="0" presId="urn:microsoft.com/office/officeart/2005/8/layout/cycle1"/>
    <dgm:cxn modelId="{5710DF96-03B4-4B74-87D0-178E5AF2F548}" type="presOf" srcId="{FBBBFCC5-AFB8-43A5-BCB1-AC81A0477773}" destId="{27071DCD-0771-43C0-8C2E-F7A4B799A958}" srcOrd="0" destOrd="0" presId="urn:microsoft.com/office/officeart/2005/8/layout/cycle1"/>
    <dgm:cxn modelId="{33A47F9B-13B4-4E2F-A066-6B56CEF29B09}" type="presOf" srcId="{509D9077-B8DD-4C6E-95C1-8367A39CD29F}" destId="{A2C53DC4-0066-4FB4-B72F-9743E78F4AB7}" srcOrd="0" destOrd="0" presId="urn:microsoft.com/office/officeart/2005/8/layout/cycle1"/>
    <dgm:cxn modelId="{9F7FBFB1-187D-4F5D-B608-9E20651F9401}" srcId="{164DE059-D45B-4D4A-BA2F-738EF67AC8BF}" destId="{08A989AF-D576-471C-9D8B-913A19733A21}" srcOrd="0" destOrd="0" parTransId="{C3472A0C-9E8C-492A-ADE4-6C523E5C8C57}" sibTransId="{003CB79B-305F-4B68-9B53-07011222C4C9}"/>
    <dgm:cxn modelId="{0A519EE2-4342-4A93-BACF-FB1F0C33EAE0}" type="presOf" srcId="{5EEFD03C-6389-40D1-811F-DC807CDBCC8D}" destId="{95A06030-903F-4736-9926-72A50F82BCB9}" srcOrd="0" destOrd="0" presId="urn:microsoft.com/office/officeart/2005/8/layout/cycle1"/>
    <dgm:cxn modelId="{72455438-C48A-4F32-BDBB-A1B9B22A4997}" srcId="{164DE059-D45B-4D4A-BA2F-738EF67AC8BF}" destId="{66907090-232B-4B68-AE18-156280BD0E94}" srcOrd="3" destOrd="0" parTransId="{263D6F49-846E-431A-B7F3-6CF442896E88}" sibTransId="{D171A40C-43DC-44BD-8FB3-4841DBB1B9CC}"/>
    <dgm:cxn modelId="{5CC90D4D-EEB6-4C77-8489-BB9084599914}" type="presOf" srcId="{4D5C9419-B26E-4176-9AAA-2566865AC395}" destId="{DCF64F59-4AF4-4133-BFA8-05E7F5CAEABE}" srcOrd="0" destOrd="0" presId="urn:microsoft.com/office/officeart/2005/8/layout/cycle1"/>
    <dgm:cxn modelId="{1F4E74D0-FEDF-42C3-9AF1-659E4D6F6FB1}" type="presOf" srcId="{08A989AF-D576-471C-9D8B-913A19733A21}" destId="{447927EE-504A-4614-BDCC-300F5A9E2C0F}" srcOrd="0" destOrd="0" presId="urn:microsoft.com/office/officeart/2005/8/layout/cycle1"/>
    <dgm:cxn modelId="{048075D5-E581-4B61-82BC-350C4B0EBCA3}" type="presParOf" srcId="{7B1D57D7-61AC-4122-ADE9-BEE390582778}" destId="{CFAD1E02-2EFF-4473-B0E2-0A56796D3DE1}" srcOrd="0" destOrd="0" presId="urn:microsoft.com/office/officeart/2005/8/layout/cycle1"/>
    <dgm:cxn modelId="{93322CE0-8212-470B-A8BB-49A23F02275F}" type="presParOf" srcId="{7B1D57D7-61AC-4122-ADE9-BEE390582778}" destId="{447927EE-504A-4614-BDCC-300F5A9E2C0F}" srcOrd="1" destOrd="0" presId="urn:microsoft.com/office/officeart/2005/8/layout/cycle1"/>
    <dgm:cxn modelId="{74261B90-1772-4D3B-A7B4-1EF3C79E77BD}" type="presParOf" srcId="{7B1D57D7-61AC-4122-ADE9-BEE390582778}" destId="{D2992ADE-F913-4583-9FFF-DE16575A4EBB}" srcOrd="2" destOrd="0" presId="urn:microsoft.com/office/officeart/2005/8/layout/cycle1"/>
    <dgm:cxn modelId="{3122BA11-45D0-4D17-8A69-3D05C5832575}" type="presParOf" srcId="{7B1D57D7-61AC-4122-ADE9-BEE390582778}" destId="{B59BDC4C-171E-425F-BC70-9C3C0283B29F}" srcOrd="3" destOrd="0" presId="urn:microsoft.com/office/officeart/2005/8/layout/cycle1"/>
    <dgm:cxn modelId="{415F20A5-8A35-470E-B768-1423D6D48510}" type="presParOf" srcId="{7B1D57D7-61AC-4122-ADE9-BEE390582778}" destId="{27071DCD-0771-43C0-8C2E-F7A4B799A958}" srcOrd="4" destOrd="0" presId="urn:microsoft.com/office/officeart/2005/8/layout/cycle1"/>
    <dgm:cxn modelId="{79660304-B245-4B5C-BEEE-EF537A748D24}" type="presParOf" srcId="{7B1D57D7-61AC-4122-ADE9-BEE390582778}" destId="{6F6C60A5-5BC0-47F4-8060-D6CE5F21EC08}" srcOrd="5" destOrd="0" presId="urn:microsoft.com/office/officeart/2005/8/layout/cycle1"/>
    <dgm:cxn modelId="{447344DB-A02C-4657-B174-3CED06F9BE4E}" type="presParOf" srcId="{7B1D57D7-61AC-4122-ADE9-BEE390582778}" destId="{E85387D0-6674-4F8F-8E05-9F2794005C02}" srcOrd="6" destOrd="0" presId="urn:microsoft.com/office/officeart/2005/8/layout/cycle1"/>
    <dgm:cxn modelId="{3855FE92-24FE-4D3A-AE6D-454F332F60FF}" type="presParOf" srcId="{7B1D57D7-61AC-4122-ADE9-BEE390582778}" destId="{A2C53DC4-0066-4FB4-B72F-9743E78F4AB7}" srcOrd="7" destOrd="0" presId="urn:microsoft.com/office/officeart/2005/8/layout/cycle1"/>
    <dgm:cxn modelId="{D6A919B7-939B-4562-A642-B8346F3228B4}" type="presParOf" srcId="{7B1D57D7-61AC-4122-ADE9-BEE390582778}" destId="{DCF64F59-4AF4-4133-BFA8-05E7F5CAEABE}" srcOrd="8" destOrd="0" presId="urn:microsoft.com/office/officeart/2005/8/layout/cycle1"/>
    <dgm:cxn modelId="{EA8CD1E7-1678-4DD0-A0D0-1C17C88E318D}" type="presParOf" srcId="{7B1D57D7-61AC-4122-ADE9-BEE390582778}" destId="{55DEF4EE-3F43-47A2-9DA8-F1DD65D17130}" srcOrd="9" destOrd="0" presId="urn:microsoft.com/office/officeart/2005/8/layout/cycle1"/>
    <dgm:cxn modelId="{6B6F82E8-9811-45F5-AAB8-0FA0DE7B6364}" type="presParOf" srcId="{7B1D57D7-61AC-4122-ADE9-BEE390582778}" destId="{1F1030D5-84F8-4462-8A33-ED676D952289}" srcOrd="10" destOrd="0" presId="urn:microsoft.com/office/officeart/2005/8/layout/cycle1"/>
    <dgm:cxn modelId="{02A09C48-F6D5-4329-A42A-E3124567D7FB}" type="presParOf" srcId="{7B1D57D7-61AC-4122-ADE9-BEE390582778}" destId="{03F99990-1E32-44A4-A9E7-3D19161285D8}" srcOrd="11" destOrd="0" presId="urn:microsoft.com/office/officeart/2005/8/layout/cycle1"/>
    <dgm:cxn modelId="{339CC91C-D8A0-4CA8-989D-1B4AC90BB449}" type="presParOf" srcId="{7B1D57D7-61AC-4122-ADE9-BEE390582778}" destId="{0CCDC6C7-7961-4AF7-B205-48C2F1401BA4}" srcOrd="12" destOrd="0" presId="urn:microsoft.com/office/officeart/2005/8/layout/cycle1"/>
    <dgm:cxn modelId="{68C79847-5531-4BE8-A26D-C840EBA06D15}" type="presParOf" srcId="{7B1D57D7-61AC-4122-ADE9-BEE390582778}" destId="{82A96B92-ECE2-4017-9926-EDEA9B39966D}" srcOrd="13" destOrd="0" presId="urn:microsoft.com/office/officeart/2005/8/layout/cycle1"/>
    <dgm:cxn modelId="{DA6BA1CA-B7BE-422C-AE24-784A365AD890}" type="presParOf" srcId="{7B1D57D7-61AC-4122-ADE9-BEE390582778}" destId="{95A06030-903F-4736-9926-72A50F82BCB9}"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6E8AE-9A42-47DB-AA41-230B4043E9EC}">
      <dsp:nvSpPr>
        <dsp:cNvPr id="0" name=""/>
        <dsp:cNvSpPr/>
      </dsp:nvSpPr>
      <dsp:spPr>
        <a:xfrm>
          <a:off x="1438232" y="312106"/>
          <a:ext cx="4033370" cy="4033370"/>
        </a:xfrm>
        <a:prstGeom prst="pie">
          <a:avLst>
            <a:gd name="adj1" fmla="val 16200000"/>
            <a:gd name="adj2" fmla="val 180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CN" altLang="en-US" sz="3000" kern="1200" dirty="0" smtClean="0">
              <a:solidFill>
                <a:schemeClr val="tx1"/>
              </a:solidFill>
              <a:latin typeface="德彪钢笔行书字库" panose="02000000000000000000" pitchFamily="2" charset="-122"/>
              <a:ea typeface="德彪钢笔行书字库" panose="02000000000000000000" pitchFamily="2" charset="-122"/>
            </a:rPr>
            <a:t>文献存储</a:t>
          </a:r>
          <a:endParaRPr lang="zh-CN" altLang="en-US" sz="3000" kern="1200" dirty="0">
            <a:solidFill>
              <a:schemeClr val="tx1"/>
            </a:solidFill>
            <a:latin typeface="德彪钢笔行书字库" panose="02000000000000000000" pitchFamily="2" charset="-122"/>
            <a:ea typeface="德彪钢笔行书字库" panose="02000000000000000000" pitchFamily="2" charset="-122"/>
          </a:endParaRPr>
        </a:p>
      </dsp:txBody>
      <dsp:txXfrm>
        <a:off x="3563915" y="1166796"/>
        <a:ext cx="1440489" cy="1200408"/>
      </dsp:txXfrm>
    </dsp:sp>
    <dsp:sp modelId="{DB2D6EDD-81BA-43BE-BD6A-A0A3CAA3378A}">
      <dsp:nvSpPr>
        <dsp:cNvPr id="0" name=""/>
        <dsp:cNvSpPr/>
      </dsp:nvSpPr>
      <dsp:spPr>
        <a:xfrm>
          <a:off x="1355164" y="456155"/>
          <a:ext cx="4033370" cy="4033370"/>
        </a:xfrm>
        <a:prstGeom prst="pie">
          <a:avLst>
            <a:gd name="adj1" fmla="val 1800000"/>
            <a:gd name="adj2" fmla="val 900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CN" altLang="en-US" sz="3000" kern="1200" dirty="0" smtClean="0">
              <a:solidFill>
                <a:srgbClr val="FFFF00"/>
              </a:solidFill>
              <a:latin typeface="德彪钢笔行书字库" panose="02000000000000000000" pitchFamily="2" charset="-122"/>
              <a:ea typeface="德彪钢笔行书字库" panose="02000000000000000000" pitchFamily="2" charset="-122"/>
            </a:rPr>
            <a:t>关键词；主题，作者等</a:t>
          </a:r>
          <a:endParaRPr lang="zh-CN" altLang="en-US" sz="3000" kern="1200" dirty="0">
            <a:solidFill>
              <a:srgbClr val="FFFF00"/>
            </a:solidFill>
            <a:latin typeface="德彪钢笔行书字库" panose="02000000000000000000" pitchFamily="2" charset="-122"/>
            <a:ea typeface="德彪钢笔行书字库" panose="02000000000000000000" pitchFamily="2" charset="-122"/>
          </a:endParaRPr>
        </a:p>
      </dsp:txBody>
      <dsp:txXfrm>
        <a:off x="2315490" y="3073044"/>
        <a:ext cx="2160734" cy="1056359"/>
      </dsp:txXfrm>
    </dsp:sp>
    <dsp:sp modelId="{2EC1BF5E-840E-4D0D-A95A-25502D11CB86}">
      <dsp:nvSpPr>
        <dsp:cNvPr id="0" name=""/>
        <dsp:cNvSpPr/>
      </dsp:nvSpPr>
      <dsp:spPr>
        <a:xfrm>
          <a:off x="1272096" y="312106"/>
          <a:ext cx="4033370" cy="4033370"/>
        </a:xfrm>
        <a:prstGeom prst="pie">
          <a:avLst>
            <a:gd name="adj1" fmla="val 90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CN" altLang="en-US" sz="3000" kern="1200" smtClean="0">
              <a:solidFill>
                <a:schemeClr val="tx1"/>
              </a:solidFill>
              <a:latin typeface="德彪钢笔行书字库" panose="02000000000000000000" pitchFamily="2" charset="-122"/>
              <a:ea typeface="德彪钢笔行书字库" panose="02000000000000000000" pitchFamily="2" charset="-122"/>
            </a:rPr>
            <a:t>文献查找利用</a:t>
          </a:r>
          <a:endParaRPr lang="zh-CN" altLang="en-US" sz="3000" kern="1200" dirty="0">
            <a:solidFill>
              <a:schemeClr val="tx1"/>
            </a:solidFill>
            <a:latin typeface="德彪钢笔行书字库" panose="02000000000000000000" pitchFamily="2" charset="-122"/>
            <a:ea typeface="德彪钢笔行书字库" panose="02000000000000000000" pitchFamily="2" charset="-122"/>
          </a:endParaRPr>
        </a:p>
      </dsp:txBody>
      <dsp:txXfrm>
        <a:off x="1739295" y="1166796"/>
        <a:ext cx="1440489" cy="1200408"/>
      </dsp:txXfrm>
    </dsp:sp>
    <dsp:sp modelId="{4D72FFF4-8C23-4EE7-AB0B-7CDF9683695B}">
      <dsp:nvSpPr>
        <dsp:cNvPr id="0" name=""/>
        <dsp:cNvSpPr/>
      </dsp:nvSpPr>
      <dsp:spPr>
        <a:xfrm>
          <a:off x="1188880" y="62421"/>
          <a:ext cx="4532740" cy="4532740"/>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9606B4-4991-478B-ABA6-6827048E8C58}">
      <dsp:nvSpPr>
        <dsp:cNvPr id="0" name=""/>
        <dsp:cNvSpPr/>
      </dsp:nvSpPr>
      <dsp:spPr>
        <a:xfrm>
          <a:off x="1105479" y="206215"/>
          <a:ext cx="4532740" cy="4532740"/>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2D9C614-6DBE-48B9-9BF0-E5648E53438C}">
      <dsp:nvSpPr>
        <dsp:cNvPr id="0" name=""/>
        <dsp:cNvSpPr/>
      </dsp:nvSpPr>
      <dsp:spPr>
        <a:xfrm>
          <a:off x="1022078" y="62421"/>
          <a:ext cx="4532740" cy="4532740"/>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927EE-504A-4614-BDCC-300F5A9E2C0F}">
      <dsp:nvSpPr>
        <dsp:cNvPr id="0" name=""/>
        <dsp:cNvSpPr/>
      </dsp:nvSpPr>
      <dsp:spPr>
        <a:xfrm>
          <a:off x="5073551" y="36356"/>
          <a:ext cx="1236573" cy="123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管理</a:t>
          </a:r>
          <a:endPar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sp:txBody>
      <dsp:txXfrm>
        <a:off x="5073551" y="36356"/>
        <a:ext cx="1236573" cy="1236573"/>
      </dsp:txXfrm>
    </dsp:sp>
    <dsp:sp modelId="{D2992ADE-F913-4583-9FFF-DE16575A4EBB}">
      <dsp:nvSpPr>
        <dsp:cNvPr id="0" name=""/>
        <dsp:cNvSpPr/>
      </dsp:nvSpPr>
      <dsp:spPr>
        <a:xfrm>
          <a:off x="2163300" y="416"/>
          <a:ext cx="4638011" cy="4638011"/>
        </a:xfrm>
        <a:prstGeom prst="circularArrow">
          <a:avLst>
            <a:gd name="adj1" fmla="val 5199"/>
            <a:gd name="adj2" fmla="val 335831"/>
            <a:gd name="adj3" fmla="val 21293575"/>
            <a:gd name="adj4" fmla="val 1976594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71DCD-0771-43C0-8C2E-F7A4B799A958}">
      <dsp:nvSpPr>
        <dsp:cNvPr id="0" name=""/>
        <dsp:cNvSpPr/>
      </dsp:nvSpPr>
      <dsp:spPr>
        <a:xfrm>
          <a:off x="5821084" y="2337023"/>
          <a:ext cx="1236573" cy="123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分析</a:t>
          </a:r>
          <a:endPar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sp:txBody>
      <dsp:txXfrm>
        <a:off x="5821084" y="2337023"/>
        <a:ext cx="1236573" cy="1236573"/>
      </dsp:txXfrm>
    </dsp:sp>
    <dsp:sp modelId="{6F6C60A5-5BC0-47F4-8060-D6CE5F21EC08}">
      <dsp:nvSpPr>
        <dsp:cNvPr id="0" name=""/>
        <dsp:cNvSpPr/>
      </dsp:nvSpPr>
      <dsp:spPr>
        <a:xfrm>
          <a:off x="2163300" y="416"/>
          <a:ext cx="4638011" cy="4638011"/>
        </a:xfrm>
        <a:prstGeom prst="circularArrow">
          <a:avLst>
            <a:gd name="adj1" fmla="val 5199"/>
            <a:gd name="adj2" fmla="val 335831"/>
            <a:gd name="adj3" fmla="val 4015043"/>
            <a:gd name="adj4" fmla="val 225311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53DC4-0066-4FB4-B72F-9743E78F4AB7}">
      <dsp:nvSpPr>
        <dsp:cNvPr id="0" name=""/>
        <dsp:cNvSpPr/>
      </dsp:nvSpPr>
      <dsp:spPr>
        <a:xfrm>
          <a:off x="3864019" y="3758914"/>
          <a:ext cx="1236573" cy="123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发现</a:t>
          </a:r>
          <a:endPar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sp:txBody>
      <dsp:txXfrm>
        <a:off x="3864019" y="3758914"/>
        <a:ext cx="1236573" cy="1236573"/>
      </dsp:txXfrm>
    </dsp:sp>
    <dsp:sp modelId="{DCF64F59-4AF4-4133-BFA8-05E7F5CAEABE}">
      <dsp:nvSpPr>
        <dsp:cNvPr id="0" name=""/>
        <dsp:cNvSpPr/>
      </dsp:nvSpPr>
      <dsp:spPr>
        <a:xfrm>
          <a:off x="2163300" y="416"/>
          <a:ext cx="4638011" cy="4638011"/>
        </a:xfrm>
        <a:prstGeom prst="circularArrow">
          <a:avLst>
            <a:gd name="adj1" fmla="val 5199"/>
            <a:gd name="adj2" fmla="val 335831"/>
            <a:gd name="adj3" fmla="val 8211053"/>
            <a:gd name="adj4" fmla="val 6449125"/>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030D5-84F8-4462-8A33-ED676D952289}">
      <dsp:nvSpPr>
        <dsp:cNvPr id="0" name=""/>
        <dsp:cNvSpPr/>
      </dsp:nvSpPr>
      <dsp:spPr>
        <a:xfrm>
          <a:off x="1906955" y="2337023"/>
          <a:ext cx="1236573" cy="123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写作</a:t>
          </a:r>
          <a:endPar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sp:txBody>
      <dsp:txXfrm>
        <a:off x="1906955" y="2337023"/>
        <a:ext cx="1236573" cy="1236573"/>
      </dsp:txXfrm>
    </dsp:sp>
    <dsp:sp modelId="{03F99990-1E32-44A4-A9E7-3D19161285D8}">
      <dsp:nvSpPr>
        <dsp:cNvPr id="0" name=""/>
        <dsp:cNvSpPr/>
      </dsp:nvSpPr>
      <dsp:spPr>
        <a:xfrm>
          <a:off x="2163300" y="416"/>
          <a:ext cx="4638011" cy="4638011"/>
        </a:xfrm>
        <a:prstGeom prst="circularArrow">
          <a:avLst>
            <a:gd name="adj1" fmla="val 5199"/>
            <a:gd name="adj2" fmla="val 335831"/>
            <a:gd name="adj3" fmla="val 12298222"/>
            <a:gd name="adj4" fmla="val 10770594"/>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A96B92-ECE2-4017-9926-EDEA9B39966D}">
      <dsp:nvSpPr>
        <dsp:cNvPr id="0" name=""/>
        <dsp:cNvSpPr/>
      </dsp:nvSpPr>
      <dsp:spPr>
        <a:xfrm>
          <a:off x="2654487" y="36356"/>
          <a:ext cx="1236573" cy="123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hlinkClick xmlns:r="http://schemas.openxmlformats.org/officeDocument/2006/relationships" r:id="" action="ppaction://noaction"/>
            </a:rPr>
            <a:t>检索</a:t>
          </a:r>
          <a:endParaRPr kumimoji="0" lang="zh-CN" altLang="en-US" sz="4400" b="1" i="0" u="none" strike="noStrike" kern="1200" cap="none" normalizeH="0" baseline="0" dirty="0" smtClean="0">
            <a:ln>
              <a:noFill/>
            </a:ln>
            <a:solidFill>
              <a:srgbClr val="000000"/>
            </a:solidFill>
            <a:effectLst/>
            <a:latin typeface="德彪钢笔行书字库" panose="02000000000000000000" pitchFamily="2" charset="-122"/>
            <a:ea typeface="德彪钢笔行书字库" panose="02000000000000000000" pitchFamily="2" charset="-122"/>
          </a:endParaRPr>
        </a:p>
      </dsp:txBody>
      <dsp:txXfrm>
        <a:off x="2654487" y="36356"/>
        <a:ext cx="1236573" cy="1236573"/>
      </dsp:txXfrm>
    </dsp:sp>
    <dsp:sp modelId="{95A06030-903F-4736-9926-72A50F82BCB9}">
      <dsp:nvSpPr>
        <dsp:cNvPr id="0" name=""/>
        <dsp:cNvSpPr/>
      </dsp:nvSpPr>
      <dsp:spPr>
        <a:xfrm>
          <a:off x="2163300" y="416"/>
          <a:ext cx="4638011" cy="4638011"/>
        </a:xfrm>
        <a:prstGeom prst="circularArrow">
          <a:avLst>
            <a:gd name="adj1" fmla="val 5199"/>
            <a:gd name="adj2" fmla="val 335831"/>
            <a:gd name="adj3" fmla="val 16866031"/>
            <a:gd name="adj4" fmla="val 15198138"/>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9BDEC-EE99-4EF8-8678-92240168C248}" type="datetimeFigureOut">
              <a:rPr lang="zh-CN" altLang="en-US" smtClean="0"/>
              <a:t>2015/11/15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2BAD1-4814-4452-B01C-774E87FC5173}" type="slidenum">
              <a:rPr lang="zh-CN" altLang="en-US" smtClean="0"/>
              <a:t>‹#›</a:t>
            </a:fld>
            <a:endParaRPr lang="zh-CN" altLang="en-US"/>
          </a:p>
        </p:txBody>
      </p:sp>
    </p:spTree>
    <p:extLst>
      <p:ext uri="{BB962C8B-B14F-4D97-AF65-F5344CB8AC3E}">
        <p14:creationId xmlns:p14="http://schemas.microsoft.com/office/powerpoint/2010/main" val="30069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文字、文献是对人类社会知识和历史文化的载体，内容丰富，信息量巨大，因此需要一种科学简单有效的分类方式进行管理；图书馆和档案馆的重大意义就在于此</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科技工作者等相关人员查阅相关资料和文献的时候需要了解和认识清楚文献到底按照什么方式方法存储，保存，才能知道怎么去查找</a:t>
            </a:r>
          </a:p>
          <a:p>
            <a:endParaRPr lang="zh-CN" altLang="en-US" dirty="0"/>
          </a:p>
        </p:txBody>
      </p:sp>
      <p:sp>
        <p:nvSpPr>
          <p:cNvPr id="4" name="灯片编号占位符 3"/>
          <p:cNvSpPr>
            <a:spLocks noGrp="1"/>
          </p:cNvSpPr>
          <p:nvPr>
            <p:ph type="sldNum" sz="quarter" idx="10"/>
          </p:nvPr>
        </p:nvSpPr>
        <p:spPr/>
        <p:txBody>
          <a:bodyPr/>
          <a:lstStyle/>
          <a:p>
            <a:fld id="{2672BAD1-4814-4452-B01C-774E87FC5173}" type="slidenum">
              <a:rPr lang="zh-CN" altLang="en-US" smtClean="0"/>
              <a:t>2</a:t>
            </a:fld>
            <a:endParaRPr lang="zh-CN" altLang="en-US"/>
          </a:p>
        </p:txBody>
      </p:sp>
    </p:spTree>
    <p:extLst>
      <p:ext uri="{BB962C8B-B14F-4D97-AF65-F5344CB8AC3E}">
        <p14:creationId xmlns:p14="http://schemas.microsoft.com/office/powerpoint/2010/main" val="4360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备注：</a:t>
            </a:r>
            <a:endParaRPr lang="en-US" altLang="zh-CN" dirty="0" smtClean="0"/>
          </a:p>
          <a:p>
            <a:r>
              <a:rPr lang="en-US" altLang="zh-CN" dirty="0" smtClean="0"/>
              <a:t>A.</a:t>
            </a:r>
            <a:r>
              <a:rPr lang="zh-CN" altLang="en-US" dirty="0" smtClean="0"/>
              <a:t>作为一个学渣，其实很少看文献。在做本科论文的时候，发现有些东西太麻烦了，尤其是在资源电子化之后。以我个人的体验，出现的问题主要集中在以下三点：</a:t>
            </a:r>
            <a:endParaRPr lang="en-US" altLang="zh-CN" dirty="0" smtClean="0"/>
          </a:p>
          <a:p>
            <a:r>
              <a:rPr lang="en-US" altLang="zh-CN" dirty="0" smtClean="0"/>
              <a:t>1…….</a:t>
            </a:r>
            <a:r>
              <a:rPr lang="zh-CN" altLang="en-US" dirty="0" smtClean="0"/>
              <a:t>我在下载中文文献首选的数据库是知网；而知网自己开发了一整套系统，包括文献的</a:t>
            </a:r>
            <a:r>
              <a:rPr lang="en-US" altLang="zh-CN" dirty="0" err="1" smtClean="0"/>
              <a:t>caj</a:t>
            </a:r>
            <a:r>
              <a:rPr lang="zh-CN" altLang="en-US" dirty="0" smtClean="0"/>
              <a:t>格式，</a:t>
            </a:r>
            <a:r>
              <a:rPr lang="en-US" altLang="zh-CN" dirty="0" err="1" smtClean="0"/>
              <a:t>caj</a:t>
            </a:r>
            <a:r>
              <a:rPr lang="zh-CN" altLang="en-US" dirty="0" smtClean="0"/>
              <a:t>阅读器以及自己的个人图书馆，他的个人图书馆的功能就相当于一个小型的文献管理软件，可能我还没有开发出来，他的有些功能还不是很强大。而在这样的一种模式下，我通常会选择全文下载文献，而要把下载的全文全部读完，这是相当大的工作量；</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a:t>
            </a:r>
            <a:r>
              <a:rPr lang="zh-CN" altLang="en-US" dirty="0" smtClean="0"/>
              <a:t>在大量全文下载问下的情况下，很容易出现的问题就是，我前一天遇到一个问题，下载了相关的文献，但是第二天我又遇到了同样的问题，我不可能把昨天下载的文献全部打开看一遍，即使只看题目和摘要也是很大的工作量，于是就开始下载，所以很容易出现重复下载同样在保存过程中容易丢失，忘记自己把下载的文献放在了哪个文件夹；</a:t>
            </a:r>
            <a:endParaRPr lang="en-US" altLang="zh-CN" dirty="0" smtClean="0"/>
          </a:p>
          <a:p>
            <a:r>
              <a:rPr lang="en-US" altLang="zh-CN" dirty="0" smtClean="0"/>
              <a:t>3……..</a:t>
            </a:r>
            <a:r>
              <a:rPr lang="zh-CN" altLang="en-US" dirty="0" smtClean="0"/>
              <a:t>同样在写论文的过程中，最让我头疼的就是参考文献的格式，有国家标准，然后不同的期刊还有自己标准，自己去写的话，还是比较难</a:t>
            </a:r>
            <a:endParaRPr lang="en-US" altLang="zh-CN" dirty="0" smtClean="0"/>
          </a:p>
          <a:p>
            <a:r>
              <a:rPr lang="zh-CN" altLang="en-US" dirty="0" smtClean="0"/>
              <a:t>因此，我们需要高效的管理方式，通常情况下我接触的就是</a:t>
            </a:r>
            <a:r>
              <a:rPr lang="en-US" altLang="zh-CN" dirty="0" smtClean="0"/>
              <a:t>Endnote</a:t>
            </a:r>
            <a:r>
              <a:rPr lang="zh-CN" altLang="en-US" dirty="0" smtClean="0"/>
              <a:t>和</a:t>
            </a:r>
            <a:r>
              <a:rPr lang="en-US" altLang="zh-CN" dirty="0" err="1" smtClean="0"/>
              <a:t>noteexpress</a:t>
            </a:r>
            <a:r>
              <a:rPr lang="zh-CN" altLang="en-US" dirty="0" smtClean="0"/>
              <a:t>两种软件。</a:t>
            </a:r>
            <a:endParaRPr lang="en-US" altLang="zh-CN" dirty="0" smtClean="0"/>
          </a:p>
          <a:p>
            <a:r>
              <a:rPr lang="zh-CN" altLang="en-US" dirty="0" smtClean="0"/>
              <a:t>下面就简单介绍一下</a:t>
            </a:r>
            <a:r>
              <a:rPr lang="en-US" altLang="zh-CN" dirty="0" err="1" smtClean="0"/>
              <a:t>noteexpress</a:t>
            </a:r>
            <a:r>
              <a:rPr lang="zh-CN" altLang="en-US" dirty="0" smtClean="0"/>
              <a:t>软件。</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6F8E438-DC5B-48C9-A9FE-1305370C01A4}" type="slidenum">
              <a:rPr lang="zh-CN" altLang="en-US" smtClean="0"/>
              <a:t>3</a:t>
            </a:fld>
            <a:endParaRPr lang="zh-CN" altLang="en-US"/>
          </a:p>
        </p:txBody>
      </p:sp>
    </p:spTree>
    <p:extLst>
      <p:ext uri="{BB962C8B-B14F-4D97-AF65-F5344CB8AC3E}">
        <p14:creationId xmlns:p14="http://schemas.microsoft.com/office/powerpoint/2010/main" val="417843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Noteexpress</a:t>
            </a:r>
            <a:r>
              <a:rPr lang="zh-CN" altLang="en-US" dirty="0" smtClean="0"/>
              <a:t>有五大功能：</a:t>
            </a:r>
            <a:endParaRPr lang="en-US" altLang="zh-CN" dirty="0" smtClean="0"/>
          </a:p>
          <a:p>
            <a:r>
              <a:rPr lang="zh-CN" altLang="en-US" dirty="0" smtClean="0"/>
              <a:t>检索、管理、分析、发现和写作。其核心功能是：</a:t>
            </a:r>
            <a:endParaRPr lang="zh-CN" altLang="en-US" dirty="0"/>
          </a:p>
        </p:txBody>
      </p:sp>
      <p:sp>
        <p:nvSpPr>
          <p:cNvPr id="4" name="灯片编号占位符 3"/>
          <p:cNvSpPr>
            <a:spLocks noGrp="1"/>
          </p:cNvSpPr>
          <p:nvPr>
            <p:ph type="sldNum" sz="quarter" idx="10"/>
          </p:nvPr>
        </p:nvSpPr>
        <p:spPr/>
        <p:txBody>
          <a:bodyPr/>
          <a:lstStyle/>
          <a:p>
            <a:fld id="{96F8E438-DC5B-48C9-A9FE-1305370C01A4}" type="slidenum">
              <a:rPr lang="zh-CN" altLang="en-US" smtClean="0"/>
              <a:t>4</a:t>
            </a:fld>
            <a:endParaRPr lang="zh-CN" altLang="en-US"/>
          </a:p>
        </p:txBody>
      </p:sp>
    </p:spTree>
    <p:extLst>
      <p:ext uri="{BB962C8B-B14F-4D97-AF65-F5344CB8AC3E}">
        <p14:creationId xmlns:p14="http://schemas.microsoft.com/office/powerpoint/2010/main" val="257099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安装完毕之后，打开软件</a:t>
            </a:r>
            <a:endParaRPr lang="en-US" altLang="zh-CN" dirty="0" smtClean="0"/>
          </a:p>
          <a:p>
            <a:r>
              <a:rPr lang="zh-CN" altLang="en-US" dirty="0" smtClean="0"/>
              <a:t>出现的基本上都是软件自带的一个数据库</a:t>
            </a:r>
            <a:endParaRPr lang="en-US" altLang="zh-CN" dirty="0" smtClean="0"/>
          </a:p>
          <a:p>
            <a:r>
              <a:rPr lang="zh-CN" altLang="en-US" dirty="0" smtClean="0"/>
              <a:t>这就是他的基本界面，当然我们没必要弄清楚每个界面叫什么</a:t>
            </a:r>
            <a:endParaRPr lang="en-US" altLang="zh-CN" dirty="0" smtClean="0"/>
          </a:p>
          <a:p>
            <a:r>
              <a:rPr lang="zh-CN" altLang="en-US" dirty="0" smtClean="0"/>
              <a:t>只需要先熟悉这样一个环境，下面我就以我本科毕业论文所建立的数据库为例，简单介绍一下软件的使用</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6F8E438-DC5B-48C9-A9FE-1305370C01A4}" type="slidenum">
              <a:rPr lang="zh-CN" altLang="en-US" smtClean="0"/>
              <a:t>8</a:t>
            </a:fld>
            <a:endParaRPr lang="zh-CN" altLang="en-US"/>
          </a:p>
        </p:txBody>
      </p:sp>
    </p:spTree>
    <p:extLst>
      <p:ext uri="{BB962C8B-B14F-4D97-AF65-F5344CB8AC3E}">
        <p14:creationId xmlns:p14="http://schemas.microsoft.com/office/powerpoint/2010/main" val="69369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大家可以看到这是我第一次使用</a:t>
            </a:r>
            <a:r>
              <a:rPr lang="en-US" altLang="zh-CN" dirty="0" smtClean="0"/>
              <a:t>NE</a:t>
            </a:r>
            <a:r>
              <a:rPr lang="zh-CN" altLang="en-US" dirty="0" smtClean="0"/>
              <a:t>的时候直接把我在文件夹中的所有文件直接导入的，这是我之前的保存方式。比较</a:t>
            </a:r>
            <a:r>
              <a:rPr lang="en-US" altLang="zh-CN" dirty="0" smtClean="0"/>
              <a:t>low</a:t>
            </a:r>
            <a:endParaRPr lang="zh-CN" altLang="en-US" dirty="0"/>
          </a:p>
        </p:txBody>
      </p:sp>
      <p:sp>
        <p:nvSpPr>
          <p:cNvPr id="4" name="灯片编号占位符 3"/>
          <p:cNvSpPr>
            <a:spLocks noGrp="1"/>
          </p:cNvSpPr>
          <p:nvPr>
            <p:ph type="sldNum" sz="quarter" idx="10"/>
          </p:nvPr>
        </p:nvSpPr>
        <p:spPr/>
        <p:txBody>
          <a:bodyPr/>
          <a:lstStyle/>
          <a:p>
            <a:fld id="{96F8E438-DC5B-48C9-A9FE-1305370C01A4}" type="slidenum">
              <a:rPr lang="zh-CN" altLang="en-US" smtClean="0"/>
              <a:t>20</a:t>
            </a:fld>
            <a:endParaRPr lang="zh-CN" altLang="en-US"/>
          </a:p>
        </p:txBody>
      </p:sp>
    </p:spTree>
    <p:extLst>
      <p:ext uri="{BB962C8B-B14F-4D97-AF65-F5344CB8AC3E}">
        <p14:creationId xmlns:p14="http://schemas.microsoft.com/office/powerpoint/2010/main" val="190496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一般情况下，安装</a:t>
            </a:r>
            <a:r>
              <a:rPr lang="en-US" altLang="zh-CN" dirty="0" smtClean="0"/>
              <a:t>NE</a:t>
            </a:r>
            <a:r>
              <a:rPr lang="zh-CN" altLang="en-US" dirty="0" smtClean="0"/>
              <a:t>的时候，都会自动在</a:t>
            </a:r>
            <a:r>
              <a:rPr lang="en-US" altLang="zh-CN" dirty="0" smtClean="0"/>
              <a:t>Word</a:t>
            </a:r>
            <a:r>
              <a:rPr lang="zh-CN" altLang="en-US" dirty="0" smtClean="0"/>
              <a:t>里面安装插件，如果插件出现问题的时候，我们还可以在选项中进行更改</a:t>
            </a:r>
            <a:endParaRPr lang="zh-CN" altLang="en-US" dirty="0"/>
          </a:p>
        </p:txBody>
      </p:sp>
      <p:sp>
        <p:nvSpPr>
          <p:cNvPr id="4" name="灯片编号占位符 3"/>
          <p:cNvSpPr>
            <a:spLocks noGrp="1"/>
          </p:cNvSpPr>
          <p:nvPr>
            <p:ph type="sldNum" sz="quarter" idx="10"/>
          </p:nvPr>
        </p:nvSpPr>
        <p:spPr/>
        <p:txBody>
          <a:bodyPr/>
          <a:lstStyle/>
          <a:p>
            <a:fld id="{96F8E438-DC5B-48C9-A9FE-1305370C01A4}" type="slidenum">
              <a:rPr lang="zh-CN" altLang="en-US" smtClean="0"/>
              <a:t>26</a:t>
            </a:fld>
            <a:endParaRPr lang="zh-CN" altLang="en-US"/>
          </a:p>
        </p:txBody>
      </p:sp>
    </p:spTree>
    <p:extLst>
      <p:ext uri="{BB962C8B-B14F-4D97-AF65-F5344CB8AC3E}">
        <p14:creationId xmlns:p14="http://schemas.microsoft.com/office/powerpoint/2010/main" val="402668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a:t>
            </a:r>
            <a:r>
              <a:rPr lang="zh-CN" altLang="en-US" dirty="0" smtClean="0"/>
              <a:t>本身集成了很多期刊的样式，但是某些时候还是不能满足我们的需求，因此，可以在我的样式中根据自己不同的需要进行不同样式的组合。大家可以回去慢慢探索。</a:t>
            </a:r>
            <a:endParaRPr lang="zh-CN" altLang="en-US" dirty="0"/>
          </a:p>
        </p:txBody>
      </p:sp>
      <p:sp>
        <p:nvSpPr>
          <p:cNvPr id="4" name="灯片编号占位符 3"/>
          <p:cNvSpPr>
            <a:spLocks noGrp="1"/>
          </p:cNvSpPr>
          <p:nvPr>
            <p:ph type="sldNum" sz="quarter" idx="10"/>
          </p:nvPr>
        </p:nvSpPr>
        <p:spPr/>
        <p:txBody>
          <a:bodyPr/>
          <a:lstStyle/>
          <a:p>
            <a:fld id="{96F8E438-DC5B-48C9-A9FE-1305370C01A4}" type="slidenum">
              <a:rPr lang="zh-CN" altLang="en-US" smtClean="0"/>
              <a:t>28</a:t>
            </a:fld>
            <a:endParaRPr lang="zh-CN" altLang="en-US"/>
          </a:p>
        </p:txBody>
      </p:sp>
    </p:spTree>
    <p:extLst>
      <p:ext uri="{BB962C8B-B14F-4D97-AF65-F5344CB8AC3E}">
        <p14:creationId xmlns:p14="http://schemas.microsoft.com/office/powerpoint/2010/main" val="16811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333955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103159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365125"/>
            <a:ext cx="4321969"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421525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DBB09916-BD71-4F67-A8E5-F587208A056E}" type="slidenum">
              <a:rPr lang="en-US" altLang="zh-CN"/>
              <a:pPr/>
              <a:t>‹#›</a:t>
            </a:fld>
            <a:endParaRPr lang="en-US" altLang="zh-CN"/>
          </a:p>
        </p:txBody>
      </p:sp>
    </p:spTree>
    <p:extLst>
      <p:ext uri="{BB962C8B-B14F-4D97-AF65-F5344CB8AC3E}">
        <p14:creationId xmlns:p14="http://schemas.microsoft.com/office/powerpoint/2010/main" val="320199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135572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101917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7"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125517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166636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87178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159409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254896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9320439-064B-4D91-B37F-7DE10CF1BFFD}" type="datetimeFigureOut">
              <a:rPr lang="zh-CN" altLang="en-US" smtClean="0"/>
              <a:t>2015/11/15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79969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20439-064B-4D91-B37F-7DE10CF1BFFD}" type="datetimeFigureOut">
              <a:rPr lang="zh-CN" altLang="en-US" smtClean="0"/>
              <a:t>2015/11/15</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3B62B-8FEA-4BB5-97E4-F26EAA53B21F}" type="slidenum">
              <a:rPr lang="zh-CN" altLang="en-US" smtClean="0"/>
              <a:t>‹#›</a:t>
            </a:fld>
            <a:endParaRPr lang="zh-CN" altLang="en-US"/>
          </a:p>
        </p:txBody>
      </p:sp>
    </p:spTree>
    <p:extLst>
      <p:ext uri="{BB962C8B-B14F-4D97-AF65-F5344CB8AC3E}">
        <p14:creationId xmlns:p14="http://schemas.microsoft.com/office/powerpoint/2010/main" val="221213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143669" y="4310991"/>
            <a:ext cx="8856662" cy="1814038"/>
          </a:xfrm>
          <a:prstGeom prst="rect">
            <a:avLst/>
          </a:prstGeom>
          <a:noFill/>
          <a:ln w="9525">
            <a:noFill/>
            <a:miter lim="800000"/>
            <a:headEnd/>
            <a:tailEnd/>
          </a:ln>
        </p:spPr>
        <p:txBody>
          <a:bodyPr/>
          <a:lstStyle/>
          <a:p>
            <a:pPr marL="342900" indent="-342900" algn="ctr">
              <a:spcBef>
                <a:spcPct val="20000"/>
              </a:spcBef>
              <a:buClr>
                <a:schemeClr val="tx2"/>
              </a:buClr>
              <a:buSzPct val="75000"/>
              <a:buFont typeface="Wingdings" pitchFamily="2" charset="2"/>
              <a:buNone/>
              <a:defRPr/>
            </a:pPr>
            <a:r>
              <a:rPr lang="zh-CN" altLang="en-US" sz="5000" b="1" dirty="0" smtClean="0">
                <a:latin typeface="德彪钢笔行书字库" panose="02000000000000000000" pitchFamily="2" charset="-122"/>
                <a:ea typeface="德彪钢笔行书字库" panose="02000000000000000000" pitchFamily="2" charset="-122"/>
              </a:rPr>
              <a:t>李  强  李一腾</a:t>
            </a:r>
            <a:endParaRPr lang="en-US" altLang="zh-CN" sz="5000" b="1" dirty="0" smtClean="0">
              <a:latin typeface="德彪钢笔行书字库" panose="02000000000000000000" pitchFamily="2" charset="-122"/>
              <a:ea typeface="德彪钢笔行书字库" panose="02000000000000000000" pitchFamily="2" charset="-122"/>
            </a:endParaRPr>
          </a:p>
          <a:p>
            <a:pPr marL="342900" indent="-342900" algn="ctr">
              <a:spcBef>
                <a:spcPct val="20000"/>
              </a:spcBef>
              <a:buClr>
                <a:schemeClr val="tx2"/>
              </a:buClr>
              <a:buSzPct val="75000"/>
              <a:buFont typeface="Wingdings" pitchFamily="2" charset="2"/>
              <a:buNone/>
              <a:defRPr/>
            </a:pPr>
            <a:r>
              <a:rPr lang="zh-CN" altLang="en-US" sz="5000" b="1" dirty="0">
                <a:latin typeface="德彪钢笔行书字库" panose="02000000000000000000" pitchFamily="2" charset="-122"/>
                <a:ea typeface="德彪钢笔行书字库" panose="02000000000000000000" pitchFamily="2" charset="-122"/>
              </a:rPr>
              <a:t>资源</a:t>
            </a:r>
            <a:r>
              <a:rPr lang="zh-CN" altLang="en-US" sz="5000" b="1" dirty="0" smtClean="0">
                <a:latin typeface="德彪钢笔行书字库" panose="02000000000000000000" pitchFamily="2" charset="-122"/>
                <a:ea typeface="德彪钢笔行书字库" panose="02000000000000000000" pitchFamily="2" charset="-122"/>
              </a:rPr>
              <a:t>学院</a:t>
            </a:r>
            <a:endParaRPr lang="en-US" altLang="zh-CN" sz="5000" b="1" dirty="0">
              <a:latin typeface="德彪钢笔行书字库" panose="02000000000000000000" pitchFamily="2" charset="-122"/>
              <a:ea typeface="德彪钢笔行书字库" panose="02000000000000000000" pitchFamily="2" charset="-122"/>
            </a:endParaRPr>
          </a:p>
        </p:txBody>
      </p:sp>
      <p:sp>
        <p:nvSpPr>
          <p:cNvPr id="16" name="Rectangle 5"/>
          <p:cNvSpPr>
            <a:spLocks noChangeArrowheads="1"/>
          </p:cNvSpPr>
          <p:nvPr/>
        </p:nvSpPr>
        <p:spPr bwMode="auto">
          <a:xfrm>
            <a:off x="0" y="1096843"/>
            <a:ext cx="9144000" cy="1944216"/>
          </a:xfrm>
          <a:prstGeom prst="rect">
            <a:avLst/>
          </a:prstGeom>
          <a:noFill/>
          <a:ln w="9525">
            <a:noFill/>
            <a:miter lim="800000"/>
            <a:headEnd/>
            <a:tailEnd/>
          </a:ln>
        </p:spPr>
        <p:txBody>
          <a:bodyPr anchor="ctr"/>
          <a:lstStyle/>
          <a:p>
            <a:pPr>
              <a:defRPr/>
            </a:pPr>
            <a:r>
              <a:rPr lang="zh-CN" altLang="en-US" sz="5000" b="1" dirty="0">
                <a:latin typeface="德彪钢笔行书字库" panose="02000000000000000000" pitchFamily="2" charset="-122"/>
                <a:ea typeface="德彪钢笔行书字库" panose="02000000000000000000" pitchFamily="2" charset="-122"/>
              </a:rPr>
              <a:t>文献管理软件使用方法简介</a:t>
            </a:r>
            <a:endParaRPr lang="en-US" altLang="zh-CN" sz="5000" b="1" dirty="0">
              <a:latin typeface="德彪钢笔行书字库" panose="02000000000000000000" pitchFamily="2" charset="-122"/>
              <a:ea typeface="德彪钢笔行书字库" panose="02000000000000000000" pitchFamily="2" charset="-122"/>
            </a:endParaRPr>
          </a:p>
          <a:p>
            <a:pPr algn="r">
              <a:defRPr/>
            </a:pPr>
            <a:r>
              <a:rPr lang="en-US" altLang="zh-CN" sz="5000" b="1" dirty="0">
                <a:latin typeface="德彪钢笔行书字库" panose="02000000000000000000" pitchFamily="2" charset="-122"/>
                <a:ea typeface="德彪钢笔行书字库" panose="02000000000000000000" pitchFamily="2" charset="-122"/>
              </a:rPr>
              <a:t>——</a:t>
            </a:r>
            <a:r>
              <a:rPr lang="zh-CN" altLang="en-US" sz="5000" b="1" dirty="0">
                <a:latin typeface="德彪钢笔行书字库" panose="02000000000000000000" pitchFamily="2" charset="-122"/>
                <a:ea typeface="德彪钢笔行书字库" panose="02000000000000000000" pitchFamily="2" charset="-122"/>
              </a:rPr>
              <a:t>以</a:t>
            </a:r>
            <a:r>
              <a:rPr lang="en-US" altLang="zh-CN" sz="5000" b="1" dirty="0" err="1">
                <a:latin typeface="德彪钢笔行书字库" panose="02000000000000000000" pitchFamily="2" charset="-122"/>
                <a:ea typeface="德彪钢笔行书字库" panose="02000000000000000000" pitchFamily="2" charset="-122"/>
              </a:rPr>
              <a:t>NoteExpress</a:t>
            </a:r>
            <a:r>
              <a:rPr lang="en-US" altLang="zh-CN" sz="5000" b="1" dirty="0">
                <a:latin typeface="德彪钢笔行书字库" panose="02000000000000000000" pitchFamily="2" charset="-122"/>
                <a:ea typeface="德彪钢笔行书字库" panose="02000000000000000000" pitchFamily="2" charset="-122"/>
              </a:rPr>
              <a:t> </a:t>
            </a:r>
            <a:r>
              <a:rPr lang="zh-CN" altLang="en-US" sz="5000" b="1" dirty="0">
                <a:latin typeface="德彪钢笔行书字库" panose="02000000000000000000" pitchFamily="2" charset="-122"/>
                <a:ea typeface="德彪钢笔行书字库" panose="02000000000000000000" pitchFamily="2" charset="-122"/>
              </a:rPr>
              <a:t>为例</a:t>
            </a:r>
          </a:p>
        </p:txBody>
      </p:sp>
    </p:spTree>
    <p:extLst>
      <p:ext uri="{BB962C8B-B14F-4D97-AF65-F5344CB8AC3E}">
        <p14:creationId xmlns:p14="http://schemas.microsoft.com/office/powerpoint/2010/main" val="4200565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0"/>
            <a:ext cx="8956298" cy="2554545"/>
          </a:xfrm>
          <a:prstGeom prst="rect">
            <a:avLst/>
          </a:prstGeom>
          <a:noFill/>
        </p:spPr>
        <p:txBody>
          <a:bodyPr wrap="none" rtlCol="0">
            <a:spAutoFit/>
          </a:bodyPr>
          <a:lstStyle/>
          <a:p>
            <a:r>
              <a:rPr lang="zh-CN" altLang="en-US" sz="3200" dirty="0" smtClean="0">
                <a:latin typeface="德彪钢笔行书字库" panose="02000000000000000000" pitchFamily="2" charset="-122"/>
                <a:ea typeface="德彪钢笔行书字库" panose="02000000000000000000" pitchFamily="2" charset="-122"/>
              </a:rPr>
              <a:t>新建题录有以下</a:t>
            </a:r>
            <a:r>
              <a:rPr lang="zh-CN" altLang="en-US" sz="3200" dirty="0">
                <a:latin typeface="德彪钢笔行书字库" panose="02000000000000000000" pitchFamily="2" charset="-122"/>
                <a:ea typeface="德彪钢笔行书字库" panose="02000000000000000000" pitchFamily="2" charset="-122"/>
              </a:rPr>
              <a:t>四种</a:t>
            </a:r>
            <a:r>
              <a:rPr lang="zh-CN" altLang="en-US" sz="3200" dirty="0" smtClean="0">
                <a:latin typeface="德彪钢笔行书字库" panose="02000000000000000000" pitchFamily="2" charset="-122"/>
                <a:ea typeface="德彪钢笔行书字库" panose="02000000000000000000" pitchFamily="2" charset="-122"/>
              </a:rPr>
              <a:t>方式</a:t>
            </a:r>
            <a:r>
              <a:rPr lang="en-US" altLang="zh-CN" sz="3200" dirty="0" smtClean="0">
                <a:latin typeface="德彪钢笔行书字库" panose="02000000000000000000" pitchFamily="2" charset="-122"/>
                <a:ea typeface="德彪钢笔行书字库" panose="02000000000000000000" pitchFamily="2" charset="-122"/>
              </a:rPr>
              <a:t>: </a:t>
            </a:r>
          </a:p>
          <a:p>
            <a:pPr>
              <a:buFont typeface="Wingdings" pitchFamily="2" charset="2"/>
              <a:buChar char="Ø"/>
            </a:pPr>
            <a:r>
              <a:rPr lang="en-US" altLang="zh-CN" sz="3200" dirty="0" smtClean="0">
                <a:latin typeface="德彪钢笔行书字库" panose="02000000000000000000" pitchFamily="2" charset="-122"/>
                <a:ea typeface="德彪钢笔行书字库" panose="02000000000000000000" pitchFamily="2" charset="-122"/>
              </a:rPr>
              <a:t> 1</a:t>
            </a:r>
            <a:r>
              <a:rPr lang="zh-CN" altLang="en-US" sz="3200" dirty="0" smtClean="0">
                <a:latin typeface="德彪钢笔行书字库" panose="02000000000000000000" pitchFamily="2" charset="-122"/>
                <a:ea typeface="德彪钢笔行书字库" panose="02000000000000000000" pitchFamily="2" charset="-122"/>
              </a:rPr>
              <a:t>：手工建立；</a:t>
            </a:r>
            <a:endParaRPr lang="en-US" altLang="zh-CN" sz="3200" dirty="0" smtClean="0">
              <a:latin typeface="德彪钢笔行书字库" panose="02000000000000000000" pitchFamily="2" charset="-122"/>
              <a:ea typeface="德彪钢笔行书字库" panose="02000000000000000000" pitchFamily="2" charset="-122"/>
            </a:endParaRPr>
          </a:p>
          <a:p>
            <a:pPr>
              <a:buFont typeface="Wingdings" pitchFamily="2" charset="2"/>
              <a:buChar char="Ø"/>
            </a:pPr>
            <a:r>
              <a:rPr lang="zh-CN" altLang="en-US" sz="3200" dirty="0" smtClean="0">
                <a:latin typeface="德彪钢笔行书字库" panose="02000000000000000000" pitchFamily="2" charset="-122"/>
                <a:ea typeface="德彪钢笔行书字库" panose="02000000000000000000" pitchFamily="2" charset="-122"/>
              </a:rPr>
              <a:t> </a:t>
            </a:r>
            <a:r>
              <a:rPr lang="en-US" altLang="zh-CN" sz="3200" dirty="0" smtClean="0">
                <a:latin typeface="德彪钢笔行书字库" panose="02000000000000000000" pitchFamily="2" charset="-122"/>
                <a:ea typeface="德彪钢笔行书字库" panose="02000000000000000000" pitchFamily="2" charset="-122"/>
              </a:rPr>
              <a:t>2</a:t>
            </a:r>
            <a:r>
              <a:rPr lang="zh-CN" altLang="en-US" sz="3200" dirty="0" smtClean="0">
                <a:latin typeface="德彪钢笔行书字库" panose="02000000000000000000" pitchFamily="2" charset="-122"/>
                <a:ea typeface="德彪钢笔行书字库" panose="02000000000000000000" pitchFamily="2" charset="-122"/>
              </a:rPr>
              <a:t>：数据库（外部浏览器）检索结果批量导入；</a:t>
            </a:r>
            <a:endParaRPr lang="en-US" altLang="zh-CN" sz="3200" dirty="0" smtClean="0">
              <a:latin typeface="德彪钢笔行书字库" panose="02000000000000000000" pitchFamily="2" charset="-122"/>
              <a:ea typeface="德彪钢笔行书字库" panose="02000000000000000000" pitchFamily="2" charset="-122"/>
            </a:endParaRPr>
          </a:p>
          <a:p>
            <a:pPr>
              <a:buFont typeface="Wingdings" pitchFamily="2" charset="2"/>
              <a:buChar char="Ø"/>
            </a:pPr>
            <a:r>
              <a:rPr lang="zh-CN" altLang="en-US" sz="3200" dirty="0" smtClean="0">
                <a:latin typeface="德彪钢笔行书字库" panose="02000000000000000000" pitchFamily="2" charset="-122"/>
                <a:ea typeface="德彪钢笔行书字库" panose="02000000000000000000" pitchFamily="2" charset="-122"/>
              </a:rPr>
              <a:t> </a:t>
            </a:r>
            <a:r>
              <a:rPr lang="en-US" altLang="zh-CN" sz="3200" dirty="0" smtClean="0">
                <a:latin typeface="德彪钢笔行书字库" panose="02000000000000000000" pitchFamily="2" charset="-122"/>
                <a:ea typeface="德彪钢笔行书字库" panose="02000000000000000000" pitchFamily="2" charset="-122"/>
              </a:rPr>
              <a:t>3</a:t>
            </a:r>
            <a:r>
              <a:rPr lang="zh-CN" altLang="en-US" sz="3200" dirty="0" smtClean="0">
                <a:latin typeface="德彪钢笔行书字库" panose="02000000000000000000" pitchFamily="2" charset="-122"/>
                <a:ea typeface="德彪钢笔行书字库" panose="02000000000000000000" pitchFamily="2" charset="-122"/>
              </a:rPr>
              <a:t>：从自带在线数据库检索后直接导入；</a:t>
            </a:r>
            <a:endParaRPr lang="en-US" altLang="zh-CN" sz="3200" dirty="0" smtClean="0">
              <a:latin typeface="德彪钢笔行书字库" panose="02000000000000000000" pitchFamily="2" charset="-122"/>
              <a:ea typeface="德彪钢笔行书字库" panose="02000000000000000000" pitchFamily="2" charset="-122"/>
            </a:endParaRPr>
          </a:p>
          <a:p>
            <a:pPr>
              <a:buFont typeface="Wingdings" pitchFamily="2" charset="2"/>
              <a:buChar char="Ø"/>
            </a:pPr>
            <a:r>
              <a:rPr lang="en-US" altLang="zh-CN" sz="3200" dirty="0" smtClean="0">
                <a:latin typeface="德彪钢笔行书字库" panose="02000000000000000000" pitchFamily="2" charset="-122"/>
                <a:ea typeface="德彪钢笔行书字库" panose="02000000000000000000" pitchFamily="2" charset="-122"/>
              </a:rPr>
              <a:t> 4</a:t>
            </a:r>
            <a:r>
              <a:rPr lang="zh-CN" altLang="en-US" sz="3200" dirty="0" smtClean="0">
                <a:latin typeface="德彪钢笔行书字库" panose="02000000000000000000" pitchFamily="2" charset="-122"/>
                <a:ea typeface="德彪钢笔行书字库" panose="02000000000000000000" pitchFamily="2" charset="-122"/>
              </a:rPr>
              <a:t>：导入文件后更新题录</a:t>
            </a:r>
            <a:endParaRPr lang="zh-CN" altLang="en-US" sz="3200" dirty="0">
              <a:latin typeface="德彪钢笔行书字库" panose="02000000000000000000" pitchFamily="2" charset="-122"/>
              <a:ea typeface="德彪钢笔行书字库" panose="02000000000000000000" pitchFamily="2" charset="-122"/>
            </a:endParaRPr>
          </a:p>
        </p:txBody>
      </p:sp>
      <p:sp>
        <p:nvSpPr>
          <p:cNvPr id="5" name="TextBox 4"/>
          <p:cNvSpPr txBox="1"/>
          <p:nvPr/>
        </p:nvSpPr>
        <p:spPr>
          <a:xfrm>
            <a:off x="71405" y="2435982"/>
            <a:ext cx="4040703" cy="4339650"/>
          </a:xfrm>
          <a:prstGeom prst="rect">
            <a:avLst/>
          </a:prstGeom>
          <a:noFill/>
        </p:spPr>
        <p:txBody>
          <a:bodyPr wrap="square" rtlCol="0">
            <a:spAutoFit/>
          </a:bodyPr>
          <a:lstStyle/>
          <a:p>
            <a:r>
              <a:rPr lang="en-US" altLang="zh-CN" sz="2300" dirty="0" smtClean="0">
                <a:solidFill>
                  <a:srgbClr val="FF0000"/>
                </a:solidFill>
                <a:latin typeface="方正卡通简体" panose="03000509000000000000" pitchFamily="65" charset="-122"/>
                <a:ea typeface="方正卡通简体" panose="03000509000000000000" pitchFamily="65" charset="-122"/>
              </a:rPr>
              <a:t>1</a:t>
            </a:r>
            <a:r>
              <a:rPr lang="zh-CN" altLang="en-US" sz="2300" dirty="0" smtClean="0">
                <a:solidFill>
                  <a:srgbClr val="FF0000"/>
                </a:solidFill>
                <a:latin typeface="方正卡通简体" panose="03000509000000000000" pitchFamily="65" charset="-122"/>
                <a:ea typeface="方正卡通简体" panose="03000509000000000000" pitchFamily="65" charset="-122"/>
              </a:rPr>
              <a:t>、手工建立步骤如下：</a:t>
            </a:r>
            <a:endParaRPr lang="en-US" altLang="zh-CN" sz="2300" dirty="0" smtClean="0">
              <a:solidFill>
                <a:srgbClr val="FF0000"/>
              </a:solidFill>
              <a:latin typeface="方正卡通简体" panose="03000509000000000000" pitchFamily="65" charset="-122"/>
              <a:ea typeface="方正卡通简体" panose="03000509000000000000" pitchFamily="65" charset="-122"/>
            </a:endParaRPr>
          </a:p>
          <a:p>
            <a:pPr>
              <a:buFont typeface="Wingdings" pitchFamily="2" charset="2"/>
              <a:buChar char="Ø"/>
            </a:pPr>
            <a:r>
              <a:rPr lang="zh-CN" altLang="en-US" sz="2300" dirty="0" smtClean="0">
                <a:latin typeface="方正卡通简体" panose="03000509000000000000" pitchFamily="65" charset="-122"/>
                <a:ea typeface="方正卡通简体" panose="03000509000000000000" pitchFamily="65" charset="-122"/>
              </a:rPr>
              <a:t> </a:t>
            </a:r>
            <a:r>
              <a:rPr lang="en-US" altLang="zh-CN" sz="2300" dirty="0" err="1" smtClean="0">
                <a:latin typeface="方正卡通简体" panose="03000509000000000000" pitchFamily="65" charset="-122"/>
                <a:ea typeface="方正卡通简体" panose="03000509000000000000" pitchFamily="65" charset="-122"/>
              </a:rPr>
              <a:t>i</a:t>
            </a:r>
            <a:r>
              <a:rPr lang="en-US" altLang="zh-CN" sz="2300" dirty="0" smtClean="0">
                <a:latin typeface="方正卡通简体" panose="03000509000000000000" pitchFamily="65" charset="-122"/>
                <a:ea typeface="方正卡通简体" panose="03000509000000000000" pitchFamily="65" charset="-122"/>
              </a:rPr>
              <a:t>. </a:t>
            </a:r>
            <a:r>
              <a:rPr lang="zh-CN" altLang="en-US" sz="2300" dirty="0" smtClean="0">
                <a:latin typeface="方正卡通简体" panose="03000509000000000000" pitchFamily="65" charset="-122"/>
                <a:ea typeface="方正卡通简体" panose="03000509000000000000" pitchFamily="65" charset="-122"/>
              </a:rPr>
              <a:t>在“题录”文件夹下选中某子文件夹， 作为新建题录的存放位置。</a:t>
            </a:r>
            <a:endParaRPr lang="en-US" altLang="zh-CN" sz="2300" dirty="0" smtClean="0">
              <a:latin typeface="方正卡通简体" panose="03000509000000000000" pitchFamily="65" charset="-122"/>
              <a:ea typeface="方正卡通简体" panose="03000509000000000000" pitchFamily="65" charset="-122"/>
            </a:endParaRPr>
          </a:p>
          <a:p>
            <a:pPr>
              <a:buFont typeface="Wingdings" pitchFamily="2" charset="2"/>
              <a:buChar char="Ø"/>
            </a:pPr>
            <a:r>
              <a:rPr lang="zh-CN" altLang="en-US" sz="2300" dirty="0" smtClean="0">
                <a:latin typeface="方正卡通简体" panose="03000509000000000000" pitchFamily="65" charset="-122"/>
                <a:ea typeface="方正卡通简体" panose="03000509000000000000" pitchFamily="65" charset="-122"/>
              </a:rPr>
              <a:t> </a:t>
            </a:r>
            <a:r>
              <a:rPr lang="en-US" altLang="zh-CN" sz="2300" dirty="0" smtClean="0">
                <a:latin typeface="方正卡通简体" panose="03000509000000000000" pitchFamily="65" charset="-122"/>
                <a:ea typeface="方正卡通简体" panose="03000509000000000000" pitchFamily="65" charset="-122"/>
              </a:rPr>
              <a:t>ii. </a:t>
            </a:r>
            <a:r>
              <a:rPr lang="zh-CN" altLang="en-US" sz="2300" dirty="0" smtClean="0">
                <a:latin typeface="方正卡通简体" panose="03000509000000000000" pitchFamily="65" charset="-122"/>
                <a:ea typeface="方正卡通简体" panose="03000509000000000000" pitchFamily="65" charset="-122"/>
              </a:rPr>
              <a:t>在右方题录列表中点击鼠标右键， 选择“新建题录”。</a:t>
            </a:r>
            <a:endParaRPr lang="en-US" altLang="zh-CN" sz="2300" dirty="0" smtClean="0">
              <a:latin typeface="方正卡通简体" panose="03000509000000000000" pitchFamily="65" charset="-122"/>
              <a:ea typeface="方正卡通简体" panose="03000509000000000000" pitchFamily="65" charset="-122"/>
            </a:endParaRPr>
          </a:p>
          <a:p>
            <a:pPr>
              <a:buFont typeface="Wingdings" pitchFamily="2" charset="2"/>
              <a:buChar char="Ø"/>
            </a:pPr>
            <a:r>
              <a:rPr lang="zh-CN" altLang="en-US" sz="2300" dirty="0" smtClean="0">
                <a:latin typeface="方正卡通简体" panose="03000509000000000000" pitchFamily="65" charset="-122"/>
                <a:ea typeface="方正卡通简体" panose="03000509000000000000" pitchFamily="65" charset="-122"/>
              </a:rPr>
              <a:t> </a:t>
            </a:r>
            <a:r>
              <a:rPr lang="en-US" altLang="zh-CN" sz="2300" dirty="0" smtClean="0">
                <a:latin typeface="方正卡通简体" panose="03000509000000000000" pitchFamily="65" charset="-122"/>
                <a:ea typeface="方正卡通简体" panose="03000509000000000000" pitchFamily="65" charset="-122"/>
              </a:rPr>
              <a:t>iii. </a:t>
            </a:r>
            <a:r>
              <a:rPr lang="zh-CN" altLang="en-US" sz="2300" dirty="0" smtClean="0">
                <a:latin typeface="方正卡通简体" panose="03000509000000000000" pitchFamily="65" charset="-122"/>
                <a:ea typeface="方正卡通简体" panose="03000509000000000000" pitchFamily="65" charset="-122"/>
              </a:rPr>
              <a:t>在“新建题录”窗体的“题录类型”字段鼠标单击，选择题录类型；</a:t>
            </a:r>
            <a:endParaRPr lang="en-US" altLang="zh-CN" sz="2300" dirty="0" smtClean="0">
              <a:latin typeface="方正卡通简体" panose="03000509000000000000" pitchFamily="65" charset="-122"/>
              <a:ea typeface="方正卡通简体" panose="03000509000000000000" pitchFamily="65" charset="-122"/>
            </a:endParaRPr>
          </a:p>
          <a:p>
            <a:pPr>
              <a:buFont typeface="Wingdings" pitchFamily="2" charset="2"/>
              <a:buChar char="Ø"/>
            </a:pPr>
            <a:r>
              <a:rPr lang="zh-CN" altLang="en-US" sz="2300" dirty="0" smtClean="0">
                <a:latin typeface="方正卡通简体" panose="03000509000000000000" pitchFamily="65" charset="-122"/>
                <a:ea typeface="方正卡通简体" panose="03000509000000000000" pitchFamily="65" charset="-122"/>
              </a:rPr>
              <a:t> </a:t>
            </a:r>
            <a:r>
              <a:rPr lang="en-US" altLang="zh-CN" sz="2300" dirty="0" smtClean="0">
                <a:latin typeface="方正卡通简体" panose="03000509000000000000" pitchFamily="65" charset="-122"/>
                <a:ea typeface="方正卡通简体" panose="03000509000000000000" pitchFamily="65" charset="-122"/>
              </a:rPr>
              <a:t>iv. </a:t>
            </a:r>
            <a:r>
              <a:rPr lang="zh-CN" altLang="en-US" sz="2300" dirty="0" smtClean="0">
                <a:latin typeface="方正卡通简体" panose="03000509000000000000" pitchFamily="65" charset="-122"/>
                <a:ea typeface="方正卡通简体" panose="03000509000000000000" pitchFamily="65" charset="-122"/>
              </a:rPr>
              <a:t>填写其它字段的相关内容，字段内容可以为空； </a:t>
            </a:r>
            <a:endParaRPr lang="en-US" altLang="zh-CN" sz="2300" dirty="0" smtClean="0">
              <a:latin typeface="方正卡通简体" panose="03000509000000000000" pitchFamily="65" charset="-122"/>
              <a:ea typeface="方正卡通简体" panose="03000509000000000000" pitchFamily="65" charset="-122"/>
            </a:endParaRPr>
          </a:p>
          <a:p>
            <a:pPr>
              <a:buFont typeface="Wingdings" pitchFamily="2" charset="2"/>
              <a:buChar char="Ø"/>
            </a:pPr>
            <a:r>
              <a:rPr lang="en-US" altLang="zh-CN" sz="2300" dirty="0" smtClean="0">
                <a:latin typeface="方正卡通简体" panose="03000509000000000000" pitchFamily="65" charset="-122"/>
                <a:ea typeface="方正卡通简体" panose="03000509000000000000" pitchFamily="65" charset="-122"/>
              </a:rPr>
              <a:t>v. </a:t>
            </a:r>
            <a:r>
              <a:rPr lang="zh-CN" altLang="en-US" sz="2300" dirty="0" smtClean="0">
                <a:latin typeface="方正卡通简体" panose="03000509000000000000" pitchFamily="65" charset="-122"/>
                <a:ea typeface="方正卡通简体" panose="03000509000000000000" pitchFamily="65" charset="-122"/>
              </a:rPr>
              <a:t>保存并关闭新建题录。</a:t>
            </a:r>
            <a:endParaRPr lang="zh-CN" altLang="en-US" sz="2300" dirty="0">
              <a:latin typeface="方正卡通简体" panose="03000509000000000000" pitchFamily="65" charset="-122"/>
              <a:ea typeface="方正卡通简体" panose="03000509000000000000" pitchFamily="65" charset="-122"/>
            </a:endParaRPr>
          </a:p>
        </p:txBody>
      </p:sp>
      <p:pic>
        <p:nvPicPr>
          <p:cNvPr id="7" name="图片 6"/>
          <p:cNvPicPr>
            <a:picLocks noChangeAspect="1"/>
          </p:cNvPicPr>
          <p:nvPr/>
        </p:nvPicPr>
        <p:blipFill rotWithShape="1">
          <a:blip r:embed="rId2"/>
          <a:srcRect l="2" t="3126" r="61910" b="9114"/>
          <a:stretch/>
        </p:blipFill>
        <p:spPr>
          <a:xfrm>
            <a:off x="4150208" y="247650"/>
            <a:ext cx="4955692" cy="641985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44663"/>
          <a:stretch/>
        </p:blipFill>
        <p:spPr>
          <a:xfrm>
            <a:off x="4264508" y="2286942"/>
            <a:ext cx="4792049" cy="4435442"/>
          </a:xfrm>
          <a:prstGeom prst="rect">
            <a:avLst/>
          </a:prstGeom>
        </p:spPr>
      </p:pic>
    </p:spTree>
    <p:extLst>
      <p:ext uri="{BB962C8B-B14F-4D97-AF65-F5344CB8AC3E}">
        <p14:creationId xmlns:p14="http://schemas.microsoft.com/office/powerpoint/2010/main" val="66750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131736" y="198438"/>
            <a:ext cx="8880529" cy="1020762"/>
          </a:xfrm>
        </p:spPr>
        <p:txBody>
          <a:bodyPr>
            <a:normAutofit fontScale="90000"/>
          </a:bodyPr>
          <a:lstStyle/>
          <a:p>
            <a:pPr algn="l"/>
            <a:r>
              <a:rPr lang="en-US" altLang="zh-CN" dirty="0" smtClean="0">
                <a:latin typeface="德彪钢笔行书字库" panose="02000000000000000000" pitchFamily="2" charset="-122"/>
                <a:ea typeface="德彪钢笔行书字库" panose="02000000000000000000" pitchFamily="2" charset="-122"/>
              </a:rPr>
              <a:t>2.</a:t>
            </a:r>
            <a:r>
              <a:rPr lang="zh-CN" altLang="en-US" dirty="0" smtClean="0">
                <a:latin typeface="德彪钢笔行书字库" panose="02000000000000000000" pitchFamily="2" charset="-122"/>
                <a:ea typeface="德彪钢笔行书字库" panose="02000000000000000000" pitchFamily="2" charset="-122"/>
              </a:rPr>
              <a:t> 数据库外部浏览器检索结果批量导入</a:t>
            </a:r>
            <a:endParaRPr lang="zh-CN" altLang="en-US" dirty="0">
              <a:latin typeface="德彪钢笔行书字库" panose="02000000000000000000" pitchFamily="2" charset="-122"/>
              <a:ea typeface="德彪钢笔行书字库" panose="02000000000000000000" pitchFamily="2" charset="-122"/>
            </a:endParaRPr>
          </a:p>
        </p:txBody>
      </p:sp>
      <p:sp>
        <p:nvSpPr>
          <p:cNvPr id="34820" name="Rectangle 4"/>
          <p:cNvSpPr>
            <a:spLocks noChangeArrowheads="1"/>
          </p:cNvSpPr>
          <p:nvPr/>
        </p:nvSpPr>
        <p:spPr bwMode="auto">
          <a:xfrm flipV="1">
            <a:off x="0" y="1252538"/>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34823" name="Text Box 7"/>
          <p:cNvSpPr txBox="1">
            <a:spLocks noChangeArrowheads="1"/>
          </p:cNvSpPr>
          <p:nvPr/>
        </p:nvSpPr>
        <p:spPr bwMode="auto">
          <a:xfrm>
            <a:off x="0" y="1773238"/>
            <a:ext cx="8785225" cy="1384995"/>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95000"/>
              <a:buFont typeface="Wingdings" pitchFamily="2" charset="2"/>
              <a:buNone/>
            </a:pPr>
            <a:r>
              <a:rPr lang="en-US" altLang="zh-CN" sz="2800" dirty="0">
                <a:solidFill>
                  <a:srgbClr val="000000"/>
                </a:solidFill>
                <a:latin typeface="Times New Roman" pitchFamily="18" charset="0"/>
              </a:rPr>
              <a:t>          </a:t>
            </a:r>
            <a:r>
              <a:rPr lang="zh-CN" altLang="en-US" sz="2800" b="1" dirty="0">
                <a:solidFill>
                  <a:srgbClr val="000000"/>
                </a:solidFill>
                <a:latin typeface="Times New Roman" pitchFamily="18" charset="0"/>
              </a:rPr>
              <a:t>各大数据库导入</a:t>
            </a:r>
            <a:r>
              <a:rPr lang="en-US" altLang="zh-CN" sz="2800" b="1" dirty="0">
                <a:solidFill>
                  <a:srgbClr val="000000"/>
                </a:solidFill>
                <a:latin typeface="Times New Roman" pitchFamily="18" charset="0"/>
              </a:rPr>
              <a:t>NE</a:t>
            </a:r>
            <a:r>
              <a:rPr lang="zh-CN" altLang="en-US" sz="2800" b="1" dirty="0">
                <a:solidFill>
                  <a:srgbClr val="000000"/>
                </a:solidFill>
                <a:latin typeface="Times New Roman" pitchFamily="18" charset="0"/>
              </a:rPr>
              <a:t>的大体步骤是一致的，只是不同的数据库在具体的操作上有些细节不一致</a:t>
            </a:r>
            <a:r>
              <a:rPr lang="zh-CN" altLang="en-US" sz="2800" b="1" dirty="0" smtClean="0">
                <a:solidFill>
                  <a:srgbClr val="000000"/>
                </a:solidFill>
                <a:latin typeface="Times New Roman" pitchFamily="18" charset="0"/>
              </a:rPr>
              <a:t>。（以知网为例）</a:t>
            </a:r>
            <a:endParaRPr lang="zh-CN" altLang="en-US" sz="2800" b="1" dirty="0">
              <a:solidFill>
                <a:srgbClr val="000000"/>
              </a:solidFill>
              <a:latin typeface="Times New Roman" pitchFamily="18" charset="0"/>
            </a:endParaRPr>
          </a:p>
        </p:txBody>
      </p:sp>
      <p:sp>
        <p:nvSpPr>
          <p:cNvPr id="34824" name="Text Box 8"/>
          <p:cNvSpPr txBox="1">
            <a:spLocks noChangeArrowheads="1"/>
          </p:cNvSpPr>
          <p:nvPr/>
        </p:nvSpPr>
        <p:spPr bwMode="auto">
          <a:xfrm>
            <a:off x="1042988" y="3367088"/>
            <a:ext cx="7343775" cy="830997"/>
          </a:xfrm>
          <a:prstGeom prst="rect">
            <a:avLst/>
          </a:prstGeom>
          <a:noFill/>
          <a:ln w="22225" algn="ctr">
            <a:noFill/>
            <a:miter lim="800000"/>
            <a:headEnd/>
            <a:tailEnd/>
          </a:ln>
          <a:effectLst/>
        </p:spPr>
        <p:txBody>
          <a:bodyPr>
            <a:spAutoFit/>
          </a:bodyPr>
          <a:lstStyle/>
          <a:p>
            <a:pPr>
              <a:spcBef>
                <a:spcPct val="50000"/>
              </a:spcBef>
            </a:pPr>
            <a:r>
              <a:rPr lang="en-US" altLang="zh-CN" sz="2400" b="1" dirty="0">
                <a:solidFill>
                  <a:srgbClr val="FF0000"/>
                </a:solidFill>
                <a:latin typeface="宋体" pitchFamily="2" charset="-122"/>
              </a:rPr>
              <a:t>    </a:t>
            </a:r>
            <a:r>
              <a:rPr lang="zh-CN" altLang="en-US" sz="2400" b="1" dirty="0">
                <a:latin typeface="宋体" pitchFamily="2" charset="-122"/>
              </a:rPr>
              <a:t>除了</a:t>
            </a:r>
            <a:r>
              <a:rPr lang="zh-CN" altLang="en-US" sz="2400" b="1" dirty="0">
                <a:solidFill>
                  <a:srgbClr val="FF0000"/>
                </a:solidFill>
                <a:latin typeface="宋体" pitchFamily="2" charset="-122"/>
              </a:rPr>
              <a:t>中国知网、重庆维普和万方数据库</a:t>
            </a:r>
            <a:r>
              <a:rPr lang="zh-CN" altLang="en-US" sz="2400" b="1" dirty="0">
                <a:latin typeface="宋体" pitchFamily="2" charset="-122"/>
              </a:rPr>
              <a:t>，其他的数据库题录在导入</a:t>
            </a:r>
            <a:r>
              <a:rPr lang="en-US" altLang="zh-CN" sz="2400" b="1" dirty="0">
                <a:latin typeface="宋体" pitchFamily="2" charset="-122"/>
              </a:rPr>
              <a:t>NE</a:t>
            </a:r>
            <a:r>
              <a:rPr lang="zh-CN" altLang="en-US" sz="2400" b="1" dirty="0">
                <a:latin typeface="宋体" pitchFamily="2" charset="-122"/>
              </a:rPr>
              <a:t>的时候都需要选择相应的</a:t>
            </a:r>
            <a:r>
              <a:rPr lang="zh-CN" altLang="en-US" sz="2400" b="1" dirty="0">
                <a:solidFill>
                  <a:srgbClr val="FF0000"/>
                </a:solidFill>
                <a:latin typeface="宋体" pitchFamily="2" charset="-122"/>
              </a:rPr>
              <a:t>过滤器</a:t>
            </a:r>
            <a:r>
              <a:rPr lang="en-US" altLang="zh-CN" sz="2400" b="1" dirty="0">
                <a:solidFill>
                  <a:srgbClr val="FF0000"/>
                </a:solidFill>
                <a:latin typeface="宋体" pitchFamily="2" charset="-122"/>
              </a:rPr>
              <a:t>.</a:t>
            </a:r>
          </a:p>
        </p:txBody>
      </p:sp>
      <p:sp>
        <p:nvSpPr>
          <p:cNvPr id="34825" name="Text Box 9"/>
          <p:cNvSpPr txBox="1">
            <a:spLocks noChangeArrowheads="1"/>
          </p:cNvSpPr>
          <p:nvPr/>
        </p:nvSpPr>
        <p:spPr bwMode="auto">
          <a:xfrm>
            <a:off x="1068388" y="4652963"/>
            <a:ext cx="7319962" cy="1938992"/>
          </a:xfrm>
          <a:prstGeom prst="rect">
            <a:avLst/>
          </a:prstGeom>
          <a:noFill/>
          <a:ln w="22225" algn="ctr">
            <a:noFill/>
            <a:miter lim="800000"/>
            <a:headEnd/>
            <a:tailEnd/>
          </a:ln>
          <a:effectLst/>
        </p:spPr>
        <p:txBody>
          <a:bodyPr>
            <a:spAutoFit/>
          </a:bodyPr>
          <a:lstStyle/>
          <a:p>
            <a:pPr>
              <a:spcBef>
                <a:spcPct val="50000"/>
              </a:spcBef>
            </a:pPr>
            <a:r>
              <a:rPr lang="en-US" altLang="zh-CN" sz="3000" b="1" dirty="0">
                <a:solidFill>
                  <a:srgbClr val="FF0000"/>
                </a:solidFill>
                <a:latin typeface="华文楷体" panose="02010600040101010101" pitchFamily="2" charset="-122"/>
                <a:ea typeface="华文楷体" panose="02010600040101010101" pitchFamily="2" charset="-122"/>
              </a:rPr>
              <a:t>       </a:t>
            </a:r>
            <a:r>
              <a:rPr lang="zh-CN" altLang="en-US" sz="3000" b="1" dirty="0" smtClean="0">
                <a:solidFill>
                  <a:srgbClr val="FF0000"/>
                </a:solidFill>
                <a:latin typeface="华文楷体" panose="02010600040101010101" pitchFamily="2" charset="-122"/>
                <a:ea typeface="华文楷体" panose="02010600040101010101" pitchFamily="2" charset="-122"/>
              </a:rPr>
              <a:t>一般外文数据库保存题录时， 请选择输出格式为</a:t>
            </a:r>
            <a:r>
              <a:rPr lang="en-US" altLang="zh-CN" sz="3000" b="1" dirty="0" smtClean="0">
                <a:solidFill>
                  <a:srgbClr val="FF0000"/>
                </a:solidFill>
                <a:latin typeface="华文楷体" panose="02010600040101010101" pitchFamily="2" charset="-122"/>
                <a:ea typeface="华文楷体" panose="02010600040101010101" pitchFamily="2" charset="-122"/>
              </a:rPr>
              <a:t>RIS</a:t>
            </a:r>
            <a:r>
              <a:rPr lang="zh-CN" altLang="en-US" sz="3000" b="1" dirty="0" smtClean="0">
                <a:solidFill>
                  <a:srgbClr val="FF0000"/>
                </a:solidFill>
                <a:latin typeface="华文楷体" panose="02010600040101010101" pitchFamily="2" charset="-122"/>
                <a:ea typeface="华文楷体" panose="02010600040101010101" pitchFamily="2" charset="-122"/>
              </a:rPr>
              <a:t>格式、</a:t>
            </a:r>
            <a:r>
              <a:rPr lang="en-US" altLang="zh-CN" sz="3000" b="1" dirty="0" smtClean="0">
                <a:solidFill>
                  <a:srgbClr val="FF0000"/>
                </a:solidFill>
                <a:latin typeface="华文楷体" panose="02010600040101010101" pitchFamily="2" charset="-122"/>
                <a:ea typeface="华文楷体" panose="02010600040101010101" pitchFamily="2" charset="-122"/>
              </a:rPr>
              <a:t>Endnote</a:t>
            </a:r>
            <a:r>
              <a:rPr lang="zh-CN" altLang="en-US" sz="3000" b="1" dirty="0" smtClean="0">
                <a:solidFill>
                  <a:srgbClr val="FF0000"/>
                </a:solidFill>
                <a:latin typeface="华文楷体" panose="02010600040101010101" pitchFamily="2" charset="-122"/>
                <a:ea typeface="华文楷体" panose="02010600040101010101" pitchFamily="2" charset="-122"/>
              </a:rPr>
              <a:t>格式、保存为其他格式等，那么过滤器则选择相应的</a:t>
            </a:r>
            <a:r>
              <a:rPr lang="en-US" altLang="zh-CN" sz="3000" b="1" dirty="0" smtClean="0">
                <a:solidFill>
                  <a:srgbClr val="FF0000"/>
                </a:solidFill>
                <a:latin typeface="华文楷体" panose="02010600040101010101" pitchFamily="2" charset="-122"/>
                <a:ea typeface="华文楷体" panose="02010600040101010101" pitchFamily="2" charset="-122"/>
              </a:rPr>
              <a:t>RIS</a:t>
            </a:r>
            <a:r>
              <a:rPr lang="zh-CN" altLang="en-US" sz="3000" b="1" dirty="0" smtClean="0">
                <a:solidFill>
                  <a:srgbClr val="FF0000"/>
                </a:solidFill>
                <a:latin typeface="华文楷体" panose="02010600040101010101" pitchFamily="2" charset="-122"/>
                <a:ea typeface="华文楷体" panose="02010600040101010101" pitchFamily="2" charset="-122"/>
              </a:rPr>
              <a:t>、</a:t>
            </a:r>
            <a:r>
              <a:rPr lang="en-US" altLang="zh-CN" sz="3000" b="1" dirty="0" smtClean="0">
                <a:solidFill>
                  <a:srgbClr val="FF0000"/>
                </a:solidFill>
                <a:latin typeface="华文楷体" panose="02010600040101010101" pitchFamily="2" charset="-122"/>
                <a:ea typeface="华文楷体" panose="02010600040101010101" pitchFamily="2" charset="-122"/>
              </a:rPr>
              <a:t>Endnote</a:t>
            </a:r>
            <a:r>
              <a:rPr lang="zh-CN" altLang="en-US" sz="3000" b="1" dirty="0" smtClean="0">
                <a:solidFill>
                  <a:srgbClr val="FF0000"/>
                </a:solidFill>
                <a:latin typeface="华文楷体" panose="02010600040101010101" pitchFamily="2" charset="-122"/>
                <a:ea typeface="华文楷体" panose="02010600040101010101" pitchFamily="2" charset="-122"/>
              </a:rPr>
              <a:t>。</a:t>
            </a:r>
            <a:endParaRPr lang="zh-CN" altLang="en-US" sz="3000" b="1" dirty="0">
              <a:solidFill>
                <a:srgbClr val="FF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0798120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07512"/>
            <a:ext cx="9144000" cy="1292662"/>
          </a:xfrm>
          <a:prstGeom prst="rect">
            <a:avLst/>
          </a:prstGeom>
          <a:noFill/>
        </p:spPr>
        <p:txBody>
          <a:bodyPr wrap="square" rtlCol="0">
            <a:spAutoFit/>
          </a:bodyPr>
          <a:lstStyle/>
          <a:p>
            <a:r>
              <a:rPr lang="zh-CN" altLang="en-US" sz="2600" b="1" dirty="0" smtClean="0">
                <a:latin typeface="方正卡通简体" panose="03000509000000000000" pitchFamily="65" charset="-122"/>
                <a:ea typeface="方正卡通简体" panose="03000509000000000000" pitchFamily="65" charset="-122"/>
              </a:rPr>
              <a:t>中国知网</a:t>
            </a:r>
            <a:endParaRPr lang="en-US" altLang="zh-CN" sz="2600" b="1" dirty="0" smtClean="0">
              <a:latin typeface="方正卡通简体" panose="03000509000000000000" pitchFamily="65" charset="-122"/>
              <a:ea typeface="方正卡通简体" panose="03000509000000000000" pitchFamily="65" charset="-122"/>
            </a:endParaRPr>
          </a:p>
          <a:p>
            <a:r>
              <a:rPr lang="zh-CN" altLang="en-US" sz="2600" b="1" dirty="0" smtClean="0">
                <a:latin typeface="方正卡通简体" panose="03000509000000000000" pitchFamily="65" charset="-122"/>
                <a:ea typeface="方正卡通简体" panose="03000509000000000000" pitchFamily="65" charset="-122"/>
              </a:rPr>
              <a:t>检索式：</a:t>
            </a:r>
            <a:r>
              <a:rPr lang="en-US" altLang="zh-CN" sz="2600" b="1" dirty="0">
                <a:latin typeface="方正卡通简体" panose="03000509000000000000" pitchFamily="65" charset="-122"/>
                <a:ea typeface="方正卡通简体" panose="03000509000000000000" pitchFamily="65" charset="-122"/>
              </a:rPr>
              <a:t>SU=(</a:t>
            </a:r>
            <a:r>
              <a:rPr lang="zh-CN" altLang="en-US" sz="2600" b="1" dirty="0">
                <a:latin typeface="方正卡通简体" panose="03000509000000000000" pitchFamily="65" charset="-122"/>
                <a:ea typeface="方正卡通简体" panose="03000509000000000000" pitchFamily="65" charset="-122"/>
              </a:rPr>
              <a:t>信息素养 </a:t>
            </a:r>
            <a:r>
              <a:rPr lang="en-US" altLang="zh-CN" sz="2600" b="1" dirty="0">
                <a:latin typeface="方正卡通简体" panose="03000509000000000000" pitchFamily="65" charset="-122"/>
                <a:ea typeface="方正卡通简体" panose="03000509000000000000" pitchFamily="65" charset="-122"/>
              </a:rPr>
              <a:t>+ </a:t>
            </a:r>
            <a:r>
              <a:rPr lang="zh-CN" altLang="en-US" sz="2600" b="1" dirty="0">
                <a:latin typeface="方正卡通简体" panose="03000509000000000000" pitchFamily="65" charset="-122"/>
                <a:ea typeface="方正卡通简体" panose="03000509000000000000" pitchFamily="65" charset="-122"/>
              </a:rPr>
              <a:t>信息素质 </a:t>
            </a:r>
            <a:r>
              <a:rPr lang="en-US" altLang="zh-CN" sz="2600" b="1" dirty="0">
                <a:latin typeface="方正卡通简体" panose="03000509000000000000" pitchFamily="65" charset="-122"/>
                <a:ea typeface="方正卡通简体" panose="03000509000000000000" pitchFamily="65" charset="-122"/>
              </a:rPr>
              <a:t>+ </a:t>
            </a:r>
            <a:r>
              <a:rPr lang="zh-CN" altLang="en-US" sz="2600" b="1" dirty="0">
                <a:latin typeface="方正卡通简体" panose="03000509000000000000" pitchFamily="65" charset="-122"/>
                <a:ea typeface="方正卡通简体" panose="03000509000000000000" pitchFamily="65" charset="-122"/>
              </a:rPr>
              <a:t>文献检索</a:t>
            </a:r>
            <a:r>
              <a:rPr lang="en-US" altLang="zh-CN" sz="2600" b="1" dirty="0">
                <a:latin typeface="方正卡通简体" panose="03000509000000000000" pitchFamily="65" charset="-122"/>
                <a:ea typeface="方正卡通简体" panose="03000509000000000000" pitchFamily="65" charset="-122"/>
              </a:rPr>
              <a:t>) AND SU=(</a:t>
            </a:r>
            <a:r>
              <a:rPr lang="zh-CN" altLang="en-US" sz="2600" b="1" dirty="0">
                <a:latin typeface="方正卡通简体" panose="03000509000000000000" pitchFamily="65" charset="-122"/>
                <a:ea typeface="方正卡通简体" panose="03000509000000000000" pitchFamily="65" charset="-122"/>
              </a:rPr>
              <a:t>大学生 </a:t>
            </a:r>
            <a:r>
              <a:rPr lang="en-US" altLang="zh-CN" sz="2600" b="1" dirty="0">
                <a:latin typeface="方正卡通简体" panose="03000509000000000000" pitchFamily="65" charset="-122"/>
                <a:ea typeface="方正卡通简体" panose="03000509000000000000" pitchFamily="65" charset="-122"/>
              </a:rPr>
              <a:t>+ </a:t>
            </a:r>
            <a:r>
              <a:rPr lang="zh-CN" altLang="en-US" sz="2600" b="1" dirty="0">
                <a:latin typeface="方正卡通简体" panose="03000509000000000000" pitchFamily="65" charset="-122"/>
                <a:ea typeface="方正卡通简体" panose="03000509000000000000" pitchFamily="65" charset="-122"/>
              </a:rPr>
              <a:t>高校</a:t>
            </a:r>
            <a:r>
              <a:rPr lang="en-US" altLang="zh-CN" sz="2600" b="1" dirty="0">
                <a:latin typeface="方正卡通简体" panose="03000509000000000000" pitchFamily="65" charset="-122"/>
                <a:ea typeface="方正卡通简体" panose="03000509000000000000" pitchFamily="65" charset="-122"/>
              </a:rPr>
              <a:t>)</a:t>
            </a:r>
            <a:endParaRPr lang="zh-CN" altLang="en-US" sz="2600" b="1" dirty="0">
              <a:latin typeface="方正卡通简体" panose="03000509000000000000" pitchFamily="65" charset="-122"/>
              <a:ea typeface="方正卡通简体" panose="03000509000000000000" pitchFamily="65" charset="-122"/>
            </a:endParaRPr>
          </a:p>
        </p:txBody>
      </p:sp>
      <p:grpSp>
        <p:nvGrpSpPr>
          <p:cNvPr id="4" name="组合 3"/>
          <p:cNvGrpSpPr/>
          <p:nvPr/>
        </p:nvGrpSpPr>
        <p:grpSpPr>
          <a:xfrm>
            <a:off x="914857" y="1714488"/>
            <a:ext cx="7314286" cy="4806296"/>
            <a:chOff x="428596" y="1714488"/>
            <a:chExt cx="7314286" cy="480629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96" y="1714488"/>
              <a:ext cx="7314286" cy="4514286"/>
            </a:xfrm>
            <a:prstGeom prst="rect">
              <a:avLst/>
            </a:prstGeom>
          </p:spPr>
        </p:pic>
        <p:sp>
          <p:nvSpPr>
            <p:cNvPr id="7" name="矩形 6"/>
            <p:cNvSpPr/>
            <p:nvPr/>
          </p:nvSpPr>
          <p:spPr>
            <a:xfrm>
              <a:off x="428628" y="2564904"/>
              <a:ext cx="428596" cy="3663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56723" y="5949280"/>
              <a:ext cx="1576466" cy="5715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latin typeface="方正卡通简体" panose="03000509000000000000" pitchFamily="65" charset="-122"/>
                  <a:ea typeface="方正卡通简体" panose="03000509000000000000" pitchFamily="65" charset="-122"/>
                </a:rPr>
                <a:t>勾选题录</a:t>
              </a:r>
              <a:endParaRPr lang="zh-CN" altLang="en-US" sz="2400" dirty="0">
                <a:solidFill>
                  <a:srgbClr val="FF0000"/>
                </a:solidFill>
                <a:latin typeface="方正卡通简体" panose="03000509000000000000" pitchFamily="65" charset="-122"/>
                <a:ea typeface="方正卡通简体" panose="03000509000000000000" pitchFamily="65" charset="-122"/>
              </a:endParaRPr>
            </a:p>
          </p:txBody>
        </p:sp>
        <p:sp>
          <p:nvSpPr>
            <p:cNvPr id="9" name="右箭头 8"/>
            <p:cNvSpPr/>
            <p:nvPr/>
          </p:nvSpPr>
          <p:spPr>
            <a:xfrm>
              <a:off x="728095" y="6092156"/>
              <a:ext cx="357190" cy="214314"/>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56723" y="1795931"/>
              <a:ext cx="107157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95105" y="1714488"/>
              <a:ext cx="1357322" cy="5715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smtClean="0">
                  <a:solidFill>
                    <a:srgbClr val="FF0000"/>
                  </a:solidFill>
                  <a:latin typeface="方正卡通简体" panose="03000509000000000000" pitchFamily="65" charset="-122"/>
                  <a:ea typeface="方正卡通简体" panose="03000509000000000000" pitchFamily="65" charset="-122"/>
                </a:rPr>
                <a:t>导出题录</a:t>
              </a:r>
              <a:endParaRPr lang="zh-CN" altLang="en-US" sz="2200" dirty="0">
                <a:solidFill>
                  <a:srgbClr val="FF0000"/>
                </a:solidFill>
                <a:latin typeface="方正卡通简体" panose="03000509000000000000" pitchFamily="65" charset="-122"/>
                <a:ea typeface="方正卡通简体" panose="03000509000000000000" pitchFamily="65" charset="-122"/>
              </a:endParaRPr>
            </a:p>
          </p:txBody>
        </p:sp>
        <p:sp>
          <p:nvSpPr>
            <p:cNvPr id="12" name="右箭头 11"/>
            <p:cNvSpPr/>
            <p:nvPr/>
          </p:nvSpPr>
          <p:spPr>
            <a:xfrm>
              <a:off x="2223535" y="1785926"/>
              <a:ext cx="1071570" cy="214314"/>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38129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28791"/>
            <a:ext cx="9144000" cy="5791803"/>
            <a:chOff x="0" y="533098"/>
            <a:chExt cx="9144000" cy="5791803"/>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098"/>
              <a:ext cx="9144000" cy="5791803"/>
            </a:xfrm>
            <a:prstGeom prst="rect">
              <a:avLst/>
            </a:prstGeom>
          </p:spPr>
        </p:pic>
        <p:grpSp>
          <p:nvGrpSpPr>
            <p:cNvPr id="2" name="组合 13"/>
            <p:cNvGrpSpPr/>
            <p:nvPr/>
          </p:nvGrpSpPr>
          <p:grpSpPr>
            <a:xfrm>
              <a:off x="4788024" y="913850"/>
              <a:ext cx="3998786" cy="642942"/>
              <a:chOff x="4643438" y="1007193"/>
              <a:chExt cx="3998786" cy="642942"/>
            </a:xfrm>
          </p:grpSpPr>
          <p:sp>
            <p:nvSpPr>
              <p:cNvPr id="7" name="矩形 6"/>
              <p:cNvSpPr/>
              <p:nvPr/>
            </p:nvSpPr>
            <p:spPr>
              <a:xfrm>
                <a:off x="4643438" y="1221507"/>
                <a:ext cx="57150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572264" y="1007193"/>
                <a:ext cx="2069960" cy="5715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latin typeface="方正卡通简体" panose="03000509000000000000" pitchFamily="65" charset="-122"/>
                    <a:ea typeface="方正卡通简体" panose="03000509000000000000" pitchFamily="65" charset="-122"/>
                  </a:rPr>
                  <a:t>导出题录格式</a:t>
                </a:r>
                <a:endParaRPr lang="zh-CN" altLang="en-US" sz="2400" dirty="0">
                  <a:solidFill>
                    <a:srgbClr val="FF0000"/>
                  </a:solidFill>
                  <a:latin typeface="方正卡通简体" panose="03000509000000000000" pitchFamily="65" charset="-122"/>
                  <a:ea typeface="方正卡通简体" panose="03000509000000000000" pitchFamily="65" charset="-122"/>
                </a:endParaRPr>
              </a:p>
            </p:txBody>
          </p:sp>
          <p:sp>
            <p:nvSpPr>
              <p:cNvPr id="9" name="右箭头 8"/>
              <p:cNvSpPr/>
              <p:nvPr/>
            </p:nvSpPr>
            <p:spPr>
              <a:xfrm>
                <a:off x="5286380" y="1078631"/>
                <a:ext cx="1071570" cy="214314"/>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14"/>
            <p:cNvGrpSpPr/>
            <p:nvPr/>
          </p:nvGrpSpPr>
          <p:grpSpPr>
            <a:xfrm>
              <a:off x="0" y="4364779"/>
              <a:ext cx="5765368" cy="571504"/>
              <a:chOff x="0" y="4364779"/>
              <a:chExt cx="5765368" cy="571504"/>
            </a:xfrm>
          </p:grpSpPr>
          <p:sp>
            <p:nvSpPr>
              <p:cNvPr id="10" name="矩形 9"/>
              <p:cNvSpPr/>
              <p:nvPr/>
            </p:nvSpPr>
            <p:spPr>
              <a:xfrm>
                <a:off x="0" y="4364779"/>
                <a:ext cx="21431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500429" y="4364779"/>
                <a:ext cx="2264939" cy="5715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smtClean="0">
                    <a:solidFill>
                      <a:srgbClr val="FF0000"/>
                    </a:solidFill>
                    <a:latin typeface="方正卡通简体" panose="03000509000000000000" pitchFamily="65" charset="-122"/>
                    <a:ea typeface="方正卡通简体" panose="03000509000000000000" pitchFamily="65" charset="-122"/>
                  </a:rPr>
                  <a:t>题录管理软件</a:t>
                </a:r>
                <a:endParaRPr lang="zh-CN" altLang="en-US" sz="2600" dirty="0">
                  <a:solidFill>
                    <a:srgbClr val="FF0000"/>
                  </a:solidFill>
                  <a:latin typeface="方正卡通简体" panose="03000509000000000000" pitchFamily="65" charset="-122"/>
                  <a:ea typeface="方正卡通简体" panose="03000509000000000000" pitchFamily="65" charset="-122"/>
                </a:endParaRPr>
              </a:p>
            </p:txBody>
          </p:sp>
          <p:sp>
            <p:nvSpPr>
              <p:cNvPr id="12" name="右箭头 11"/>
              <p:cNvSpPr/>
              <p:nvPr/>
            </p:nvSpPr>
            <p:spPr>
              <a:xfrm>
                <a:off x="2214546" y="4507655"/>
                <a:ext cx="1071570" cy="214314"/>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3" name="矩形 12"/>
          <p:cNvSpPr/>
          <p:nvPr/>
        </p:nvSpPr>
        <p:spPr>
          <a:xfrm>
            <a:off x="5500694" y="1643050"/>
            <a:ext cx="100013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429" y="3436681"/>
            <a:ext cx="752381" cy="1133333"/>
          </a:xfrm>
          <a:prstGeom prst="rect">
            <a:avLst/>
          </a:prstGeom>
        </p:spPr>
      </p:pic>
    </p:spTree>
    <p:extLst>
      <p:ext uri="{BB962C8B-B14F-4D97-AF65-F5344CB8AC3E}">
        <p14:creationId xmlns:p14="http://schemas.microsoft.com/office/powerpoint/2010/main" val="403675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r="77190" b="49334"/>
          <a:stretch/>
        </p:blipFill>
        <p:spPr>
          <a:xfrm>
            <a:off x="18778" y="4205"/>
            <a:ext cx="2967897" cy="3706318"/>
          </a:xfrm>
          <a:prstGeom prst="rect">
            <a:avLst/>
          </a:prstGeom>
        </p:spPr>
      </p:pic>
      <p:grpSp>
        <p:nvGrpSpPr>
          <p:cNvPr id="15" name="组合 14"/>
          <p:cNvGrpSpPr/>
          <p:nvPr/>
        </p:nvGrpSpPr>
        <p:grpSpPr>
          <a:xfrm>
            <a:off x="0" y="1804647"/>
            <a:ext cx="4916618" cy="5025452"/>
            <a:chOff x="3436380" y="4205"/>
            <a:chExt cx="4916618" cy="5025452"/>
          </a:xfrm>
        </p:grpSpPr>
        <p:pic>
          <p:nvPicPr>
            <p:cNvPr id="12" name="图片 11"/>
            <p:cNvPicPr>
              <a:picLocks noChangeAspect="1"/>
            </p:cNvPicPr>
            <p:nvPr/>
          </p:nvPicPr>
          <p:blipFill rotWithShape="1">
            <a:blip r:embed="rId3"/>
            <a:srcRect r="62212" b="31302"/>
            <a:stretch/>
          </p:blipFill>
          <p:spPr>
            <a:xfrm>
              <a:off x="3436380" y="4205"/>
              <a:ext cx="4916618" cy="5025452"/>
            </a:xfrm>
            <a:prstGeom prst="rect">
              <a:avLst/>
            </a:prstGeom>
          </p:spPr>
        </p:pic>
        <p:sp>
          <p:nvSpPr>
            <p:cNvPr id="13" name="椭圆 12"/>
            <p:cNvSpPr/>
            <p:nvPr/>
          </p:nvSpPr>
          <p:spPr>
            <a:xfrm>
              <a:off x="3679856" y="1736734"/>
              <a:ext cx="824459" cy="241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994534" y="2396301"/>
              <a:ext cx="1019561" cy="3019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4"/>
          <a:stretch>
            <a:fillRect/>
          </a:stretch>
        </p:blipFill>
        <p:spPr>
          <a:xfrm>
            <a:off x="0" y="2282733"/>
            <a:ext cx="9144000" cy="2987577"/>
          </a:xfrm>
          <a:prstGeom prst="rect">
            <a:avLst/>
          </a:prstGeom>
        </p:spPr>
      </p:pic>
      <p:grpSp>
        <p:nvGrpSpPr>
          <p:cNvPr id="24" name="组合 23"/>
          <p:cNvGrpSpPr/>
          <p:nvPr/>
        </p:nvGrpSpPr>
        <p:grpSpPr>
          <a:xfrm>
            <a:off x="4455513" y="1352767"/>
            <a:ext cx="4688487" cy="3409950"/>
            <a:chOff x="4455513" y="1352767"/>
            <a:chExt cx="4688487" cy="3409950"/>
          </a:xfrm>
        </p:grpSpPr>
        <p:sp>
          <p:nvSpPr>
            <p:cNvPr id="17" name="右箭头 16"/>
            <p:cNvSpPr/>
            <p:nvPr/>
          </p:nvSpPr>
          <p:spPr>
            <a:xfrm>
              <a:off x="4455513" y="2578308"/>
              <a:ext cx="1469037" cy="95886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5"/>
            <a:stretch>
              <a:fillRect/>
            </a:stretch>
          </p:blipFill>
          <p:spPr>
            <a:xfrm>
              <a:off x="5924550" y="1352767"/>
              <a:ext cx="3219450" cy="3409950"/>
            </a:xfrm>
            <a:prstGeom prst="rect">
              <a:avLst/>
            </a:prstGeom>
          </p:spPr>
        </p:pic>
      </p:grpSp>
    </p:spTree>
    <p:extLst>
      <p:ext uri="{BB962C8B-B14F-4D97-AF65-F5344CB8AC3E}">
        <p14:creationId xmlns:p14="http://schemas.microsoft.com/office/powerpoint/2010/main" val="28757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68025"/>
            <a:ext cx="7529490" cy="707886"/>
          </a:xfrm>
          <a:prstGeom prst="rect">
            <a:avLst/>
          </a:prstGeom>
          <a:noFill/>
        </p:spPr>
        <p:txBody>
          <a:bodyPr wrap="square" rtlCol="0">
            <a:spAutoFit/>
          </a:bodyPr>
          <a:lstStyle/>
          <a:p>
            <a:r>
              <a:rPr lang="zh-CN" altLang="en-US" sz="2000" b="1" dirty="0" smtClean="0"/>
              <a:t>数据库：</a:t>
            </a:r>
            <a:r>
              <a:rPr lang="en-US" altLang="zh-CN" sz="2000" b="1" dirty="0" smtClean="0"/>
              <a:t>Web of science</a:t>
            </a:r>
            <a:endParaRPr lang="en-US" sz="2000" b="1" dirty="0" smtClean="0"/>
          </a:p>
          <a:p>
            <a:r>
              <a:rPr lang="zh-CN" altLang="en-US" sz="2000" b="1" dirty="0" smtClean="0"/>
              <a:t>关键词：</a:t>
            </a:r>
            <a:r>
              <a:rPr lang="en-US" sz="2000" b="1" dirty="0" smtClean="0"/>
              <a:t>China University of Geosciences</a:t>
            </a:r>
            <a:endParaRPr lang="zh-CN" altLang="en-US" sz="2000" b="1" dirty="0"/>
          </a:p>
        </p:txBody>
      </p:sp>
      <p:grpSp>
        <p:nvGrpSpPr>
          <p:cNvPr id="11" name="组合 10"/>
          <p:cNvGrpSpPr/>
          <p:nvPr/>
        </p:nvGrpSpPr>
        <p:grpSpPr>
          <a:xfrm>
            <a:off x="-6896" y="762907"/>
            <a:ext cx="9144000" cy="3452601"/>
            <a:chOff x="-6896" y="762907"/>
            <a:chExt cx="9144000" cy="3452601"/>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 y="762907"/>
              <a:ext cx="9144000" cy="3452601"/>
            </a:xfrm>
            <a:prstGeom prst="rect">
              <a:avLst/>
            </a:prstGeom>
          </p:spPr>
        </p:pic>
        <p:grpSp>
          <p:nvGrpSpPr>
            <p:cNvPr id="7" name="组合 6"/>
            <p:cNvGrpSpPr/>
            <p:nvPr/>
          </p:nvGrpSpPr>
          <p:grpSpPr>
            <a:xfrm>
              <a:off x="71406" y="1487634"/>
              <a:ext cx="5148666" cy="429198"/>
              <a:chOff x="71406" y="1487634"/>
              <a:chExt cx="5148666" cy="429198"/>
            </a:xfrm>
          </p:grpSpPr>
          <p:sp>
            <p:nvSpPr>
              <p:cNvPr id="5" name="矩形 4"/>
              <p:cNvSpPr/>
              <p:nvPr/>
            </p:nvSpPr>
            <p:spPr>
              <a:xfrm>
                <a:off x="71406" y="1487634"/>
                <a:ext cx="178595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34122" y="1559642"/>
                <a:ext cx="178595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71406" y="2700563"/>
            <a:ext cx="7346548" cy="2476190"/>
            <a:chOff x="71406" y="2700563"/>
            <a:chExt cx="7346548" cy="247619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3141874"/>
              <a:ext cx="685714" cy="1295238"/>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6" y="2700563"/>
              <a:ext cx="5580952" cy="2476190"/>
            </a:xfrm>
            <a:prstGeom prst="rect">
              <a:avLst/>
            </a:prstGeom>
          </p:spPr>
        </p:pic>
        <p:sp>
          <p:nvSpPr>
            <p:cNvPr id="17" name="右箭头 16"/>
            <p:cNvSpPr/>
            <p:nvPr/>
          </p:nvSpPr>
          <p:spPr>
            <a:xfrm>
              <a:off x="5790119" y="3630301"/>
              <a:ext cx="571504" cy="428628"/>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1530" y="1523044"/>
            <a:ext cx="9027147" cy="5257143"/>
            <a:chOff x="986015" y="1473794"/>
            <a:chExt cx="9027147" cy="5257143"/>
          </a:xfrm>
        </p:grpSpPr>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015" y="4089412"/>
              <a:ext cx="3219048" cy="256190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0305" y="1473794"/>
              <a:ext cx="5742857" cy="5257143"/>
            </a:xfrm>
            <a:prstGeom prst="rect">
              <a:avLst/>
            </a:prstGeom>
          </p:spPr>
        </p:pic>
      </p:grpSp>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96" y="774037"/>
            <a:ext cx="9144000" cy="3591067"/>
          </a:xfrm>
          <a:prstGeom prst="rect">
            <a:avLst/>
          </a:prstGeom>
        </p:spPr>
      </p:pic>
    </p:spTree>
    <p:extLst>
      <p:ext uri="{BB962C8B-B14F-4D97-AF65-F5344CB8AC3E}">
        <p14:creationId xmlns:p14="http://schemas.microsoft.com/office/powerpoint/2010/main" val="190211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a:off x="857224" y="71414"/>
            <a:ext cx="7829576" cy="1020762"/>
          </a:xfrm>
        </p:spPr>
        <p:txBody>
          <a:bodyPr>
            <a:normAutofit/>
          </a:bodyPr>
          <a:lstStyle/>
          <a:p>
            <a:pPr algn="l"/>
            <a:r>
              <a:rPr lang="en-US" altLang="zh-CN" dirty="0" smtClean="0">
                <a:latin typeface="德彪钢笔行书字库" panose="02000000000000000000" pitchFamily="2" charset="-122"/>
                <a:ea typeface="德彪钢笔行书字库" panose="02000000000000000000" pitchFamily="2" charset="-122"/>
              </a:rPr>
              <a:t>3.</a:t>
            </a:r>
            <a:r>
              <a:rPr lang="zh-CN" altLang="en-US" dirty="0" smtClean="0">
                <a:latin typeface="德彪钢笔行书字库" panose="02000000000000000000" pitchFamily="2" charset="-122"/>
                <a:ea typeface="德彪钢笔行书字库" panose="02000000000000000000" pitchFamily="2" charset="-122"/>
              </a:rPr>
              <a:t>从在线数据库检索后直接导入</a:t>
            </a:r>
            <a:endParaRPr lang="zh-CN" altLang="en-US" dirty="0">
              <a:latin typeface="德彪钢笔行书字库" panose="02000000000000000000" pitchFamily="2" charset="-122"/>
              <a:ea typeface="德彪钢笔行书字库" panose="02000000000000000000" pitchFamily="2" charset="-122"/>
            </a:endParaRPr>
          </a:p>
        </p:txBody>
      </p:sp>
      <p:sp>
        <p:nvSpPr>
          <p:cNvPr id="24580" name="Rectangle 4"/>
          <p:cNvSpPr>
            <a:spLocks noChangeArrowheads="1"/>
          </p:cNvSpPr>
          <p:nvPr/>
        </p:nvSpPr>
        <p:spPr bwMode="auto">
          <a:xfrm flipV="1">
            <a:off x="0" y="1142984"/>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24583" name="Text Box 7"/>
          <p:cNvSpPr txBox="1">
            <a:spLocks noChangeArrowheads="1"/>
          </p:cNvSpPr>
          <p:nvPr/>
        </p:nvSpPr>
        <p:spPr bwMode="auto">
          <a:xfrm>
            <a:off x="0" y="1325795"/>
            <a:ext cx="9144000" cy="1800225"/>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95000"/>
              <a:buFont typeface="Wingdings" pitchFamily="2" charset="2"/>
              <a:buNone/>
            </a:pPr>
            <a:r>
              <a:rPr lang="en-US" altLang="zh-CN" sz="2800" dirty="0">
                <a:solidFill>
                  <a:srgbClr val="000000"/>
                </a:solidFill>
                <a:latin typeface="Times New Roman" pitchFamily="18" charset="0"/>
              </a:rPr>
              <a:t>           </a:t>
            </a:r>
            <a:r>
              <a:rPr lang="en-US" altLang="zh-CN" sz="2800" b="1" dirty="0" err="1">
                <a:solidFill>
                  <a:srgbClr val="000000"/>
                </a:solidFill>
                <a:latin typeface="Times New Roman" pitchFamily="18" charset="0"/>
              </a:rPr>
              <a:t>NoteExpress</a:t>
            </a:r>
            <a:r>
              <a:rPr lang="zh-CN" altLang="en-US" sz="2800" b="1" dirty="0">
                <a:solidFill>
                  <a:srgbClr val="000000"/>
                </a:solidFill>
              </a:rPr>
              <a:t>本身集成了</a:t>
            </a:r>
            <a:r>
              <a:rPr lang="en-US" altLang="zh-CN" sz="2800" b="1" dirty="0">
                <a:solidFill>
                  <a:srgbClr val="000000"/>
                </a:solidFill>
                <a:latin typeface="Times New Roman" pitchFamily="18" charset="0"/>
              </a:rPr>
              <a:t>amazon</a:t>
            </a:r>
            <a:r>
              <a:rPr lang="zh-CN" altLang="en-US" sz="2800" b="1" dirty="0">
                <a:solidFill>
                  <a:srgbClr val="000000"/>
                </a:solidFill>
                <a:latin typeface="Times New Roman" pitchFamily="18" charset="0"/>
              </a:rPr>
              <a:t>，</a:t>
            </a:r>
            <a:r>
              <a:rPr lang="en-US" altLang="zh-CN" sz="2800" b="1" dirty="0">
                <a:solidFill>
                  <a:srgbClr val="000000"/>
                </a:solidFill>
                <a:latin typeface="Times New Roman" pitchFamily="18" charset="0"/>
              </a:rPr>
              <a:t>CNKI</a:t>
            </a:r>
            <a:r>
              <a:rPr lang="zh-CN" altLang="en-US" sz="2800" b="1" dirty="0">
                <a:solidFill>
                  <a:srgbClr val="000000"/>
                </a:solidFill>
              </a:rPr>
              <a:t>，万方，维普，</a:t>
            </a:r>
            <a:r>
              <a:rPr lang="en-US" altLang="zh-CN" sz="2800" b="1" dirty="0">
                <a:solidFill>
                  <a:srgbClr val="000000"/>
                </a:solidFill>
                <a:latin typeface="Times New Roman" pitchFamily="18" charset="0"/>
              </a:rPr>
              <a:t>ISI</a:t>
            </a:r>
            <a:r>
              <a:rPr lang="zh-CN" altLang="en-US" sz="2800" b="1" dirty="0">
                <a:solidFill>
                  <a:srgbClr val="000000"/>
                </a:solidFill>
                <a:latin typeface="Times New Roman" pitchFamily="18" charset="0"/>
              </a:rPr>
              <a:t>，</a:t>
            </a:r>
            <a:r>
              <a:rPr lang="en-US" altLang="zh-CN" sz="2800" b="1" dirty="0">
                <a:solidFill>
                  <a:srgbClr val="000000"/>
                </a:solidFill>
                <a:latin typeface="Times New Roman" pitchFamily="18" charset="0"/>
              </a:rPr>
              <a:t>Willy</a:t>
            </a:r>
            <a:r>
              <a:rPr lang="zh-CN" altLang="en-US" sz="2800" b="1" dirty="0">
                <a:solidFill>
                  <a:srgbClr val="000000"/>
                </a:solidFill>
                <a:latin typeface="Times New Roman" pitchFamily="18" charset="0"/>
              </a:rPr>
              <a:t>，</a:t>
            </a:r>
            <a:r>
              <a:rPr lang="en-US" altLang="zh-CN" sz="2800" b="1" dirty="0" err="1">
                <a:solidFill>
                  <a:srgbClr val="000000"/>
                </a:solidFill>
                <a:latin typeface="Times New Roman" pitchFamily="18" charset="0"/>
              </a:rPr>
              <a:t>Pubmed</a:t>
            </a:r>
            <a:r>
              <a:rPr lang="zh-CN" altLang="en-US" sz="2800" b="1" dirty="0">
                <a:solidFill>
                  <a:srgbClr val="000000"/>
                </a:solidFill>
              </a:rPr>
              <a:t>等数据库，可以在软件中</a:t>
            </a:r>
            <a:r>
              <a:rPr lang="zh-CN" altLang="en-US" sz="2800" b="1" dirty="0" smtClean="0">
                <a:solidFill>
                  <a:srgbClr val="000000"/>
                </a:solidFill>
              </a:rPr>
              <a:t>通过</a:t>
            </a:r>
            <a:r>
              <a:rPr lang="zh-CN" altLang="en-US" sz="2800" b="1" dirty="0" smtClean="0">
                <a:solidFill>
                  <a:srgbClr val="FF0000"/>
                </a:solidFill>
              </a:rPr>
              <a:t>内嵌浏览器</a:t>
            </a:r>
            <a:r>
              <a:rPr lang="zh-CN" altLang="en-US" sz="2800" b="1" dirty="0" smtClean="0">
                <a:solidFill>
                  <a:srgbClr val="000000"/>
                </a:solidFill>
              </a:rPr>
              <a:t>和</a:t>
            </a:r>
            <a:r>
              <a:rPr lang="zh-CN" altLang="en-US" sz="2800" b="1" dirty="0" smtClean="0">
                <a:solidFill>
                  <a:srgbClr val="FF0000"/>
                </a:solidFill>
              </a:rPr>
              <a:t>在线检索界面</a:t>
            </a:r>
            <a:r>
              <a:rPr lang="zh-CN" altLang="en-US" sz="2800" b="1" dirty="0" smtClean="0">
                <a:solidFill>
                  <a:srgbClr val="000000"/>
                </a:solidFill>
              </a:rPr>
              <a:t>，</a:t>
            </a:r>
            <a:r>
              <a:rPr lang="zh-CN" altLang="en-US" sz="2800" b="1" dirty="0">
                <a:solidFill>
                  <a:srgbClr val="000000"/>
                </a:solidFill>
              </a:rPr>
              <a:t>检索结果直接保存到自身数据库中。</a:t>
            </a:r>
            <a:r>
              <a:rPr lang="zh-CN" altLang="en-US" sz="2800" dirty="0">
                <a:solidFill>
                  <a:srgbClr val="000000"/>
                </a:solidFill>
              </a:rPr>
              <a:t>  </a:t>
            </a:r>
          </a:p>
        </p:txBody>
      </p:sp>
      <p:grpSp>
        <p:nvGrpSpPr>
          <p:cNvPr id="7" name="组合 6"/>
          <p:cNvGrpSpPr/>
          <p:nvPr/>
        </p:nvGrpSpPr>
        <p:grpSpPr>
          <a:xfrm>
            <a:off x="1755232" y="3189247"/>
            <a:ext cx="5935950" cy="3127036"/>
            <a:chOff x="299958" y="3079556"/>
            <a:chExt cx="5935950" cy="3127036"/>
          </a:xfrm>
        </p:grpSpPr>
        <p:pic>
          <p:nvPicPr>
            <p:cNvPr id="2" name="图片 1"/>
            <p:cNvPicPr>
              <a:picLocks noChangeAspect="1"/>
            </p:cNvPicPr>
            <p:nvPr/>
          </p:nvPicPr>
          <p:blipFill rotWithShape="1">
            <a:blip r:embed="rId2"/>
            <a:srcRect r="54378" b="57253"/>
            <a:stretch/>
          </p:blipFill>
          <p:spPr>
            <a:xfrm>
              <a:off x="299958" y="3079556"/>
              <a:ext cx="5935950" cy="3127036"/>
            </a:xfrm>
            <a:prstGeom prst="rect">
              <a:avLst/>
            </a:prstGeom>
          </p:spPr>
        </p:pic>
        <p:sp>
          <p:nvSpPr>
            <p:cNvPr id="24586" name="Oval 10"/>
            <p:cNvSpPr>
              <a:spLocks noChangeArrowheads="1"/>
            </p:cNvSpPr>
            <p:nvPr/>
          </p:nvSpPr>
          <p:spPr bwMode="auto">
            <a:xfrm>
              <a:off x="2241667" y="4565020"/>
              <a:ext cx="1512887" cy="215900"/>
            </a:xfrm>
            <a:prstGeom prst="ellipse">
              <a:avLst/>
            </a:prstGeom>
            <a:noFill/>
            <a:ln w="25400">
              <a:solidFill>
                <a:srgbClr val="FF0000"/>
              </a:solidFill>
              <a:round/>
              <a:headEnd/>
              <a:tailEnd/>
            </a:ln>
            <a:effectLst/>
          </p:spPr>
          <p:txBody>
            <a:bodyPr wrap="none" anchor="ctr"/>
            <a:lstStyle/>
            <a:p>
              <a:pPr algn="ctr"/>
              <a:endParaRPr lang="zh-CN" altLang="en-US"/>
            </a:p>
          </p:txBody>
        </p:sp>
        <p:sp>
          <p:nvSpPr>
            <p:cNvPr id="5" name="右箭头 4"/>
            <p:cNvSpPr/>
            <p:nvPr/>
          </p:nvSpPr>
          <p:spPr>
            <a:xfrm rot="4345427">
              <a:off x="2521948" y="4921732"/>
              <a:ext cx="952321" cy="8314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3"/>
          <a:stretch>
            <a:fillRect/>
          </a:stretch>
        </p:blipFill>
        <p:spPr>
          <a:xfrm>
            <a:off x="1121721" y="3062794"/>
            <a:ext cx="6663321" cy="3609781"/>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7606"/>
            <a:ext cx="9144000" cy="4284969"/>
          </a:xfrm>
          <a:prstGeom prst="rect">
            <a:avLst/>
          </a:prstGeom>
        </p:spPr>
      </p:pic>
    </p:spTree>
    <p:extLst>
      <p:ext uri="{BB962C8B-B14F-4D97-AF65-F5344CB8AC3E}">
        <p14:creationId xmlns:p14="http://schemas.microsoft.com/office/powerpoint/2010/main" val="2545292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30" name="Picture 30" descr="2"/>
          <p:cNvPicPr>
            <a:picLocks noChangeAspect="1" noChangeArrowheads="1"/>
          </p:cNvPicPr>
          <p:nvPr/>
        </p:nvPicPr>
        <p:blipFill>
          <a:blip r:embed="rId2"/>
          <a:srcRect/>
          <a:stretch>
            <a:fillRect/>
          </a:stretch>
        </p:blipFill>
        <p:spPr bwMode="auto">
          <a:xfrm>
            <a:off x="900113" y="1439863"/>
            <a:ext cx="7127875" cy="5418137"/>
          </a:xfrm>
          <a:prstGeom prst="rect">
            <a:avLst/>
          </a:prstGeom>
          <a:noFill/>
        </p:spPr>
      </p:pic>
      <p:sp>
        <p:nvSpPr>
          <p:cNvPr id="25603" name="Rectangle 3"/>
          <p:cNvSpPr>
            <a:spLocks noGrp="1" noChangeArrowheads="1"/>
          </p:cNvSpPr>
          <p:nvPr>
            <p:ph type="title"/>
          </p:nvPr>
        </p:nvSpPr>
        <p:spPr>
          <a:xfrm>
            <a:off x="790575" y="198438"/>
            <a:ext cx="7562850" cy="1020762"/>
          </a:xfrm>
        </p:spPr>
        <p:txBody>
          <a:bodyPr>
            <a:normAutofit fontScale="90000"/>
          </a:bodyPr>
          <a:lstStyle/>
          <a:p>
            <a:r>
              <a:rPr lang="zh-CN" altLang="en-US" dirty="0"/>
              <a:t>例：</a:t>
            </a:r>
            <a:r>
              <a:rPr lang="en-US" altLang="zh-CN" dirty="0" err="1" smtClean="0"/>
              <a:t>Pubmed</a:t>
            </a:r>
            <a:r>
              <a:rPr lang="en-US" altLang="zh-CN" dirty="0" smtClean="0"/>
              <a:t>——</a:t>
            </a:r>
            <a:r>
              <a:rPr lang="zh-CN" altLang="en-US" dirty="0" smtClean="0"/>
              <a:t>生物医学数据库</a:t>
            </a:r>
            <a:endParaRPr lang="zh-CN" altLang="en-US" dirty="0"/>
          </a:p>
        </p:txBody>
      </p:sp>
      <p:sp>
        <p:nvSpPr>
          <p:cNvPr id="25604" name="Rectangle 4"/>
          <p:cNvSpPr>
            <a:spLocks noChangeArrowheads="1"/>
          </p:cNvSpPr>
          <p:nvPr/>
        </p:nvSpPr>
        <p:spPr bwMode="auto">
          <a:xfrm flipV="1">
            <a:off x="0" y="1252538"/>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25619" name="Oval 19"/>
          <p:cNvSpPr>
            <a:spLocks noChangeArrowheads="1"/>
          </p:cNvSpPr>
          <p:nvPr/>
        </p:nvSpPr>
        <p:spPr bwMode="auto">
          <a:xfrm>
            <a:off x="1187450" y="1916113"/>
            <a:ext cx="4038600" cy="685800"/>
          </a:xfrm>
          <a:prstGeom prst="ellipse">
            <a:avLst/>
          </a:prstGeom>
          <a:noFill/>
          <a:ln w="19050">
            <a:solidFill>
              <a:srgbClr val="FF0000"/>
            </a:solidFill>
            <a:round/>
            <a:headEnd/>
            <a:tailEnd/>
          </a:ln>
          <a:effectLst/>
        </p:spPr>
        <p:txBody>
          <a:bodyPr wrap="none" anchor="ctr"/>
          <a:lstStyle/>
          <a:p>
            <a:endParaRPr lang="zh-CN" altLang="en-US"/>
          </a:p>
        </p:txBody>
      </p:sp>
      <p:sp>
        <p:nvSpPr>
          <p:cNvPr id="25620" name="Oval 20"/>
          <p:cNvSpPr>
            <a:spLocks noChangeArrowheads="1"/>
          </p:cNvSpPr>
          <p:nvPr/>
        </p:nvSpPr>
        <p:spPr bwMode="auto">
          <a:xfrm>
            <a:off x="7308850" y="2060575"/>
            <a:ext cx="609600" cy="457200"/>
          </a:xfrm>
          <a:prstGeom prst="ellipse">
            <a:avLst/>
          </a:prstGeom>
          <a:noFill/>
          <a:ln w="19050">
            <a:solidFill>
              <a:srgbClr val="FF0000"/>
            </a:solidFill>
            <a:round/>
            <a:headEnd/>
            <a:tailEnd/>
          </a:ln>
          <a:effectLst/>
        </p:spPr>
        <p:txBody>
          <a:bodyPr wrap="none" anchor="ctr"/>
          <a:lstStyle/>
          <a:p>
            <a:endParaRPr lang="zh-CN" altLang="en-US"/>
          </a:p>
        </p:txBody>
      </p:sp>
      <p:sp>
        <p:nvSpPr>
          <p:cNvPr id="25621" name="Oval 21"/>
          <p:cNvSpPr>
            <a:spLocks noChangeArrowheads="1"/>
          </p:cNvSpPr>
          <p:nvPr/>
        </p:nvSpPr>
        <p:spPr bwMode="auto">
          <a:xfrm>
            <a:off x="1042988" y="4221163"/>
            <a:ext cx="228600" cy="1828800"/>
          </a:xfrm>
          <a:prstGeom prst="ellipse">
            <a:avLst/>
          </a:prstGeom>
          <a:noFill/>
          <a:ln w="19050">
            <a:solidFill>
              <a:srgbClr val="FF0000"/>
            </a:solidFill>
            <a:round/>
            <a:headEnd/>
            <a:tailEnd/>
          </a:ln>
          <a:effectLst/>
        </p:spPr>
        <p:txBody>
          <a:bodyPr wrap="none" anchor="ctr"/>
          <a:lstStyle/>
          <a:p>
            <a:endParaRPr lang="zh-CN" altLang="en-US"/>
          </a:p>
        </p:txBody>
      </p:sp>
      <p:pic>
        <p:nvPicPr>
          <p:cNvPr id="25622" name="Picture 22" descr="6"/>
          <p:cNvPicPr>
            <a:picLocks noChangeAspect="1" noChangeArrowheads="1"/>
          </p:cNvPicPr>
          <p:nvPr/>
        </p:nvPicPr>
        <p:blipFill>
          <a:blip r:embed="rId3"/>
          <a:srcRect/>
          <a:stretch>
            <a:fillRect/>
          </a:stretch>
        </p:blipFill>
        <p:spPr bwMode="auto">
          <a:xfrm>
            <a:off x="7696200" y="3789363"/>
            <a:ext cx="1447800" cy="466725"/>
          </a:xfrm>
          <a:prstGeom prst="rect">
            <a:avLst/>
          </a:prstGeom>
          <a:noFill/>
        </p:spPr>
      </p:pic>
      <p:sp>
        <p:nvSpPr>
          <p:cNvPr id="25623" name="AutoShape 23"/>
          <p:cNvSpPr>
            <a:spLocks noChangeArrowheads="1"/>
          </p:cNvSpPr>
          <p:nvPr/>
        </p:nvSpPr>
        <p:spPr bwMode="auto">
          <a:xfrm>
            <a:off x="2667000" y="1143000"/>
            <a:ext cx="2419350" cy="609600"/>
          </a:xfrm>
          <a:prstGeom prst="wedgeRoundRectCallout">
            <a:avLst>
              <a:gd name="adj1" fmla="val -43750"/>
              <a:gd name="adj2" fmla="val 70000"/>
              <a:gd name="adj3" fmla="val 16667"/>
            </a:avLst>
          </a:prstGeom>
          <a:solidFill>
            <a:schemeClr val="bg1"/>
          </a:solidFill>
          <a:ln w="19050">
            <a:solidFill>
              <a:srgbClr val="FF0000"/>
            </a:solidFill>
            <a:miter lim="800000"/>
            <a:headEnd/>
            <a:tailEnd/>
          </a:ln>
          <a:effectLst/>
        </p:spPr>
        <p:txBody>
          <a:bodyPr/>
          <a:lstStyle/>
          <a:p>
            <a:pPr algn="ctr"/>
            <a:r>
              <a:rPr lang="en-US" altLang="zh-CN" sz="2400" dirty="0">
                <a:solidFill>
                  <a:srgbClr val="FF0000"/>
                </a:solidFill>
                <a:latin typeface="方正卡通简体" panose="03000509000000000000" pitchFamily="65" charset="-122"/>
                <a:ea typeface="方正卡通简体" panose="03000509000000000000" pitchFamily="65" charset="-122"/>
              </a:rPr>
              <a:t>1.</a:t>
            </a:r>
            <a:r>
              <a:rPr lang="zh-CN" altLang="en-US" sz="2400" dirty="0">
                <a:solidFill>
                  <a:srgbClr val="FF0000"/>
                </a:solidFill>
                <a:latin typeface="方正卡通简体" panose="03000509000000000000" pitchFamily="65" charset="-122"/>
                <a:ea typeface="方正卡通简体" panose="03000509000000000000" pitchFamily="65" charset="-122"/>
              </a:rPr>
              <a:t>输入检索条件</a:t>
            </a:r>
          </a:p>
        </p:txBody>
      </p:sp>
      <p:sp>
        <p:nvSpPr>
          <p:cNvPr id="25624" name="AutoShape 24"/>
          <p:cNvSpPr>
            <a:spLocks noChangeArrowheads="1"/>
          </p:cNvSpPr>
          <p:nvPr/>
        </p:nvSpPr>
        <p:spPr bwMode="auto">
          <a:xfrm>
            <a:off x="7391400" y="1341438"/>
            <a:ext cx="1752600" cy="533400"/>
          </a:xfrm>
          <a:prstGeom prst="wedgeRoundRectCallout">
            <a:avLst>
              <a:gd name="adj1" fmla="val -43750"/>
              <a:gd name="adj2" fmla="val 70000"/>
              <a:gd name="adj3" fmla="val 16667"/>
            </a:avLst>
          </a:prstGeom>
          <a:solidFill>
            <a:schemeClr val="bg1"/>
          </a:solidFill>
          <a:ln w="19050">
            <a:solidFill>
              <a:srgbClr val="FF0000"/>
            </a:solidFill>
            <a:miter lim="800000"/>
            <a:headEnd/>
            <a:tailEnd/>
          </a:ln>
          <a:effectLst/>
        </p:spPr>
        <p:txBody>
          <a:bodyPr/>
          <a:lstStyle/>
          <a:p>
            <a:pPr algn="ctr"/>
            <a:r>
              <a:rPr lang="en-US" altLang="zh-CN" sz="2400" dirty="0">
                <a:solidFill>
                  <a:srgbClr val="FF0000"/>
                </a:solidFill>
                <a:latin typeface="方正卡通简体" panose="03000509000000000000" pitchFamily="65" charset="-122"/>
                <a:ea typeface="方正卡通简体" panose="03000509000000000000" pitchFamily="65" charset="-122"/>
              </a:rPr>
              <a:t>2.</a:t>
            </a:r>
            <a:r>
              <a:rPr lang="zh-CN" altLang="en-US" sz="2400" dirty="0">
                <a:solidFill>
                  <a:srgbClr val="FF0000"/>
                </a:solidFill>
                <a:latin typeface="方正卡通简体" panose="03000509000000000000" pitchFamily="65" charset="-122"/>
                <a:ea typeface="方正卡通简体" panose="03000509000000000000" pitchFamily="65" charset="-122"/>
              </a:rPr>
              <a:t>开始检索</a:t>
            </a:r>
          </a:p>
        </p:txBody>
      </p:sp>
      <p:sp>
        <p:nvSpPr>
          <p:cNvPr id="25625" name="AutoShape 25"/>
          <p:cNvSpPr>
            <a:spLocks noChangeArrowheads="1"/>
          </p:cNvSpPr>
          <p:nvPr/>
        </p:nvSpPr>
        <p:spPr bwMode="auto">
          <a:xfrm>
            <a:off x="1403350" y="5013324"/>
            <a:ext cx="2209800" cy="796925"/>
          </a:xfrm>
          <a:prstGeom prst="wedgeRoundRectCallout">
            <a:avLst>
              <a:gd name="adj1" fmla="val -37787"/>
              <a:gd name="adj2" fmla="val 48843"/>
              <a:gd name="adj3" fmla="val 16667"/>
            </a:avLst>
          </a:prstGeom>
          <a:solidFill>
            <a:schemeClr val="bg1"/>
          </a:solidFill>
          <a:ln w="19050">
            <a:solidFill>
              <a:srgbClr val="FF0000"/>
            </a:solidFill>
            <a:miter lim="800000"/>
            <a:headEnd/>
            <a:tailEnd/>
          </a:ln>
          <a:effectLst/>
        </p:spPr>
        <p:txBody>
          <a:bodyPr/>
          <a:lstStyle/>
          <a:p>
            <a:pPr algn="ctr"/>
            <a:r>
              <a:rPr lang="en-US" altLang="zh-CN" sz="2200" dirty="0">
                <a:solidFill>
                  <a:srgbClr val="FF0000"/>
                </a:solidFill>
                <a:latin typeface="方正卡通简体" panose="03000509000000000000" pitchFamily="65" charset="-122"/>
                <a:ea typeface="方正卡通简体" panose="03000509000000000000" pitchFamily="65" charset="-122"/>
              </a:rPr>
              <a:t>3.</a:t>
            </a:r>
            <a:r>
              <a:rPr lang="zh-CN" altLang="en-US" sz="2200" dirty="0">
                <a:solidFill>
                  <a:srgbClr val="FF0000"/>
                </a:solidFill>
                <a:latin typeface="方正卡通简体" panose="03000509000000000000" pitchFamily="65" charset="-122"/>
                <a:ea typeface="方正卡通简体" panose="03000509000000000000" pitchFamily="65" charset="-122"/>
              </a:rPr>
              <a:t>按照自己需求打钩选择题录</a:t>
            </a:r>
          </a:p>
        </p:txBody>
      </p:sp>
      <p:sp>
        <p:nvSpPr>
          <p:cNvPr id="25626" name="AutoShape 26"/>
          <p:cNvSpPr>
            <a:spLocks noChangeArrowheads="1"/>
          </p:cNvSpPr>
          <p:nvPr/>
        </p:nvSpPr>
        <p:spPr bwMode="auto">
          <a:xfrm>
            <a:off x="7391400" y="2565400"/>
            <a:ext cx="1752600" cy="762000"/>
          </a:xfrm>
          <a:prstGeom prst="wedgeRoundRectCallout">
            <a:avLst>
              <a:gd name="adj1" fmla="val -29773"/>
              <a:gd name="adj2" fmla="val 68125"/>
              <a:gd name="adj3" fmla="val 16667"/>
            </a:avLst>
          </a:prstGeom>
          <a:solidFill>
            <a:schemeClr val="bg1"/>
          </a:solidFill>
          <a:ln w="19050">
            <a:solidFill>
              <a:srgbClr val="FF0000"/>
            </a:solidFill>
            <a:miter lim="800000"/>
            <a:headEnd/>
            <a:tailEnd/>
          </a:ln>
          <a:effectLst/>
        </p:spPr>
        <p:txBody>
          <a:bodyPr/>
          <a:lstStyle/>
          <a:p>
            <a:pPr algn="ctr"/>
            <a:r>
              <a:rPr lang="en-US" altLang="zh-CN" sz="2000" dirty="0">
                <a:solidFill>
                  <a:srgbClr val="FF0000"/>
                </a:solidFill>
                <a:latin typeface="方正卡通简体" panose="03000509000000000000" pitchFamily="65" charset="-122"/>
                <a:ea typeface="方正卡通简体" panose="03000509000000000000" pitchFamily="65" charset="-122"/>
              </a:rPr>
              <a:t>4.</a:t>
            </a:r>
            <a:r>
              <a:rPr lang="zh-CN" altLang="en-US" sz="2000" dirty="0">
                <a:solidFill>
                  <a:srgbClr val="FF0000"/>
                </a:solidFill>
                <a:latin typeface="方正卡通简体" panose="03000509000000000000" pitchFamily="65" charset="-122"/>
                <a:ea typeface="方正卡通简体" panose="03000509000000000000" pitchFamily="65" charset="-122"/>
              </a:rPr>
              <a:t>选择导入题录的文件夹</a:t>
            </a:r>
          </a:p>
        </p:txBody>
      </p:sp>
      <p:sp>
        <p:nvSpPr>
          <p:cNvPr id="25627" name="Oval 27"/>
          <p:cNvSpPr>
            <a:spLocks noChangeArrowheads="1"/>
          </p:cNvSpPr>
          <p:nvPr/>
        </p:nvSpPr>
        <p:spPr bwMode="auto">
          <a:xfrm>
            <a:off x="7524750" y="3500438"/>
            <a:ext cx="503238" cy="360362"/>
          </a:xfrm>
          <a:prstGeom prst="ellipse">
            <a:avLst/>
          </a:prstGeom>
          <a:noFill/>
          <a:ln w="19050">
            <a:solidFill>
              <a:srgbClr val="FF0000"/>
            </a:solidFill>
            <a:round/>
            <a:headEnd/>
            <a:tailEnd/>
          </a:ln>
          <a:effectLst/>
        </p:spPr>
        <p:txBody>
          <a:bodyPr wrap="none" anchor="ctr"/>
          <a:lstStyle/>
          <a:p>
            <a:endParaRPr lang="zh-CN" altLang="en-US"/>
          </a:p>
        </p:txBody>
      </p:sp>
      <p:sp>
        <p:nvSpPr>
          <p:cNvPr id="25628" name="AutoShape 28"/>
          <p:cNvSpPr>
            <a:spLocks/>
          </p:cNvSpPr>
          <p:nvPr/>
        </p:nvSpPr>
        <p:spPr bwMode="auto">
          <a:xfrm>
            <a:off x="4643438" y="3068638"/>
            <a:ext cx="1909762" cy="792162"/>
          </a:xfrm>
          <a:prstGeom prst="borderCallout1">
            <a:avLst>
              <a:gd name="adj1" fmla="val 111111"/>
              <a:gd name="adj2" fmla="val 93009"/>
              <a:gd name="adj3" fmla="val 111111"/>
              <a:gd name="adj4" fmla="val -214759"/>
            </a:avLst>
          </a:prstGeom>
          <a:solidFill>
            <a:schemeClr val="bg1"/>
          </a:solidFill>
          <a:ln w="25400">
            <a:solidFill>
              <a:srgbClr val="FF0000"/>
            </a:solidFill>
            <a:miter lim="800000"/>
            <a:headEnd/>
            <a:tailEnd/>
          </a:ln>
          <a:effectLst/>
        </p:spPr>
        <p:txBody>
          <a:bodyPr/>
          <a:lstStyle/>
          <a:p>
            <a:pPr algn="ctr"/>
            <a:r>
              <a:rPr lang="zh-CN" altLang="en-US" sz="2400" dirty="0">
                <a:solidFill>
                  <a:srgbClr val="FF0000"/>
                </a:solidFill>
                <a:latin typeface="方正卡通简体" panose="03000509000000000000" pitchFamily="65" charset="-122"/>
                <a:ea typeface="方正卡通简体" panose="03000509000000000000" pitchFamily="65" charset="-122"/>
              </a:rPr>
              <a:t>选择题录工具栏</a:t>
            </a:r>
          </a:p>
        </p:txBody>
      </p:sp>
      <p:pic>
        <p:nvPicPr>
          <p:cNvPr id="25631" name="Picture 31" descr="2"/>
          <p:cNvPicPr>
            <a:picLocks noChangeAspect="1" noChangeArrowheads="1"/>
          </p:cNvPicPr>
          <p:nvPr/>
        </p:nvPicPr>
        <p:blipFill>
          <a:blip r:embed="rId4"/>
          <a:srcRect/>
          <a:stretch>
            <a:fillRect/>
          </a:stretch>
        </p:blipFill>
        <p:spPr bwMode="auto">
          <a:xfrm>
            <a:off x="3563938" y="3860800"/>
            <a:ext cx="1800225" cy="1562100"/>
          </a:xfrm>
          <a:prstGeom prst="rect">
            <a:avLst/>
          </a:prstGeom>
          <a:noFill/>
        </p:spPr>
      </p:pic>
      <p:sp>
        <p:nvSpPr>
          <p:cNvPr id="25632" name="Oval 32"/>
          <p:cNvSpPr>
            <a:spLocks noChangeArrowheads="1"/>
          </p:cNvSpPr>
          <p:nvPr/>
        </p:nvSpPr>
        <p:spPr bwMode="auto">
          <a:xfrm>
            <a:off x="3779838" y="3933825"/>
            <a:ext cx="1439862" cy="1295400"/>
          </a:xfrm>
          <a:prstGeom prst="ellipse">
            <a:avLst/>
          </a:prstGeom>
          <a:noFill/>
          <a:ln w="15875">
            <a:solidFill>
              <a:srgbClr val="FF00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4155073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6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561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562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5620"/>
                                        </p:tgtEl>
                                        <p:attrNameLst>
                                          <p:attrName>style.visibility</p:attrName>
                                        </p:attrNameLst>
                                      </p:cBhvr>
                                      <p:to>
                                        <p:strVal val="visible"/>
                                      </p:to>
                                    </p:set>
                                  </p:childTnLst>
                                </p:cTn>
                              </p:par>
                            </p:childTnLst>
                          </p:cTn>
                        </p:par>
                        <p:par>
                          <p:cTn id="19" fill="hold">
                            <p:stCondLst>
                              <p:cond delay="0"/>
                            </p:stCondLst>
                            <p:childTnLst>
                              <p:par>
                                <p:cTn id="20" presetID="53" presetClass="entr" presetSubtype="0" fill="hold" grpId="0" nodeType="afterEffect">
                                  <p:stCondLst>
                                    <p:cond delay="0"/>
                                  </p:stCondLst>
                                  <p:childTnLst>
                                    <p:set>
                                      <p:cBhvr>
                                        <p:cTn id="21" dur="1" fill="hold">
                                          <p:stCondLst>
                                            <p:cond delay="0"/>
                                          </p:stCondLst>
                                        </p:cTn>
                                        <p:tgtEl>
                                          <p:spTgt spid="25628"/>
                                        </p:tgtEl>
                                        <p:attrNameLst>
                                          <p:attrName>style.visibility</p:attrName>
                                        </p:attrNameLst>
                                      </p:cBhvr>
                                      <p:to>
                                        <p:strVal val="visible"/>
                                      </p:to>
                                    </p:set>
                                    <p:anim calcmode="lin" valueType="num">
                                      <p:cBhvr>
                                        <p:cTn id="22" dur="500" fill="hold"/>
                                        <p:tgtEl>
                                          <p:spTgt spid="25628"/>
                                        </p:tgtEl>
                                        <p:attrNameLst>
                                          <p:attrName>ppt_w</p:attrName>
                                        </p:attrNameLst>
                                      </p:cBhvr>
                                      <p:tavLst>
                                        <p:tav tm="0">
                                          <p:val>
                                            <p:fltVal val="0"/>
                                          </p:val>
                                        </p:tav>
                                        <p:tav tm="100000">
                                          <p:val>
                                            <p:strVal val="#ppt_w"/>
                                          </p:val>
                                        </p:tav>
                                      </p:tavLst>
                                    </p:anim>
                                    <p:anim calcmode="lin" valueType="num">
                                      <p:cBhvr>
                                        <p:cTn id="23" dur="500" fill="hold"/>
                                        <p:tgtEl>
                                          <p:spTgt spid="25628"/>
                                        </p:tgtEl>
                                        <p:attrNameLst>
                                          <p:attrName>ppt_h</p:attrName>
                                        </p:attrNameLst>
                                      </p:cBhvr>
                                      <p:tavLst>
                                        <p:tav tm="0">
                                          <p:val>
                                            <p:fltVal val="0"/>
                                          </p:val>
                                        </p:tav>
                                        <p:tav tm="100000">
                                          <p:val>
                                            <p:strVal val="#ppt_h"/>
                                          </p:val>
                                        </p:tav>
                                      </p:tavLst>
                                    </p:anim>
                                    <p:animEffect transition="in" filter="fade">
                                      <p:cBhvr>
                                        <p:cTn id="24" dur="500"/>
                                        <p:tgtEl>
                                          <p:spTgt spid="25628"/>
                                        </p:tgtEl>
                                      </p:cBhvr>
                                    </p:animEffect>
                                  </p:childTnLst>
                                </p:cTn>
                              </p:par>
                            </p:childTnLst>
                          </p:cTn>
                        </p:par>
                        <p:par>
                          <p:cTn id="25" fill="hold">
                            <p:stCondLst>
                              <p:cond delay="500"/>
                            </p:stCondLst>
                            <p:childTnLst>
                              <p:par>
                                <p:cTn id="26" presetID="47" presetClass="entr" presetSubtype="0" fill="hold" nodeType="afterEffect">
                                  <p:stCondLst>
                                    <p:cond delay="0"/>
                                  </p:stCondLst>
                                  <p:childTnLst>
                                    <p:set>
                                      <p:cBhvr>
                                        <p:cTn id="27" dur="1" fill="hold">
                                          <p:stCondLst>
                                            <p:cond delay="0"/>
                                          </p:stCondLst>
                                        </p:cTn>
                                        <p:tgtEl>
                                          <p:spTgt spid="25631"/>
                                        </p:tgtEl>
                                        <p:attrNameLst>
                                          <p:attrName>style.visibility</p:attrName>
                                        </p:attrNameLst>
                                      </p:cBhvr>
                                      <p:to>
                                        <p:strVal val="visible"/>
                                      </p:to>
                                    </p:set>
                                    <p:animEffect transition="in" filter="fade">
                                      <p:cBhvr>
                                        <p:cTn id="28" dur="1000"/>
                                        <p:tgtEl>
                                          <p:spTgt spid="25631"/>
                                        </p:tgtEl>
                                      </p:cBhvr>
                                    </p:animEffect>
                                    <p:anim calcmode="lin" valueType="num">
                                      <p:cBhvr>
                                        <p:cTn id="29" dur="1000" fill="hold"/>
                                        <p:tgtEl>
                                          <p:spTgt spid="25631"/>
                                        </p:tgtEl>
                                        <p:attrNameLst>
                                          <p:attrName>ppt_x</p:attrName>
                                        </p:attrNameLst>
                                      </p:cBhvr>
                                      <p:tavLst>
                                        <p:tav tm="0">
                                          <p:val>
                                            <p:strVal val="#ppt_x"/>
                                          </p:val>
                                        </p:tav>
                                        <p:tav tm="100000">
                                          <p:val>
                                            <p:strVal val="#ppt_x"/>
                                          </p:val>
                                        </p:tav>
                                      </p:tavLst>
                                    </p:anim>
                                    <p:anim calcmode="lin" valueType="num">
                                      <p:cBhvr>
                                        <p:cTn id="30" dur="1000" fill="hold"/>
                                        <p:tgtEl>
                                          <p:spTgt spid="25631"/>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25625"/>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25632"/>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grpId="0" nodeType="afterEffect">
                                  <p:stCondLst>
                                    <p:cond delay="0"/>
                                  </p:stCondLst>
                                  <p:childTnLst>
                                    <p:set>
                                      <p:cBhvr>
                                        <p:cTn id="39" dur="1" fill="hold">
                                          <p:stCondLst>
                                            <p:cond delay="0"/>
                                          </p:stCondLst>
                                        </p:cTn>
                                        <p:tgtEl>
                                          <p:spTgt spid="25621"/>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25626"/>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25627"/>
                                        </p:tgtEl>
                                        <p:attrNameLst>
                                          <p:attrName>style.visibility</p:attrName>
                                        </p:attrNameLst>
                                      </p:cBhvr>
                                      <p:to>
                                        <p:strVal val="visible"/>
                                      </p:to>
                                    </p:set>
                                  </p:childTnLst>
                                </p:cTn>
                              </p:par>
                            </p:childTnLst>
                          </p:cTn>
                        </p:par>
                        <p:par>
                          <p:cTn id="46" fill="hold">
                            <p:stCondLst>
                              <p:cond delay="1500"/>
                            </p:stCondLst>
                            <p:childTnLst>
                              <p:par>
                                <p:cTn id="47" presetID="47" presetClass="entr" presetSubtype="0" fill="hold" nodeType="afterEffect">
                                  <p:stCondLst>
                                    <p:cond delay="0"/>
                                  </p:stCondLst>
                                  <p:childTnLst>
                                    <p:set>
                                      <p:cBhvr>
                                        <p:cTn id="48" dur="1" fill="hold">
                                          <p:stCondLst>
                                            <p:cond delay="0"/>
                                          </p:stCondLst>
                                        </p:cTn>
                                        <p:tgtEl>
                                          <p:spTgt spid="25622"/>
                                        </p:tgtEl>
                                        <p:attrNameLst>
                                          <p:attrName>style.visibility</p:attrName>
                                        </p:attrNameLst>
                                      </p:cBhvr>
                                      <p:to>
                                        <p:strVal val="visible"/>
                                      </p:to>
                                    </p:set>
                                    <p:animEffect transition="in" filter="fade">
                                      <p:cBhvr>
                                        <p:cTn id="49" dur="1000"/>
                                        <p:tgtEl>
                                          <p:spTgt spid="25622"/>
                                        </p:tgtEl>
                                      </p:cBhvr>
                                    </p:animEffect>
                                    <p:anim calcmode="lin" valueType="num">
                                      <p:cBhvr>
                                        <p:cTn id="50" dur="1000" fill="hold"/>
                                        <p:tgtEl>
                                          <p:spTgt spid="25622"/>
                                        </p:tgtEl>
                                        <p:attrNameLst>
                                          <p:attrName>ppt_x</p:attrName>
                                        </p:attrNameLst>
                                      </p:cBhvr>
                                      <p:tavLst>
                                        <p:tav tm="0">
                                          <p:val>
                                            <p:strVal val="#ppt_x"/>
                                          </p:val>
                                        </p:tav>
                                        <p:tav tm="100000">
                                          <p:val>
                                            <p:strVal val="#ppt_x"/>
                                          </p:val>
                                        </p:tav>
                                      </p:tavLst>
                                    </p:anim>
                                    <p:anim calcmode="lin" valueType="num">
                                      <p:cBhvr>
                                        <p:cTn id="51" dur="1000" fill="hold"/>
                                        <p:tgtEl>
                                          <p:spTgt spid="256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9" grpId="0" animBg="1"/>
      <p:bldP spid="25620" grpId="0" animBg="1"/>
      <p:bldP spid="25621" grpId="0" animBg="1"/>
      <p:bldP spid="25623" grpId="0" animBg="1"/>
      <p:bldP spid="25624" grpId="0" animBg="1"/>
      <p:bldP spid="25625" grpId="0" animBg="1"/>
      <p:bldP spid="25626" grpId="0" animBg="1"/>
      <p:bldP spid="25627" grpId="0" animBg="1"/>
      <p:bldP spid="25628" grpId="0" animBg="1"/>
      <p:bldP spid="256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1905000" y="198438"/>
            <a:ext cx="6781800" cy="1020762"/>
          </a:xfrm>
        </p:spPr>
        <p:txBody>
          <a:bodyPr/>
          <a:lstStyle/>
          <a:p>
            <a:r>
              <a:rPr lang="zh-CN" altLang="en-US"/>
              <a:t>例子：</a:t>
            </a:r>
            <a:r>
              <a:rPr lang="en-US" altLang="zh-CN"/>
              <a:t>Pubmed</a:t>
            </a:r>
            <a:r>
              <a:rPr lang="zh-CN" altLang="en-US"/>
              <a:t>（</a:t>
            </a:r>
            <a:r>
              <a:rPr lang="en-US" altLang="zh-CN"/>
              <a:t>2</a:t>
            </a:r>
            <a:r>
              <a:rPr lang="zh-CN" altLang="en-US"/>
              <a:t>）</a:t>
            </a:r>
          </a:p>
        </p:txBody>
      </p:sp>
      <p:sp>
        <p:nvSpPr>
          <p:cNvPr id="26628" name="Rectangle 4"/>
          <p:cNvSpPr>
            <a:spLocks noChangeArrowheads="1"/>
          </p:cNvSpPr>
          <p:nvPr/>
        </p:nvSpPr>
        <p:spPr bwMode="auto">
          <a:xfrm flipV="1">
            <a:off x="0" y="1252538"/>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pic>
        <p:nvPicPr>
          <p:cNvPr id="26631" name="Picture 7" descr="6"/>
          <p:cNvPicPr>
            <a:picLocks noChangeAspect="1" noChangeArrowheads="1"/>
          </p:cNvPicPr>
          <p:nvPr/>
        </p:nvPicPr>
        <p:blipFill>
          <a:blip r:embed="rId2"/>
          <a:srcRect/>
          <a:stretch>
            <a:fillRect/>
          </a:stretch>
        </p:blipFill>
        <p:spPr bwMode="auto">
          <a:xfrm>
            <a:off x="1619250" y="1196975"/>
            <a:ext cx="5126038" cy="5257800"/>
          </a:xfrm>
          <a:prstGeom prst="rect">
            <a:avLst/>
          </a:prstGeom>
          <a:noFill/>
        </p:spPr>
      </p:pic>
      <p:sp>
        <p:nvSpPr>
          <p:cNvPr id="26632" name="AutoShape 8"/>
          <p:cNvSpPr>
            <a:spLocks noChangeArrowheads="1"/>
          </p:cNvSpPr>
          <p:nvPr/>
        </p:nvSpPr>
        <p:spPr bwMode="auto">
          <a:xfrm>
            <a:off x="2352675" y="1354138"/>
            <a:ext cx="2762250" cy="990600"/>
          </a:xfrm>
          <a:prstGeom prst="wedgeRoundRectCallout">
            <a:avLst>
              <a:gd name="adj1" fmla="val -39333"/>
              <a:gd name="adj2" fmla="val 49361"/>
              <a:gd name="adj3" fmla="val 16667"/>
            </a:avLst>
          </a:prstGeom>
          <a:solidFill>
            <a:schemeClr val="bg1"/>
          </a:solidFill>
          <a:ln w="19050">
            <a:solidFill>
              <a:srgbClr val="FF0000"/>
            </a:solidFill>
            <a:miter lim="800000"/>
            <a:headEnd/>
            <a:tailEnd/>
          </a:ln>
          <a:effectLst/>
        </p:spPr>
        <p:txBody>
          <a:bodyPr/>
          <a:lstStyle/>
          <a:p>
            <a:pPr algn="ctr"/>
            <a:r>
              <a:rPr lang="en-US" altLang="zh-CN" sz="2400" dirty="0">
                <a:solidFill>
                  <a:srgbClr val="FF0000"/>
                </a:solidFill>
                <a:latin typeface="方正卡通简体" panose="03000509000000000000" pitchFamily="65" charset="-122"/>
                <a:ea typeface="方正卡通简体" panose="03000509000000000000" pitchFamily="65" charset="-122"/>
              </a:rPr>
              <a:t>5.</a:t>
            </a:r>
            <a:r>
              <a:rPr lang="zh-CN" altLang="en-US" sz="2400" dirty="0">
                <a:solidFill>
                  <a:srgbClr val="FF0000"/>
                </a:solidFill>
                <a:latin typeface="方正卡通简体" panose="03000509000000000000" pitchFamily="65" charset="-122"/>
                <a:ea typeface="方正卡通简体" panose="03000509000000000000" pitchFamily="65" charset="-122"/>
              </a:rPr>
              <a:t>按需求选择或新建题录导入文件夹</a:t>
            </a:r>
          </a:p>
        </p:txBody>
      </p:sp>
      <p:pic>
        <p:nvPicPr>
          <p:cNvPr id="26633" name="Picture 9" descr="9"/>
          <p:cNvPicPr>
            <a:picLocks noChangeAspect="1" noChangeArrowheads="1"/>
          </p:cNvPicPr>
          <p:nvPr/>
        </p:nvPicPr>
        <p:blipFill>
          <a:blip r:embed="rId3"/>
          <a:srcRect/>
          <a:stretch>
            <a:fillRect/>
          </a:stretch>
        </p:blipFill>
        <p:spPr bwMode="auto">
          <a:xfrm>
            <a:off x="3733800" y="3581400"/>
            <a:ext cx="1571625" cy="666750"/>
          </a:xfrm>
          <a:prstGeom prst="rect">
            <a:avLst/>
          </a:prstGeom>
          <a:noFill/>
        </p:spPr>
      </p:pic>
      <p:sp>
        <p:nvSpPr>
          <p:cNvPr id="26634" name="Oval 10"/>
          <p:cNvSpPr>
            <a:spLocks noChangeArrowheads="1"/>
          </p:cNvSpPr>
          <p:nvPr/>
        </p:nvSpPr>
        <p:spPr bwMode="auto">
          <a:xfrm>
            <a:off x="3779838" y="3716338"/>
            <a:ext cx="1447800" cy="609600"/>
          </a:xfrm>
          <a:prstGeom prst="ellipse">
            <a:avLst/>
          </a:prstGeom>
          <a:noFill/>
          <a:ln w="19050">
            <a:solidFill>
              <a:srgbClr val="FF0000"/>
            </a:solidFill>
            <a:round/>
            <a:headEnd/>
            <a:tailEnd/>
          </a:ln>
          <a:effectLst/>
        </p:spPr>
        <p:txBody>
          <a:bodyPr wrap="none" anchor="ctr"/>
          <a:lstStyle/>
          <a:p>
            <a:endParaRPr lang="zh-CN" altLang="en-US"/>
          </a:p>
        </p:txBody>
      </p:sp>
      <p:sp>
        <p:nvSpPr>
          <p:cNvPr id="26635" name="AutoShape 11"/>
          <p:cNvSpPr>
            <a:spLocks noChangeArrowheads="1"/>
          </p:cNvSpPr>
          <p:nvPr/>
        </p:nvSpPr>
        <p:spPr bwMode="auto">
          <a:xfrm>
            <a:off x="5173663" y="2866231"/>
            <a:ext cx="2647950" cy="915987"/>
          </a:xfrm>
          <a:prstGeom prst="wedgeRoundRectCallout">
            <a:avLst>
              <a:gd name="adj1" fmla="val -43750"/>
              <a:gd name="adj2" fmla="val 63958"/>
              <a:gd name="adj3" fmla="val 16667"/>
            </a:avLst>
          </a:prstGeom>
          <a:solidFill>
            <a:schemeClr val="bg1"/>
          </a:solidFill>
          <a:ln w="19050">
            <a:solidFill>
              <a:srgbClr val="FF0000"/>
            </a:solidFill>
            <a:miter lim="800000"/>
            <a:headEnd/>
            <a:tailEnd/>
          </a:ln>
          <a:effectLst/>
        </p:spPr>
        <p:txBody>
          <a:bodyPr/>
          <a:lstStyle/>
          <a:p>
            <a:pPr algn="ctr"/>
            <a:r>
              <a:rPr lang="en-US" altLang="zh-CN" sz="2600" dirty="0">
                <a:solidFill>
                  <a:srgbClr val="FF0000"/>
                </a:solidFill>
                <a:latin typeface="方正卡通简体" panose="03000509000000000000" pitchFamily="65" charset="-122"/>
                <a:ea typeface="方正卡通简体" panose="03000509000000000000" pitchFamily="65" charset="-122"/>
              </a:rPr>
              <a:t>6.</a:t>
            </a:r>
            <a:r>
              <a:rPr lang="zh-CN" altLang="en-US" sz="2600" dirty="0">
                <a:solidFill>
                  <a:srgbClr val="FF0000"/>
                </a:solidFill>
                <a:latin typeface="方正卡通简体" panose="03000509000000000000" pitchFamily="65" charset="-122"/>
                <a:ea typeface="方正卡通简体" panose="03000509000000000000" pitchFamily="65" charset="-122"/>
              </a:rPr>
              <a:t>成功导入题录提示</a:t>
            </a:r>
          </a:p>
        </p:txBody>
      </p:sp>
    </p:spTree>
    <p:extLst>
      <p:ext uri="{BB962C8B-B14F-4D97-AF65-F5344CB8AC3E}">
        <p14:creationId xmlns:p14="http://schemas.microsoft.com/office/powerpoint/2010/main" val="1365407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blinds(horizontal)">
                                      <p:cBhvr>
                                        <p:cTn id="7" dur="1000"/>
                                        <p:tgtEl>
                                          <p:spTgt spid="2663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6635"/>
                                        </p:tgtEl>
                                        <p:attrNameLst>
                                          <p:attrName>style.visibility</p:attrName>
                                        </p:attrNameLst>
                                      </p:cBhvr>
                                      <p:to>
                                        <p:strVal val="visible"/>
                                      </p:to>
                                    </p:set>
                                    <p:animEffect transition="in" filter="blinds(horizontal)">
                                      <p:cBhvr>
                                        <p:cTn id="11" dur="1000"/>
                                        <p:tgtEl>
                                          <p:spTgt spid="26635"/>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6634"/>
                                        </p:tgtEl>
                                        <p:attrNameLst>
                                          <p:attrName>style.visibility</p:attrName>
                                        </p:attrNameLst>
                                      </p:cBhvr>
                                      <p:to>
                                        <p:strVal val="visible"/>
                                      </p:to>
                                    </p:set>
                                    <p:animEffect transition="in" filter="blinds(horizontal)">
                                      <p:cBhvr>
                                        <p:cTn id="15" dur="1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4" grpId="0" animBg="1"/>
      <p:bldP spid="266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0166" y="71414"/>
            <a:ext cx="5035353" cy="646331"/>
          </a:xfrm>
          <a:prstGeom prst="rect">
            <a:avLst/>
          </a:prstGeom>
          <a:noFill/>
        </p:spPr>
        <p:txBody>
          <a:bodyPr wrap="none" rtlCol="0">
            <a:spAutoFit/>
          </a:bodyPr>
          <a:lstStyle/>
          <a:p>
            <a:r>
              <a:rPr lang="en-US" altLang="zh-CN" sz="3600" dirty="0" smtClean="0"/>
              <a:t>4</a:t>
            </a:r>
            <a:r>
              <a:rPr lang="zh-CN" altLang="en-US" sz="3600" dirty="0" smtClean="0"/>
              <a:t>：导入文件后更新题录</a:t>
            </a:r>
            <a:endParaRPr lang="zh-CN" altLang="en-US" sz="3600" dirty="0"/>
          </a:p>
        </p:txBody>
      </p:sp>
      <p:pic>
        <p:nvPicPr>
          <p:cNvPr id="8" name="图片 7"/>
          <p:cNvPicPr>
            <a:picLocks noChangeAspect="1"/>
          </p:cNvPicPr>
          <p:nvPr/>
        </p:nvPicPr>
        <p:blipFill rotWithShape="1">
          <a:blip r:embed="rId2"/>
          <a:srcRect t="3385" b="14134"/>
          <a:stretch/>
        </p:blipFill>
        <p:spPr>
          <a:xfrm>
            <a:off x="52069" y="1023488"/>
            <a:ext cx="9091931" cy="4216169"/>
          </a:xfrm>
          <a:prstGeom prst="rect">
            <a:avLst/>
          </a:prstGeom>
        </p:spPr>
      </p:pic>
      <p:sp>
        <p:nvSpPr>
          <p:cNvPr id="7" name="圆角矩形标注 6"/>
          <p:cNvSpPr/>
          <p:nvPr/>
        </p:nvSpPr>
        <p:spPr>
          <a:xfrm>
            <a:off x="495300" y="4062130"/>
            <a:ext cx="5455986" cy="1957670"/>
          </a:xfrm>
          <a:prstGeom prst="wedgeRoundRectCallout">
            <a:avLst>
              <a:gd name="adj1" fmla="val 45067"/>
              <a:gd name="adj2" fmla="val -152153"/>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smtClean="0">
                <a:solidFill>
                  <a:schemeClr val="tx1"/>
                </a:solidFill>
                <a:latin typeface="方正卡通简体" panose="03000509000000000000" pitchFamily="65" charset="-122"/>
                <a:ea typeface="方正卡通简体" panose="03000509000000000000" pitchFamily="65" charset="-122"/>
              </a:rPr>
              <a:t>通常在知网下载的文献文件名为文献题目</a:t>
            </a:r>
            <a:r>
              <a:rPr lang="en-US" altLang="zh-CN" sz="2600" dirty="0" smtClean="0">
                <a:solidFill>
                  <a:schemeClr val="tx1"/>
                </a:solidFill>
                <a:latin typeface="方正卡通简体" panose="03000509000000000000" pitchFamily="65" charset="-122"/>
                <a:ea typeface="方正卡通简体" panose="03000509000000000000" pitchFamily="65" charset="-122"/>
              </a:rPr>
              <a:t>+</a:t>
            </a:r>
            <a:r>
              <a:rPr lang="zh-CN" altLang="en-US" sz="2600" dirty="0" smtClean="0">
                <a:solidFill>
                  <a:schemeClr val="tx1"/>
                </a:solidFill>
                <a:latin typeface="方正卡通简体" panose="03000509000000000000" pitchFamily="65" charset="-122"/>
                <a:ea typeface="方正卡通简体" panose="03000509000000000000" pitchFamily="65" charset="-122"/>
              </a:rPr>
              <a:t>作者的格式，如果按照这个格式导入的话，有时候题录就会更新失败，因此，把文件名中的作者删掉再导入就会自动更新</a:t>
            </a:r>
            <a:endParaRPr lang="zh-CN" altLang="en-US" sz="2600" dirty="0">
              <a:solidFill>
                <a:schemeClr val="tx1"/>
              </a:solidFill>
              <a:latin typeface="方正卡通简体" panose="03000509000000000000" pitchFamily="65" charset="-122"/>
              <a:ea typeface="方正卡通简体" panose="03000509000000000000" pitchFamily="65" charset="-122"/>
            </a:endParaRPr>
          </a:p>
        </p:txBody>
      </p:sp>
    </p:spTree>
    <p:extLst>
      <p:ext uri="{BB962C8B-B14F-4D97-AF65-F5344CB8AC3E}">
        <p14:creationId xmlns:p14="http://schemas.microsoft.com/office/powerpoint/2010/main" val="27283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extLst>
              <p:ext uri="{D42A27DB-BD31-4B8C-83A1-F6EECF244321}">
                <p14:modId xmlns:p14="http://schemas.microsoft.com/office/powerpoint/2010/main" val="3108422135"/>
              </p:ext>
            </p:extLst>
          </p:nvPr>
        </p:nvGraphicFramePr>
        <p:xfrm>
          <a:off x="1200150" y="1882851"/>
          <a:ext cx="6743700" cy="4801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4"/>
          <p:cNvSpPr>
            <a:spLocks noChangeArrowheads="1"/>
          </p:cNvSpPr>
          <p:nvPr/>
        </p:nvSpPr>
        <p:spPr bwMode="auto">
          <a:xfrm flipV="1">
            <a:off x="0" y="1371600"/>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9" name="Rectangle 3"/>
          <p:cNvSpPr>
            <a:spLocks noGrp="1" noChangeArrowheads="1"/>
          </p:cNvSpPr>
          <p:nvPr>
            <p:ph type="title"/>
          </p:nvPr>
        </p:nvSpPr>
        <p:spPr>
          <a:xfrm>
            <a:off x="1181100" y="274638"/>
            <a:ext cx="6781800" cy="1020762"/>
          </a:xfrm>
        </p:spPr>
        <p:txBody>
          <a:bodyPr>
            <a:normAutofit/>
          </a:bodyPr>
          <a:lstStyle/>
          <a:p>
            <a:pPr algn="ctr"/>
            <a:r>
              <a:rPr lang="zh-CN" altLang="en-US" dirty="0" smtClean="0">
                <a:latin typeface="德彪钢笔行书字库" panose="02000000000000000000" pitchFamily="2" charset="-122"/>
                <a:ea typeface="德彪钢笔行书字库" panose="02000000000000000000" pitchFamily="2" charset="-122"/>
              </a:rPr>
              <a:t>文献的循环模式</a:t>
            </a:r>
            <a:endParaRPr lang="zh-CN" altLang="en-US" dirty="0">
              <a:latin typeface="德彪钢笔行书字库" panose="02000000000000000000" pitchFamily="2" charset="-122"/>
              <a:ea typeface="德彪钢笔行书字库" panose="02000000000000000000" pitchFamily="2" charset="-122"/>
            </a:endParaRPr>
          </a:p>
        </p:txBody>
      </p:sp>
    </p:spTree>
    <p:extLst>
      <p:ext uri="{BB962C8B-B14F-4D97-AF65-F5344CB8AC3E}">
        <p14:creationId xmlns:p14="http://schemas.microsoft.com/office/powerpoint/2010/main" val="1698602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1109947"/>
            <a:ext cx="5109091" cy="461665"/>
          </a:xfrm>
          <a:prstGeom prst="rect">
            <a:avLst/>
          </a:prstGeom>
          <a:noFill/>
        </p:spPr>
        <p:txBody>
          <a:bodyPr wrap="none" rtlCol="0">
            <a:spAutoFit/>
          </a:bodyPr>
          <a:lstStyle/>
          <a:p>
            <a:r>
              <a:rPr lang="zh-CN" altLang="en-US" sz="2400" dirty="0" smtClean="0">
                <a:solidFill>
                  <a:srgbClr val="FF0000"/>
                </a:solidFill>
                <a:latin typeface="德彪钢笔行书字库" panose="02000000000000000000" pitchFamily="2" charset="-122"/>
                <a:ea typeface="德彪钢笔行书字库" panose="02000000000000000000" pitchFamily="2" charset="-122"/>
              </a:rPr>
              <a:t>多文件、多文件夹、虚拟文件夹模式</a:t>
            </a:r>
            <a:endParaRPr lang="zh-CN" altLang="en-US" sz="2400" dirty="0">
              <a:solidFill>
                <a:srgbClr val="FF0000"/>
              </a:solidFill>
              <a:latin typeface="德彪钢笔行书字库" panose="02000000000000000000" pitchFamily="2" charset="-122"/>
              <a:ea typeface="德彪钢笔行书字库" panose="02000000000000000000" pitchFamily="2" charset="-122"/>
            </a:endParaRPr>
          </a:p>
        </p:txBody>
      </p:sp>
      <p:sp>
        <p:nvSpPr>
          <p:cNvPr id="6" name="TextBox 5"/>
          <p:cNvSpPr txBox="1"/>
          <p:nvPr/>
        </p:nvSpPr>
        <p:spPr>
          <a:xfrm>
            <a:off x="285720" y="1698390"/>
            <a:ext cx="5572164" cy="4739759"/>
          </a:xfrm>
          <a:prstGeom prst="rect">
            <a:avLst/>
          </a:prstGeom>
          <a:noFill/>
        </p:spPr>
        <p:txBody>
          <a:bodyPr wrap="square" rtlCol="0">
            <a:spAutoFit/>
          </a:bodyPr>
          <a:lstStyle/>
          <a:p>
            <a:pPr indent="457200"/>
            <a:r>
              <a:rPr lang="en-US" altLang="zh-CN" sz="3000" dirty="0" smtClean="0">
                <a:latin typeface="德彪钢笔行书字库" panose="02000000000000000000" pitchFamily="2" charset="-122"/>
                <a:ea typeface="德彪钢笔行书字库" panose="02000000000000000000" pitchFamily="2" charset="-122"/>
              </a:rPr>
              <a:t>NE</a:t>
            </a:r>
            <a:r>
              <a:rPr lang="zh-CN" altLang="en-US" sz="3000" dirty="0" smtClean="0">
                <a:latin typeface="德彪钢笔行书字库" panose="02000000000000000000" pitchFamily="2" charset="-122"/>
                <a:ea typeface="德彪钢笔行书字库" panose="02000000000000000000" pitchFamily="2" charset="-122"/>
              </a:rPr>
              <a:t>支持树形结构的文件夹分类管理，同一数据库下可建立多层次的文件夹，也支持同时打开多个数据库，</a:t>
            </a:r>
            <a:r>
              <a:rPr lang="zh-CN" altLang="en-US" sz="3000" dirty="0" smtClean="0">
                <a:solidFill>
                  <a:srgbClr val="FF0000"/>
                </a:solidFill>
                <a:latin typeface="德彪钢笔行书字库" panose="02000000000000000000" pitchFamily="2" charset="-122"/>
                <a:ea typeface="德彪钢笔行书字库" panose="02000000000000000000" pitchFamily="2" charset="-122"/>
              </a:rPr>
              <a:t>类似于资源管理器</a:t>
            </a:r>
            <a:r>
              <a:rPr lang="zh-CN" altLang="en-US" sz="3000" dirty="0" smtClean="0">
                <a:latin typeface="德彪钢笔行书字库" panose="02000000000000000000" pitchFamily="2" charset="-122"/>
                <a:ea typeface="德彪钢笔行书字库" panose="02000000000000000000" pitchFamily="2" charset="-122"/>
              </a:rPr>
              <a:t>。</a:t>
            </a:r>
            <a:endParaRPr lang="en-US" altLang="zh-CN" sz="3000" dirty="0" smtClean="0">
              <a:latin typeface="德彪钢笔行书字库" panose="02000000000000000000" pitchFamily="2" charset="-122"/>
              <a:ea typeface="德彪钢笔行书字库" panose="02000000000000000000" pitchFamily="2" charset="-122"/>
            </a:endParaRPr>
          </a:p>
          <a:p>
            <a:pPr indent="457200"/>
            <a:endParaRPr lang="en-US" altLang="zh-CN" sz="3000" dirty="0" smtClean="0">
              <a:latin typeface="德彪钢笔行书字库" panose="02000000000000000000" pitchFamily="2" charset="-122"/>
              <a:ea typeface="德彪钢笔行书字库" panose="02000000000000000000" pitchFamily="2" charset="-122"/>
            </a:endParaRPr>
          </a:p>
          <a:p>
            <a:pPr indent="457200"/>
            <a:r>
              <a:rPr lang="zh-CN" altLang="en-US" sz="3000" dirty="0" smtClean="0">
                <a:latin typeface="德彪钢笔行书字库" panose="02000000000000000000" pitchFamily="2" charset="-122"/>
                <a:ea typeface="德彪钢笔行书字库" panose="02000000000000000000" pitchFamily="2" charset="-122"/>
              </a:rPr>
              <a:t>同一篇文献可链接到同一数据库很多文件夹，单数据库中只保存一条。修改任何文件夹中的该条题录，在其他文件夹下都会</a:t>
            </a:r>
            <a:r>
              <a:rPr lang="zh-CN" altLang="en-US" sz="3000" dirty="0" smtClean="0">
                <a:solidFill>
                  <a:srgbClr val="FF0000"/>
                </a:solidFill>
                <a:latin typeface="德彪钢笔行书字库" panose="02000000000000000000" pitchFamily="2" charset="-122"/>
                <a:ea typeface="德彪钢笔行书字库" panose="02000000000000000000" pitchFamily="2" charset="-122"/>
              </a:rPr>
              <a:t>同时修改</a:t>
            </a:r>
            <a:r>
              <a:rPr lang="zh-CN" altLang="en-US" sz="3200" dirty="0" smtClean="0">
                <a:solidFill>
                  <a:srgbClr val="FF0000"/>
                </a:solidFill>
                <a:latin typeface="德彪钢笔行书字库" panose="02000000000000000000" pitchFamily="2" charset="-122"/>
                <a:ea typeface="德彪钢笔行书字库" panose="02000000000000000000" pitchFamily="2" charset="-122"/>
              </a:rPr>
              <a:t>。</a:t>
            </a:r>
            <a:endParaRPr lang="zh-CN" altLang="en-US" sz="3200" dirty="0">
              <a:solidFill>
                <a:srgbClr val="FF0000"/>
              </a:solidFill>
              <a:latin typeface="德彪钢笔行书字库" panose="02000000000000000000" pitchFamily="2" charset="-122"/>
              <a:ea typeface="德彪钢笔行书字库" panose="02000000000000000000" pitchFamily="2" charset="-122"/>
            </a:endParaRPr>
          </a:p>
        </p:txBody>
      </p:sp>
      <p:sp>
        <p:nvSpPr>
          <p:cNvPr id="7" name="Rectangle 2"/>
          <p:cNvSpPr>
            <a:spLocks noGrp="1" noChangeArrowheads="1"/>
          </p:cNvSpPr>
          <p:nvPr>
            <p:ph type="title" idx="4294967295"/>
          </p:nvPr>
        </p:nvSpPr>
        <p:spPr>
          <a:xfrm>
            <a:off x="395288" y="-24"/>
            <a:ext cx="8458200" cy="685800"/>
          </a:xfrm>
        </p:spPr>
        <p:txBody>
          <a:bodyPr>
            <a:noAutofit/>
          </a:bodyPr>
          <a:lstStyle/>
          <a:p>
            <a:r>
              <a:rPr lang="en-US" altLang="zh-CN" sz="4000" dirty="0" smtClean="0">
                <a:latin typeface="德彪钢笔行书字库" panose="02000000000000000000" pitchFamily="2" charset="-122"/>
                <a:ea typeface="德彪钢笔行书字库" panose="02000000000000000000" pitchFamily="2" charset="-122"/>
              </a:rPr>
              <a:t>NE</a:t>
            </a:r>
            <a:r>
              <a:rPr lang="zh-CN" altLang="en-US" sz="4000" dirty="0" smtClean="0">
                <a:latin typeface="德彪钢笔行书字库" panose="02000000000000000000" pitchFamily="2" charset="-122"/>
                <a:ea typeface="德彪钢笔行书字库" panose="02000000000000000000" pitchFamily="2" charset="-122"/>
              </a:rPr>
              <a:t>的文件管理模式</a:t>
            </a:r>
          </a:p>
        </p:txBody>
      </p:sp>
      <p:sp>
        <p:nvSpPr>
          <p:cNvPr id="8" name="Rectangle 4"/>
          <p:cNvSpPr>
            <a:spLocks noChangeArrowheads="1"/>
          </p:cNvSpPr>
          <p:nvPr/>
        </p:nvSpPr>
        <p:spPr bwMode="auto">
          <a:xfrm flipV="1">
            <a:off x="0" y="714356"/>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631" y="1340779"/>
            <a:ext cx="2742857" cy="5028571"/>
          </a:xfrm>
          <a:prstGeom prst="rect">
            <a:avLst/>
          </a:prstGeom>
        </p:spPr>
      </p:pic>
    </p:spTree>
    <p:extLst>
      <p:ext uri="{BB962C8B-B14F-4D97-AF65-F5344CB8AC3E}">
        <p14:creationId xmlns:p14="http://schemas.microsoft.com/office/powerpoint/2010/main" val="3210497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flipV="1">
            <a:off x="0" y="545991"/>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3" name="Rectangle 3"/>
          <p:cNvSpPr>
            <a:spLocks noGrp="1" noChangeArrowheads="1"/>
          </p:cNvSpPr>
          <p:nvPr>
            <p:ph type="title"/>
          </p:nvPr>
        </p:nvSpPr>
        <p:spPr>
          <a:xfrm>
            <a:off x="1181068" y="0"/>
            <a:ext cx="6781800" cy="584616"/>
          </a:xfrm>
        </p:spPr>
        <p:txBody>
          <a:bodyPr>
            <a:normAutofit fontScale="90000"/>
          </a:bodyPr>
          <a:lstStyle/>
          <a:p>
            <a:pPr algn="ctr"/>
            <a:r>
              <a:rPr lang="zh-CN" altLang="en-US" sz="4000" dirty="0" smtClean="0">
                <a:latin typeface="德彪钢笔行书字库" panose="02000000000000000000" pitchFamily="2" charset="-122"/>
                <a:ea typeface="德彪钢笔行书字库" panose="02000000000000000000" pitchFamily="2" charset="-122"/>
              </a:rPr>
              <a:t>扩展运用</a:t>
            </a:r>
            <a:r>
              <a:rPr lang="en-US" altLang="zh-CN" sz="4000" dirty="0" smtClean="0">
                <a:latin typeface="德彪钢笔行书字库" panose="02000000000000000000" pitchFamily="2" charset="-122"/>
                <a:ea typeface="德彪钢笔行书字库" panose="02000000000000000000" pitchFamily="2" charset="-122"/>
              </a:rPr>
              <a:t>——</a:t>
            </a:r>
            <a:r>
              <a:rPr lang="zh-CN" altLang="en-US" sz="4000" dirty="0" smtClean="0">
                <a:latin typeface="德彪钢笔行书字库" panose="02000000000000000000" pitchFamily="2" charset="-122"/>
                <a:ea typeface="德彪钢笔行书字库" panose="02000000000000000000" pitchFamily="2" charset="-122"/>
              </a:rPr>
              <a:t>全文下载</a:t>
            </a:r>
            <a:endParaRPr lang="zh-CN" altLang="en-US" sz="4000" dirty="0">
              <a:latin typeface="德彪钢笔行书字库" panose="02000000000000000000" pitchFamily="2" charset="-122"/>
              <a:ea typeface="德彪钢笔行书字库" panose="02000000000000000000" pitchFamily="2" charset="-122"/>
            </a:endParaRPr>
          </a:p>
        </p:txBody>
      </p:sp>
      <p:pic>
        <p:nvPicPr>
          <p:cNvPr id="6" name="图片 5"/>
          <p:cNvPicPr>
            <a:picLocks noChangeAspect="1"/>
          </p:cNvPicPr>
          <p:nvPr/>
        </p:nvPicPr>
        <p:blipFill rotWithShape="1">
          <a:blip r:embed="rId2"/>
          <a:srcRect t="3536" b="14292"/>
          <a:stretch/>
        </p:blipFill>
        <p:spPr>
          <a:xfrm>
            <a:off x="0" y="819803"/>
            <a:ext cx="8949160" cy="4134446"/>
          </a:xfrm>
          <a:prstGeom prst="rect">
            <a:avLst/>
          </a:prstGeom>
        </p:spPr>
      </p:pic>
      <p:pic>
        <p:nvPicPr>
          <p:cNvPr id="8" name="图片 7"/>
          <p:cNvPicPr>
            <a:picLocks noChangeAspect="1"/>
          </p:cNvPicPr>
          <p:nvPr/>
        </p:nvPicPr>
        <p:blipFill>
          <a:blip r:embed="rId3"/>
          <a:stretch>
            <a:fillRect/>
          </a:stretch>
        </p:blipFill>
        <p:spPr>
          <a:xfrm>
            <a:off x="0" y="2371725"/>
            <a:ext cx="5534025" cy="4486275"/>
          </a:xfrm>
          <a:prstGeom prst="rect">
            <a:avLst/>
          </a:prstGeom>
        </p:spPr>
      </p:pic>
    </p:spTree>
    <p:extLst>
      <p:ext uri="{BB962C8B-B14F-4D97-AF65-F5344CB8AC3E}">
        <p14:creationId xmlns:p14="http://schemas.microsoft.com/office/powerpoint/2010/main" val="17451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35337"/>
            <a:ext cx="9144000" cy="3367502"/>
            <a:chOff x="0" y="-35337"/>
            <a:chExt cx="9144000" cy="3367502"/>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37"/>
              <a:ext cx="9144000" cy="3367502"/>
            </a:xfrm>
            <a:prstGeom prst="rect">
              <a:avLst/>
            </a:prstGeom>
          </p:spPr>
        </p:pic>
        <p:sp>
          <p:nvSpPr>
            <p:cNvPr id="7" name="TextBox 6"/>
            <p:cNvSpPr txBox="1"/>
            <p:nvPr/>
          </p:nvSpPr>
          <p:spPr>
            <a:xfrm>
              <a:off x="5105875" y="831640"/>
              <a:ext cx="3430747" cy="523220"/>
            </a:xfrm>
            <a:prstGeom prst="rect">
              <a:avLst/>
            </a:prstGeom>
            <a:noFill/>
          </p:spPr>
          <p:txBody>
            <a:bodyPr wrap="none" rtlCol="0">
              <a:spAutoFit/>
            </a:bodyPr>
            <a:lstStyle/>
            <a:p>
              <a:r>
                <a:rPr lang="zh-CN" altLang="en-US" sz="2800" b="1" dirty="0" smtClean="0">
                  <a:solidFill>
                    <a:srgbClr val="FF0000"/>
                  </a:solidFill>
                  <a:latin typeface="方正卡通简体" panose="03000509000000000000" pitchFamily="65" charset="-122"/>
                  <a:ea typeface="方正卡通简体" panose="03000509000000000000" pitchFamily="65" charset="-122"/>
                </a:rPr>
                <a:t>记录笔记，方便查阅</a:t>
              </a:r>
              <a:endParaRPr lang="zh-CN" altLang="en-US" sz="2800" b="1" dirty="0">
                <a:solidFill>
                  <a:srgbClr val="FF0000"/>
                </a:solidFill>
                <a:latin typeface="方正卡通简体" panose="03000509000000000000" pitchFamily="65" charset="-122"/>
                <a:ea typeface="方正卡通简体" panose="03000509000000000000" pitchFamily="65" charset="-122"/>
              </a:endParaRPr>
            </a:p>
          </p:txBody>
        </p:sp>
        <p:sp>
          <p:nvSpPr>
            <p:cNvPr id="10" name="TextBox 9"/>
            <p:cNvSpPr txBox="1"/>
            <p:nvPr/>
          </p:nvSpPr>
          <p:spPr>
            <a:xfrm>
              <a:off x="34739" y="1552513"/>
              <a:ext cx="8110568" cy="1292662"/>
            </a:xfrm>
            <a:prstGeom prst="rect">
              <a:avLst/>
            </a:prstGeom>
            <a:noFill/>
          </p:spPr>
          <p:txBody>
            <a:bodyPr wrap="square" rtlCol="0">
              <a:spAutoFit/>
            </a:bodyPr>
            <a:lstStyle/>
            <a:p>
              <a:r>
                <a:rPr lang="zh-CN" altLang="en-US" sz="2600" b="1" dirty="0" smtClean="0">
                  <a:latin typeface="德彪钢笔行书字库" panose="02000000000000000000" pitchFamily="2" charset="-122"/>
                  <a:ea typeface="德彪钢笔行书字库" panose="02000000000000000000" pitchFamily="2" charset="-122"/>
                </a:rPr>
                <a:t>类似日记， </a:t>
              </a:r>
              <a:r>
                <a:rPr lang="zh-CN" altLang="en-US" sz="2600" b="1" dirty="0" smtClean="0">
                  <a:solidFill>
                    <a:srgbClr val="FF0000"/>
                  </a:solidFill>
                  <a:latin typeface="德彪钢笔行书字库" panose="02000000000000000000" pitchFamily="2" charset="-122"/>
                  <a:ea typeface="德彪钢笔行书字库" panose="02000000000000000000" pitchFamily="2" charset="-122"/>
                </a:rPr>
                <a:t>科研心得</a:t>
              </a:r>
              <a:r>
                <a:rPr lang="zh-CN" altLang="en-US" sz="2600" b="1" dirty="0" smtClean="0">
                  <a:latin typeface="德彪钢笔行书字库" panose="02000000000000000000" pitchFamily="2" charset="-122"/>
                  <a:ea typeface="德彪钢笔行书字库" panose="02000000000000000000" pitchFamily="2" charset="-122"/>
                </a:rPr>
                <a:t>， </a:t>
              </a:r>
              <a:r>
                <a:rPr lang="zh-CN" altLang="en-US" sz="2600" b="1" dirty="0" smtClean="0">
                  <a:solidFill>
                    <a:srgbClr val="FF0000"/>
                  </a:solidFill>
                  <a:latin typeface="德彪钢笔行书字库" panose="02000000000000000000" pitchFamily="2" charset="-122"/>
                  <a:ea typeface="德彪钢笔行书字库" panose="02000000000000000000" pitchFamily="2" charset="-122"/>
                </a:rPr>
                <a:t>论文草稿</a:t>
              </a:r>
              <a:r>
                <a:rPr lang="zh-CN" altLang="en-US" sz="2600" b="1" dirty="0" smtClean="0">
                  <a:latin typeface="德彪钢笔行书字库" panose="02000000000000000000" pitchFamily="2" charset="-122"/>
                  <a:ea typeface="德彪钢笔行书字库" panose="02000000000000000000" pitchFamily="2" charset="-122"/>
                </a:rPr>
                <a:t>等瞬间产生的</a:t>
              </a:r>
              <a:r>
                <a:rPr lang="zh-CN" altLang="en-US" sz="2600" b="1" dirty="0" smtClean="0">
                  <a:solidFill>
                    <a:srgbClr val="FF0000"/>
                  </a:solidFill>
                  <a:latin typeface="德彪钢笔行书字库" panose="02000000000000000000" pitchFamily="2" charset="-122"/>
                  <a:ea typeface="德彪钢笔行书字库" panose="02000000000000000000" pitchFamily="2" charset="-122"/>
                </a:rPr>
                <a:t>隐性知识</a:t>
              </a:r>
              <a:r>
                <a:rPr lang="zh-CN" altLang="en-US" sz="2600" b="1" dirty="0" smtClean="0">
                  <a:latin typeface="德彪钢笔行书字库" panose="02000000000000000000" pitchFamily="2" charset="-122"/>
                  <a:ea typeface="德彪钢笔行书字库" panose="02000000000000000000" pitchFamily="2" charset="-122"/>
                </a:rPr>
                <a:t>也可以通过 </a:t>
              </a:r>
              <a:r>
                <a:rPr lang="en-US" altLang="zh-CN" sz="2600" b="1" dirty="0" err="1" smtClean="0">
                  <a:latin typeface="德彪钢笔行书字库" panose="02000000000000000000" pitchFamily="2" charset="-122"/>
                  <a:ea typeface="德彪钢笔行书字库" panose="02000000000000000000" pitchFamily="2" charset="-122"/>
                </a:rPr>
                <a:t>NoteExpress</a:t>
              </a:r>
              <a:r>
                <a:rPr lang="en-US" altLang="zh-CN" sz="2600" b="1" dirty="0" smtClean="0">
                  <a:latin typeface="德彪钢笔行书字库" panose="02000000000000000000" pitchFamily="2" charset="-122"/>
                  <a:ea typeface="德彪钢笔行书字库" panose="02000000000000000000" pitchFamily="2" charset="-122"/>
                </a:rPr>
                <a:t> </a:t>
              </a:r>
              <a:r>
                <a:rPr lang="zh-CN" altLang="en-US" sz="2600" b="1" dirty="0" smtClean="0">
                  <a:latin typeface="德彪钢笔行书字库" panose="02000000000000000000" pitchFamily="2" charset="-122"/>
                  <a:ea typeface="德彪钢笔行书字库" panose="02000000000000000000" pitchFamily="2" charset="-122"/>
                </a:rPr>
                <a:t>的笔记功能进行记录，并且可以与某个参考文献的题录建立相互的链接方便管理。</a:t>
              </a:r>
              <a:endParaRPr lang="zh-CN" altLang="en-US" sz="2600" b="1" dirty="0">
                <a:latin typeface="德彪钢笔行书字库" panose="02000000000000000000" pitchFamily="2" charset="-122"/>
                <a:ea typeface="德彪钢笔行书字库" panose="02000000000000000000" pitchFamily="2" charset="-122"/>
              </a:endParaRPr>
            </a:p>
          </p:txBody>
        </p:sp>
      </p:grpSp>
      <p:grpSp>
        <p:nvGrpSpPr>
          <p:cNvPr id="6" name="组合 5"/>
          <p:cNvGrpSpPr/>
          <p:nvPr/>
        </p:nvGrpSpPr>
        <p:grpSpPr>
          <a:xfrm>
            <a:off x="34739" y="2994678"/>
            <a:ext cx="9144000" cy="2062300"/>
            <a:chOff x="34739" y="2994678"/>
            <a:chExt cx="9144000" cy="206230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9" y="2994678"/>
              <a:ext cx="9144000" cy="2062300"/>
            </a:xfrm>
            <a:prstGeom prst="rect">
              <a:avLst/>
            </a:prstGeom>
          </p:spPr>
        </p:pic>
        <p:sp>
          <p:nvSpPr>
            <p:cNvPr id="8" name="TextBox 7"/>
            <p:cNvSpPr txBox="1"/>
            <p:nvPr/>
          </p:nvSpPr>
          <p:spPr>
            <a:xfrm>
              <a:off x="3500430" y="3631172"/>
              <a:ext cx="4152099" cy="523220"/>
            </a:xfrm>
            <a:prstGeom prst="rect">
              <a:avLst/>
            </a:prstGeom>
            <a:noFill/>
          </p:spPr>
          <p:txBody>
            <a:bodyPr wrap="none" rtlCol="0">
              <a:spAutoFit/>
            </a:bodyPr>
            <a:lstStyle/>
            <a:p>
              <a:r>
                <a:rPr lang="zh-CN" altLang="en-US" sz="2800" b="1" dirty="0" smtClean="0">
                  <a:solidFill>
                    <a:srgbClr val="FF0000"/>
                  </a:solidFill>
                  <a:latin typeface="方正卡通简体" panose="03000509000000000000" pitchFamily="65" charset="-122"/>
                  <a:ea typeface="方正卡通简体" panose="03000509000000000000" pitchFamily="65" charset="-122"/>
                </a:rPr>
                <a:t>确定该文献属于哪个分组</a:t>
              </a:r>
              <a:endParaRPr lang="zh-CN" altLang="en-US" sz="2800" b="1" dirty="0">
                <a:solidFill>
                  <a:srgbClr val="FF0000"/>
                </a:solidFill>
                <a:latin typeface="方正卡通简体" panose="03000509000000000000" pitchFamily="65" charset="-122"/>
                <a:ea typeface="方正卡通简体" panose="03000509000000000000" pitchFamily="65" charset="-122"/>
              </a:endParaRPr>
            </a:p>
          </p:txBody>
        </p:sp>
      </p:grpSp>
      <p:grpSp>
        <p:nvGrpSpPr>
          <p:cNvPr id="11" name="组合 10"/>
          <p:cNvGrpSpPr/>
          <p:nvPr/>
        </p:nvGrpSpPr>
        <p:grpSpPr>
          <a:xfrm>
            <a:off x="19503" y="4694167"/>
            <a:ext cx="9144000" cy="2100994"/>
            <a:chOff x="19503" y="4694167"/>
            <a:chExt cx="9144000" cy="2100994"/>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3" y="4694167"/>
              <a:ext cx="9144000" cy="2100994"/>
            </a:xfrm>
            <a:prstGeom prst="rect">
              <a:avLst/>
            </a:prstGeom>
          </p:spPr>
        </p:pic>
        <p:sp>
          <p:nvSpPr>
            <p:cNvPr id="9" name="TextBox 8"/>
            <p:cNvSpPr txBox="1"/>
            <p:nvPr/>
          </p:nvSpPr>
          <p:spPr>
            <a:xfrm>
              <a:off x="3817825" y="5576882"/>
              <a:ext cx="3791423" cy="523220"/>
            </a:xfrm>
            <a:prstGeom prst="rect">
              <a:avLst/>
            </a:prstGeom>
            <a:noFill/>
          </p:spPr>
          <p:txBody>
            <a:bodyPr wrap="none" rtlCol="0">
              <a:spAutoFit/>
            </a:bodyPr>
            <a:lstStyle/>
            <a:p>
              <a:r>
                <a:rPr lang="zh-CN" altLang="en-US" sz="2800" b="1" dirty="0" smtClean="0">
                  <a:solidFill>
                    <a:srgbClr val="FF0000"/>
                  </a:solidFill>
                  <a:latin typeface="方正卡通简体" panose="03000509000000000000" pitchFamily="65" charset="-122"/>
                  <a:ea typeface="方正卡通简体" panose="03000509000000000000" pitchFamily="65" charset="-122"/>
                </a:rPr>
                <a:t>查看该文献的详细信息</a:t>
              </a:r>
              <a:endParaRPr lang="zh-CN" altLang="en-US" sz="2800" b="1" dirty="0">
                <a:solidFill>
                  <a:srgbClr val="FF0000"/>
                </a:solidFill>
                <a:latin typeface="方正卡通简体" panose="03000509000000000000" pitchFamily="65" charset="-122"/>
                <a:ea typeface="方正卡通简体" panose="03000509000000000000" pitchFamily="65" charset="-122"/>
              </a:endParaRPr>
            </a:p>
          </p:txBody>
        </p:sp>
      </p:grpSp>
    </p:spTree>
    <p:extLst>
      <p:ext uri="{BB962C8B-B14F-4D97-AF65-F5344CB8AC3E}">
        <p14:creationId xmlns:p14="http://schemas.microsoft.com/office/powerpoint/2010/main" val="15515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srcRect t="2920" r="61751" b="56301"/>
          <a:stretch/>
        </p:blipFill>
        <p:spPr>
          <a:xfrm>
            <a:off x="-1732713" y="1063692"/>
            <a:ext cx="4976578" cy="2983042"/>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413" y="835664"/>
            <a:ext cx="4476190" cy="3561905"/>
          </a:xfrm>
          <a:prstGeom prst="rect">
            <a:avLst/>
          </a:prstGeom>
        </p:spPr>
      </p:pic>
      <p:sp>
        <p:nvSpPr>
          <p:cNvPr id="4" name="Rectangle 4"/>
          <p:cNvSpPr>
            <a:spLocks noChangeArrowheads="1"/>
          </p:cNvSpPr>
          <p:nvPr/>
        </p:nvSpPr>
        <p:spPr bwMode="auto">
          <a:xfrm flipV="1">
            <a:off x="-32" y="1000108"/>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5" name="TextBox 4"/>
          <p:cNvSpPr txBox="1"/>
          <p:nvPr/>
        </p:nvSpPr>
        <p:spPr>
          <a:xfrm>
            <a:off x="1151833" y="-24"/>
            <a:ext cx="6955750" cy="830997"/>
          </a:xfrm>
          <a:prstGeom prst="rect">
            <a:avLst/>
          </a:prstGeom>
          <a:noFill/>
        </p:spPr>
        <p:txBody>
          <a:bodyPr wrap="none" rtlCol="0">
            <a:spAutoFit/>
          </a:bodyPr>
          <a:lstStyle/>
          <a:p>
            <a:r>
              <a:rPr lang="zh-CN" altLang="en-US" sz="4800" dirty="0" smtClean="0">
                <a:latin typeface="德彪钢笔行书字库" panose="02000000000000000000" pitchFamily="2" charset="-122"/>
                <a:ea typeface="德彪钢笔行书字库" panose="02000000000000000000" pitchFamily="2" charset="-122"/>
              </a:rPr>
              <a:t>扩展运用</a:t>
            </a:r>
            <a:r>
              <a:rPr lang="en-US" altLang="zh-CN" sz="4800" dirty="0" smtClean="0">
                <a:latin typeface="德彪钢笔行书字库" panose="02000000000000000000" pitchFamily="2" charset="-122"/>
                <a:ea typeface="德彪钢笔行书字库" panose="02000000000000000000" pitchFamily="2" charset="-122"/>
              </a:rPr>
              <a:t>——</a:t>
            </a:r>
            <a:r>
              <a:rPr lang="zh-CN" altLang="en-US" sz="4800" dirty="0" smtClean="0">
                <a:latin typeface="德彪钢笔行书字库" panose="02000000000000000000" pitchFamily="2" charset="-122"/>
                <a:ea typeface="德彪钢笔行书字库" panose="02000000000000000000" pitchFamily="2" charset="-122"/>
              </a:rPr>
              <a:t>附件管理器</a:t>
            </a:r>
            <a:endParaRPr lang="zh-CN" altLang="en-US" sz="4800" dirty="0">
              <a:latin typeface="德彪钢笔行书字库" panose="02000000000000000000" pitchFamily="2" charset="-122"/>
              <a:ea typeface="德彪钢笔行书字库" panose="02000000000000000000" pitchFamily="2" charset="-122"/>
            </a:endParaRPr>
          </a:p>
        </p:txBody>
      </p:sp>
      <p:grpSp>
        <p:nvGrpSpPr>
          <p:cNvPr id="3" name="组合 2"/>
          <p:cNvGrpSpPr/>
          <p:nvPr/>
        </p:nvGrpSpPr>
        <p:grpSpPr>
          <a:xfrm>
            <a:off x="755576" y="2924944"/>
            <a:ext cx="3714776" cy="357190"/>
            <a:chOff x="928662" y="3429000"/>
            <a:chExt cx="3714776" cy="357190"/>
          </a:xfrm>
        </p:grpSpPr>
        <p:sp>
          <p:nvSpPr>
            <p:cNvPr id="6" name="矩形 5"/>
            <p:cNvSpPr/>
            <p:nvPr/>
          </p:nvSpPr>
          <p:spPr>
            <a:xfrm>
              <a:off x="928662" y="3429000"/>
              <a:ext cx="1714512"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V="1">
              <a:off x="2714612" y="3429000"/>
              <a:ext cx="1928826" cy="1428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136858" y="4562013"/>
            <a:ext cx="3911648" cy="2092881"/>
          </a:xfrm>
          <a:prstGeom prst="rect">
            <a:avLst/>
          </a:prstGeom>
          <a:noFill/>
        </p:spPr>
        <p:txBody>
          <a:bodyPr wrap="none" rtlCol="0">
            <a:spAutoFit/>
          </a:bodyPr>
          <a:lstStyle/>
          <a:p>
            <a:r>
              <a:rPr lang="zh-CN" altLang="en-US" sz="2600" b="1" dirty="0" smtClean="0">
                <a:solidFill>
                  <a:srgbClr val="FF0000"/>
                </a:solidFill>
                <a:latin typeface="方正卡通简体" panose="03000509000000000000" pitchFamily="65" charset="-122"/>
                <a:ea typeface="方正卡通简体" panose="03000509000000000000" pitchFamily="65" charset="-122"/>
              </a:rPr>
              <a:t>将文件名改为：</a:t>
            </a:r>
            <a:endParaRPr lang="en-US" altLang="zh-CN" sz="2600" b="1" dirty="0" smtClean="0">
              <a:solidFill>
                <a:srgbClr val="FF0000"/>
              </a:solidFill>
              <a:latin typeface="方正卡通简体" panose="03000509000000000000" pitchFamily="65" charset="-122"/>
              <a:ea typeface="方正卡通简体" panose="03000509000000000000" pitchFamily="65" charset="-122"/>
            </a:endParaRPr>
          </a:p>
          <a:p>
            <a:pPr lvl="1">
              <a:buFont typeface="Wingdings" pitchFamily="2" charset="2"/>
              <a:buChar char="Ø"/>
            </a:pPr>
            <a:r>
              <a:rPr lang="zh-CN" altLang="en-US" sz="2600" dirty="0" smtClean="0">
                <a:latin typeface="方正卡通简体" panose="03000509000000000000" pitchFamily="65" charset="-122"/>
                <a:ea typeface="方正卡通简体" panose="03000509000000000000" pitchFamily="65" charset="-122"/>
              </a:rPr>
              <a:t>标题；</a:t>
            </a:r>
            <a:endParaRPr lang="en-US" altLang="zh-CN" sz="2600" dirty="0" smtClean="0">
              <a:latin typeface="方正卡通简体" panose="03000509000000000000" pitchFamily="65" charset="-122"/>
              <a:ea typeface="方正卡通简体" panose="03000509000000000000" pitchFamily="65" charset="-122"/>
            </a:endParaRPr>
          </a:p>
          <a:p>
            <a:pPr lvl="1">
              <a:buFont typeface="Wingdings" pitchFamily="2" charset="2"/>
              <a:buChar char="Ø"/>
            </a:pPr>
            <a:r>
              <a:rPr lang="zh-CN" altLang="en-US" sz="2600" dirty="0" smtClean="0">
                <a:latin typeface="方正卡通简体" panose="03000509000000000000" pitchFamily="65" charset="-122"/>
                <a:ea typeface="方正卡通简体" panose="03000509000000000000" pitchFamily="65" charset="-122"/>
              </a:rPr>
              <a:t>作者，标题；</a:t>
            </a:r>
            <a:endParaRPr lang="en-US" altLang="zh-CN" sz="2600" dirty="0" smtClean="0">
              <a:latin typeface="方正卡通简体" panose="03000509000000000000" pitchFamily="65" charset="-122"/>
              <a:ea typeface="方正卡通简体" panose="03000509000000000000" pitchFamily="65" charset="-122"/>
            </a:endParaRPr>
          </a:p>
          <a:p>
            <a:pPr lvl="1">
              <a:buFont typeface="Wingdings" pitchFamily="2" charset="2"/>
              <a:buChar char="Ø"/>
            </a:pPr>
            <a:r>
              <a:rPr lang="zh-CN" altLang="en-US" sz="2600" dirty="0" smtClean="0">
                <a:latin typeface="方正卡通简体" panose="03000509000000000000" pitchFamily="65" charset="-122"/>
                <a:ea typeface="方正卡通简体" panose="03000509000000000000" pitchFamily="65" charset="-122"/>
              </a:rPr>
              <a:t>年份，标题；</a:t>
            </a:r>
            <a:endParaRPr lang="en-US" altLang="zh-CN" sz="2600" dirty="0" smtClean="0">
              <a:latin typeface="方正卡通简体" panose="03000509000000000000" pitchFamily="65" charset="-122"/>
              <a:ea typeface="方正卡通简体" panose="03000509000000000000" pitchFamily="65" charset="-122"/>
            </a:endParaRPr>
          </a:p>
          <a:p>
            <a:pPr lvl="1">
              <a:buFont typeface="Wingdings" pitchFamily="2" charset="2"/>
              <a:buChar char="Ø"/>
            </a:pPr>
            <a:r>
              <a:rPr lang="zh-CN" altLang="en-US" sz="2600" dirty="0" smtClean="0">
                <a:latin typeface="方正卡通简体" panose="03000509000000000000" pitchFamily="65" charset="-122"/>
                <a:ea typeface="方正卡通简体" panose="03000509000000000000" pitchFamily="65" charset="-122"/>
              </a:rPr>
              <a:t>年份，作者，标题。</a:t>
            </a:r>
            <a:endParaRPr lang="zh-CN" altLang="en-US" sz="2600" dirty="0">
              <a:latin typeface="方正卡通简体" panose="03000509000000000000" pitchFamily="65" charset="-122"/>
              <a:ea typeface="方正卡通简体" panose="03000509000000000000" pitchFamily="65" charset="-122"/>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858" y="3300539"/>
            <a:ext cx="4000000" cy="3523809"/>
          </a:xfrm>
          <a:prstGeom prst="rect">
            <a:avLst/>
          </a:prstGeom>
        </p:spPr>
      </p:pic>
    </p:spTree>
    <p:extLst>
      <p:ext uri="{BB962C8B-B14F-4D97-AF65-F5344CB8AC3E}">
        <p14:creationId xmlns:p14="http://schemas.microsoft.com/office/powerpoint/2010/main" val="25183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flipV="1">
            <a:off x="-32" y="852470"/>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5" name="TextBox 4"/>
          <p:cNvSpPr txBox="1"/>
          <p:nvPr/>
        </p:nvSpPr>
        <p:spPr>
          <a:xfrm>
            <a:off x="1071538" y="-24"/>
            <a:ext cx="7571303" cy="830997"/>
          </a:xfrm>
          <a:prstGeom prst="rect">
            <a:avLst/>
          </a:prstGeom>
          <a:noFill/>
        </p:spPr>
        <p:txBody>
          <a:bodyPr wrap="none" rtlCol="0">
            <a:spAutoFit/>
          </a:bodyPr>
          <a:lstStyle/>
          <a:p>
            <a:r>
              <a:rPr lang="zh-CN" altLang="en-US" sz="4800" dirty="0" smtClean="0">
                <a:latin typeface="德彪钢笔行书字库" panose="02000000000000000000" pitchFamily="2" charset="-122"/>
                <a:ea typeface="德彪钢笔行书字库" panose="02000000000000000000" pitchFamily="2" charset="-122"/>
              </a:rPr>
              <a:t>扩展运用</a:t>
            </a:r>
            <a:r>
              <a:rPr lang="en-US" altLang="zh-CN" sz="4800" dirty="0" smtClean="0">
                <a:latin typeface="德彪钢笔行书字库" panose="02000000000000000000" pitchFamily="2" charset="-122"/>
                <a:ea typeface="德彪钢笔行书字库" panose="02000000000000000000" pitchFamily="2" charset="-122"/>
              </a:rPr>
              <a:t>——</a:t>
            </a:r>
            <a:r>
              <a:rPr lang="zh-CN" altLang="en-US" sz="4800" dirty="0" smtClean="0">
                <a:latin typeface="德彪钢笔行书字库" panose="02000000000000000000" pitchFamily="2" charset="-122"/>
                <a:ea typeface="德彪钢笔行书字库" panose="02000000000000000000" pitchFamily="2" charset="-122"/>
              </a:rPr>
              <a:t>文件信息统计</a:t>
            </a:r>
            <a:endParaRPr lang="zh-CN" altLang="en-US" sz="4800" dirty="0">
              <a:latin typeface="德彪钢笔行书字库" panose="02000000000000000000" pitchFamily="2" charset="-122"/>
              <a:ea typeface="德彪钢笔行书字库" panose="02000000000000000000"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354" y="1035857"/>
            <a:ext cx="4888301" cy="3468502"/>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941" y="3289733"/>
            <a:ext cx="4885714" cy="3466667"/>
          </a:xfrm>
          <a:prstGeom prst="rect">
            <a:avLst/>
          </a:prstGeom>
        </p:spPr>
      </p:pic>
      <p:pic>
        <p:nvPicPr>
          <p:cNvPr id="7" name="图片 6"/>
          <p:cNvPicPr>
            <a:picLocks noChangeAspect="1"/>
          </p:cNvPicPr>
          <p:nvPr/>
        </p:nvPicPr>
        <p:blipFill rotWithShape="1">
          <a:blip r:embed="rId4"/>
          <a:srcRect t="3125" r="69931" b="18822"/>
          <a:stretch/>
        </p:blipFill>
        <p:spPr>
          <a:xfrm>
            <a:off x="44970" y="1020867"/>
            <a:ext cx="3912277" cy="5709717"/>
          </a:xfrm>
          <a:prstGeom prst="rect">
            <a:avLst/>
          </a:prstGeom>
        </p:spPr>
      </p:pic>
    </p:spTree>
    <p:extLst>
      <p:ext uri="{BB962C8B-B14F-4D97-AF65-F5344CB8AC3E}">
        <p14:creationId xmlns:p14="http://schemas.microsoft.com/office/powerpoint/2010/main" val="289215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250825" y="549275"/>
            <a:ext cx="8458200" cy="685800"/>
          </a:xfrm>
        </p:spPr>
        <p:txBody>
          <a:bodyPr>
            <a:normAutofit fontScale="90000"/>
          </a:bodyPr>
          <a:lstStyle/>
          <a:p>
            <a:r>
              <a:rPr lang="zh-CN" altLang="en-US" dirty="0" smtClean="0">
                <a:latin typeface="德彪钢笔行书字库" panose="02000000000000000000" pitchFamily="2" charset="-122"/>
                <a:ea typeface="德彪钢笔行书字库" panose="02000000000000000000" pitchFamily="2" charset="-122"/>
              </a:rPr>
              <a:t>（二） 辅助撰写论文</a:t>
            </a:r>
          </a:p>
        </p:txBody>
      </p:sp>
      <p:sp>
        <p:nvSpPr>
          <p:cNvPr id="625667" name="Rectangle 3"/>
          <p:cNvSpPr>
            <a:spLocks noGrp="1" noChangeArrowheads="1"/>
          </p:cNvSpPr>
          <p:nvPr>
            <p:ph type="body" idx="4294967295"/>
          </p:nvPr>
        </p:nvSpPr>
        <p:spPr>
          <a:xfrm>
            <a:off x="395288" y="1628775"/>
            <a:ext cx="8610600" cy="4322763"/>
          </a:xfrm>
        </p:spPr>
        <p:txBody>
          <a:bodyPr/>
          <a:lstStyle/>
          <a:p>
            <a:r>
              <a:rPr lang="zh-CN" altLang="en-US" sz="2900" dirty="0" smtClean="0">
                <a:latin typeface="德彪钢笔行书字库" panose="02000000000000000000" pitchFamily="2" charset="-122"/>
                <a:ea typeface="德彪钢笔行书字库" panose="02000000000000000000" pitchFamily="2" charset="-122"/>
              </a:rPr>
              <a:t>撰写论文时，可以随时从</a:t>
            </a:r>
            <a:r>
              <a:rPr lang="en-US" altLang="zh-CN" sz="2900" dirty="0" smtClean="0">
                <a:latin typeface="德彪钢笔行书字库" panose="02000000000000000000" pitchFamily="2" charset="-122"/>
                <a:ea typeface="德彪钢笔行书字库" panose="02000000000000000000" pitchFamily="2" charset="-122"/>
              </a:rPr>
              <a:t>Word</a:t>
            </a:r>
            <a:r>
              <a:rPr lang="zh-CN" altLang="en-US" sz="2900" dirty="0" smtClean="0">
                <a:latin typeface="德彪钢笔行书字库" panose="02000000000000000000" pitchFamily="2" charset="-122"/>
                <a:ea typeface="德彪钢笔行书字库" panose="02000000000000000000" pitchFamily="2" charset="-122"/>
              </a:rPr>
              <a:t>文档中调阅、检索相关文献，并将重要的文献自动按照期刊要求的格式，放在正在撰写论文的参考文献处。</a:t>
            </a:r>
          </a:p>
          <a:p>
            <a:r>
              <a:rPr lang="zh-CN" altLang="en-US" sz="2900" dirty="0" smtClean="0">
                <a:latin typeface="德彪钢笔行书字库" panose="02000000000000000000" pitchFamily="2" charset="-122"/>
                <a:ea typeface="德彪钢笔行书字库" panose="02000000000000000000" pitchFamily="2" charset="-122"/>
              </a:rPr>
              <a:t>撰写论文时，可以很快地找到相关的图片、表格，按照期刊要求的格式插入论文相应的位置。</a:t>
            </a:r>
          </a:p>
          <a:p>
            <a:r>
              <a:rPr lang="zh-CN" altLang="en-US" sz="2900" dirty="0" smtClean="0">
                <a:latin typeface="德彪钢笔行书字库" panose="02000000000000000000" pitchFamily="2" charset="-122"/>
                <a:ea typeface="德彪钢笔行书字库" panose="02000000000000000000" pitchFamily="2" charset="-122"/>
              </a:rPr>
              <a:t>修改论文时，可自动重新对参考文献排序。</a:t>
            </a:r>
          </a:p>
          <a:p>
            <a:r>
              <a:rPr lang="zh-CN" altLang="en-US" sz="2900" dirty="0" smtClean="0">
                <a:latin typeface="德彪钢笔行书字库" panose="02000000000000000000" pitchFamily="2" charset="-122"/>
                <a:ea typeface="德彪钢笔行书字库" panose="02000000000000000000" pitchFamily="2" charset="-122"/>
              </a:rPr>
              <a:t>在转投其他期刊时，可以很快将论文格式转换成转投其他期刊的格式。</a:t>
            </a:r>
            <a:endParaRPr lang="zh-CN" altLang="en-US" sz="2400" dirty="0" smtClean="0">
              <a:latin typeface="德彪钢笔行书字库" panose="02000000000000000000" pitchFamily="2" charset="-122"/>
              <a:ea typeface="德彪钢笔行书字库" panose="02000000000000000000" pitchFamily="2" charset="-122"/>
            </a:endParaRPr>
          </a:p>
        </p:txBody>
      </p:sp>
    </p:spTree>
    <p:extLst>
      <p:ext uri="{BB962C8B-B14F-4D97-AF65-F5344CB8AC3E}">
        <p14:creationId xmlns:p14="http://schemas.microsoft.com/office/powerpoint/2010/main" val="227495850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t="2920" r="61060" b="53022"/>
          <a:stretch/>
        </p:blipFill>
        <p:spPr>
          <a:xfrm>
            <a:off x="0" y="858372"/>
            <a:ext cx="5066519" cy="3222885"/>
          </a:xfrm>
          <a:prstGeom prst="rect">
            <a:avLst/>
          </a:prstGeom>
        </p:spPr>
      </p:pic>
      <p:sp>
        <p:nvSpPr>
          <p:cNvPr id="8" name="Rectangle 4"/>
          <p:cNvSpPr>
            <a:spLocks noChangeArrowheads="1"/>
          </p:cNvSpPr>
          <p:nvPr/>
        </p:nvSpPr>
        <p:spPr bwMode="auto">
          <a:xfrm flipV="1">
            <a:off x="-32" y="642918"/>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9" name="TextBox 8"/>
          <p:cNvSpPr txBox="1"/>
          <p:nvPr/>
        </p:nvSpPr>
        <p:spPr>
          <a:xfrm>
            <a:off x="1120831" y="6470"/>
            <a:ext cx="6490879" cy="707886"/>
          </a:xfrm>
          <a:prstGeom prst="rect">
            <a:avLst/>
          </a:prstGeom>
          <a:noFill/>
        </p:spPr>
        <p:txBody>
          <a:bodyPr wrap="none" rtlCol="0">
            <a:spAutoFit/>
          </a:bodyPr>
          <a:lstStyle/>
          <a:p>
            <a:r>
              <a:rPr lang="zh-CN" altLang="en-US" sz="4000" dirty="0" smtClean="0">
                <a:latin typeface="德彪钢笔行书字库" panose="02000000000000000000" pitchFamily="2" charset="-122"/>
                <a:ea typeface="德彪钢笔行书字库" panose="02000000000000000000" pitchFamily="2" charset="-122"/>
              </a:rPr>
              <a:t>辅助撰写论文</a:t>
            </a:r>
            <a:r>
              <a:rPr lang="en-US" altLang="zh-CN" sz="4000" dirty="0" smtClean="0">
                <a:latin typeface="德彪钢笔行书字库" panose="02000000000000000000" pitchFamily="2" charset="-122"/>
                <a:ea typeface="德彪钢笔行书字库" panose="02000000000000000000" pitchFamily="2" charset="-122"/>
              </a:rPr>
              <a:t>—</a:t>
            </a:r>
            <a:r>
              <a:rPr lang="zh-CN" altLang="en-US" sz="4000" dirty="0" smtClean="0">
                <a:latin typeface="德彪钢笔行书字库" panose="02000000000000000000" pitchFamily="2" charset="-122"/>
                <a:ea typeface="德彪钢笔行书字库" panose="02000000000000000000" pitchFamily="2" charset="-122"/>
              </a:rPr>
              <a:t>安装</a:t>
            </a:r>
            <a:r>
              <a:rPr lang="en-US" altLang="zh-CN" sz="4000" dirty="0" smtClean="0">
                <a:latin typeface="德彪钢笔行书字库" panose="02000000000000000000" pitchFamily="2" charset="-122"/>
                <a:ea typeface="德彪钢笔行书字库" panose="02000000000000000000" pitchFamily="2" charset="-122"/>
              </a:rPr>
              <a:t>word</a:t>
            </a:r>
            <a:r>
              <a:rPr lang="zh-CN" altLang="en-US" sz="4000" dirty="0" smtClean="0">
                <a:latin typeface="德彪钢笔行书字库" panose="02000000000000000000" pitchFamily="2" charset="-122"/>
                <a:ea typeface="德彪钢笔行书字库" panose="02000000000000000000" pitchFamily="2" charset="-122"/>
              </a:rPr>
              <a:t>插件</a:t>
            </a:r>
            <a:endParaRPr lang="zh-CN" altLang="en-US" sz="4000" dirty="0">
              <a:latin typeface="德彪钢笔行书字库" panose="02000000000000000000" pitchFamily="2" charset="-122"/>
              <a:ea typeface="德彪钢笔行书字库" panose="020000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1210" y="727462"/>
            <a:ext cx="6000000" cy="428571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7192"/>
            <a:ext cx="9144000" cy="963936"/>
          </a:xfrm>
          <a:prstGeom prst="rect">
            <a:avLst/>
          </a:prstGeom>
        </p:spPr>
      </p:pic>
    </p:spTree>
    <p:extLst>
      <p:ext uri="{BB962C8B-B14F-4D97-AF65-F5344CB8AC3E}">
        <p14:creationId xmlns:p14="http://schemas.microsoft.com/office/powerpoint/2010/main" val="28423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395288" y="-24"/>
            <a:ext cx="8458200" cy="685800"/>
          </a:xfrm>
        </p:spPr>
        <p:txBody>
          <a:bodyPr>
            <a:normAutofit/>
          </a:bodyPr>
          <a:lstStyle/>
          <a:p>
            <a:r>
              <a:rPr lang="zh-CN" altLang="en-US" sz="3200" dirty="0" smtClean="0">
                <a:latin typeface="德彪钢笔行书字库" panose="02000000000000000000" pitchFamily="2" charset="-122"/>
                <a:ea typeface="德彪钢笔行书字库" panose="02000000000000000000" pitchFamily="2" charset="-122"/>
              </a:rPr>
              <a:t>辅助撰写论文</a:t>
            </a:r>
          </a:p>
        </p:txBody>
      </p:sp>
      <p:grpSp>
        <p:nvGrpSpPr>
          <p:cNvPr id="13" name="组合 12"/>
          <p:cNvGrpSpPr/>
          <p:nvPr/>
        </p:nvGrpSpPr>
        <p:grpSpPr>
          <a:xfrm>
            <a:off x="-459230" y="368143"/>
            <a:ext cx="9655618" cy="4247903"/>
            <a:chOff x="-459230" y="368143"/>
            <a:chExt cx="9655618" cy="4247903"/>
          </a:xfrm>
        </p:grpSpPr>
        <p:pic>
          <p:nvPicPr>
            <p:cNvPr id="12" name="图片 11"/>
            <p:cNvPicPr>
              <a:picLocks noChangeAspect="1"/>
            </p:cNvPicPr>
            <p:nvPr/>
          </p:nvPicPr>
          <p:blipFill>
            <a:blip r:embed="rId2"/>
            <a:stretch>
              <a:fillRect/>
            </a:stretch>
          </p:blipFill>
          <p:spPr>
            <a:xfrm>
              <a:off x="-459230" y="368143"/>
              <a:ext cx="9655618" cy="4247903"/>
            </a:xfrm>
            <a:prstGeom prst="rect">
              <a:avLst/>
            </a:prstGeom>
          </p:spPr>
        </p:pic>
        <p:sp>
          <p:nvSpPr>
            <p:cNvPr id="6" name="TextBox 5"/>
            <p:cNvSpPr txBox="1"/>
            <p:nvPr/>
          </p:nvSpPr>
          <p:spPr>
            <a:xfrm>
              <a:off x="5407365" y="715207"/>
              <a:ext cx="3661580" cy="553998"/>
            </a:xfrm>
            <a:prstGeom prst="rect">
              <a:avLst/>
            </a:prstGeom>
            <a:noFill/>
          </p:spPr>
          <p:txBody>
            <a:bodyPr wrap="none" rtlCol="0">
              <a:spAutoFit/>
            </a:bodyPr>
            <a:lstStyle/>
            <a:p>
              <a:r>
                <a:rPr lang="zh-CN" altLang="en-US" sz="3000" dirty="0" smtClean="0">
                  <a:solidFill>
                    <a:srgbClr val="FF0000"/>
                  </a:solidFill>
                  <a:latin typeface="方正卡通简体" panose="03000509000000000000" pitchFamily="65" charset="-122"/>
                  <a:ea typeface="方正卡通简体" panose="03000509000000000000" pitchFamily="65" charset="-122"/>
                </a:rPr>
                <a:t>选中需要插入的文章</a:t>
              </a:r>
              <a:endParaRPr lang="zh-CN" altLang="en-US" sz="3000" dirty="0">
                <a:solidFill>
                  <a:srgbClr val="FF0000"/>
                </a:solidFill>
                <a:latin typeface="方正卡通简体" panose="03000509000000000000" pitchFamily="65" charset="-122"/>
                <a:ea typeface="方正卡通简体" panose="03000509000000000000" pitchFamily="65" charset="-122"/>
              </a:endParaRPr>
            </a:p>
          </p:txBody>
        </p:sp>
      </p:grpSp>
      <p:grpSp>
        <p:nvGrpSpPr>
          <p:cNvPr id="10" name="组合 9"/>
          <p:cNvGrpSpPr/>
          <p:nvPr/>
        </p:nvGrpSpPr>
        <p:grpSpPr>
          <a:xfrm>
            <a:off x="52388" y="1378543"/>
            <a:ext cx="9144000" cy="4210524"/>
            <a:chOff x="52388" y="1378543"/>
            <a:chExt cx="9144000" cy="4210524"/>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8" y="1378543"/>
              <a:ext cx="9144000" cy="4210524"/>
            </a:xfrm>
            <a:prstGeom prst="rect">
              <a:avLst/>
            </a:prstGeom>
          </p:spPr>
        </p:pic>
        <p:sp>
          <p:nvSpPr>
            <p:cNvPr id="8" name="TextBox 7"/>
            <p:cNvSpPr txBox="1"/>
            <p:nvPr/>
          </p:nvSpPr>
          <p:spPr>
            <a:xfrm>
              <a:off x="5220072" y="1764426"/>
              <a:ext cx="3647152" cy="553998"/>
            </a:xfrm>
            <a:prstGeom prst="rect">
              <a:avLst/>
            </a:prstGeom>
            <a:noFill/>
          </p:spPr>
          <p:txBody>
            <a:bodyPr wrap="none" rtlCol="0">
              <a:spAutoFit/>
            </a:bodyPr>
            <a:lstStyle/>
            <a:p>
              <a:r>
                <a:rPr lang="zh-CN" altLang="en-US" sz="3000" dirty="0" smtClean="0">
                  <a:solidFill>
                    <a:srgbClr val="FF0000"/>
                  </a:solidFill>
                  <a:latin typeface="方正卡通简体" panose="03000509000000000000" pitchFamily="65" charset="-122"/>
                  <a:ea typeface="方正卡通简体" panose="03000509000000000000" pitchFamily="65" charset="-122"/>
                </a:rPr>
                <a:t>找到需要插入的位置</a:t>
              </a:r>
              <a:endParaRPr lang="zh-CN" altLang="en-US" sz="3000" dirty="0">
                <a:solidFill>
                  <a:srgbClr val="FF0000"/>
                </a:solidFill>
                <a:latin typeface="方正卡通简体" panose="03000509000000000000" pitchFamily="65" charset="-122"/>
                <a:ea typeface="方正卡通简体" panose="03000509000000000000" pitchFamily="65" charset="-122"/>
              </a:endParaRPr>
            </a:p>
          </p:txBody>
        </p:sp>
      </p:grpSp>
      <p:grpSp>
        <p:nvGrpSpPr>
          <p:cNvPr id="11" name="组合 10"/>
          <p:cNvGrpSpPr/>
          <p:nvPr/>
        </p:nvGrpSpPr>
        <p:grpSpPr>
          <a:xfrm>
            <a:off x="52388" y="2492095"/>
            <a:ext cx="9219337" cy="2978828"/>
            <a:chOff x="52388" y="2492095"/>
            <a:chExt cx="9219337" cy="2978828"/>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8" y="2492095"/>
              <a:ext cx="9144000" cy="2978828"/>
            </a:xfrm>
            <a:prstGeom prst="rect">
              <a:avLst/>
            </a:prstGeom>
          </p:spPr>
        </p:pic>
        <p:sp>
          <p:nvSpPr>
            <p:cNvPr id="9" name="TextBox 8"/>
            <p:cNvSpPr txBox="1"/>
            <p:nvPr/>
          </p:nvSpPr>
          <p:spPr>
            <a:xfrm>
              <a:off x="5239852" y="2941036"/>
              <a:ext cx="4031873" cy="553998"/>
            </a:xfrm>
            <a:prstGeom prst="rect">
              <a:avLst/>
            </a:prstGeom>
            <a:noFill/>
          </p:spPr>
          <p:txBody>
            <a:bodyPr wrap="none" rtlCol="0">
              <a:spAutoFit/>
            </a:bodyPr>
            <a:lstStyle/>
            <a:p>
              <a:r>
                <a:rPr lang="zh-CN" altLang="en-US" sz="3000" dirty="0" smtClean="0">
                  <a:solidFill>
                    <a:srgbClr val="FF0000"/>
                  </a:solidFill>
                  <a:latin typeface="方正卡通简体" panose="03000509000000000000" pitchFamily="65" charset="-122"/>
                  <a:ea typeface="方正卡通简体" panose="03000509000000000000" pitchFamily="65" charset="-122"/>
                </a:rPr>
                <a:t>插入到文章，生产题录</a:t>
              </a:r>
              <a:endParaRPr lang="zh-CN" altLang="en-US" sz="3000" dirty="0">
                <a:solidFill>
                  <a:srgbClr val="FF0000"/>
                </a:solidFill>
                <a:latin typeface="方正卡通简体" panose="03000509000000000000" pitchFamily="65" charset="-122"/>
                <a:ea typeface="方正卡通简体" panose="03000509000000000000" pitchFamily="65" charset="-122"/>
              </a:endParaRPr>
            </a:p>
          </p:txBody>
        </p:sp>
      </p:grpSp>
    </p:spTree>
    <p:extLst>
      <p:ext uri="{BB962C8B-B14F-4D97-AF65-F5344CB8AC3E}">
        <p14:creationId xmlns:p14="http://schemas.microsoft.com/office/powerpoint/2010/main" val="109037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p:nvPr/>
        </p:nvSpPr>
        <p:spPr>
          <a:xfrm>
            <a:off x="1940508" y="163136"/>
            <a:ext cx="5262980" cy="707886"/>
          </a:xfrm>
          <a:prstGeom prst="rect">
            <a:avLst/>
          </a:prstGeom>
          <a:noFill/>
        </p:spPr>
        <p:txBody>
          <a:bodyPr wrap="none" rtlCol="0">
            <a:spAutoFit/>
          </a:bodyPr>
          <a:lstStyle/>
          <a:p>
            <a:pPr algn="ctr"/>
            <a:r>
              <a:rPr lang="zh-CN" altLang="en-US" sz="4000" dirty="0" smtClean="0">
                <a:latin typeface="德彪钢笔行书字库" panose="02000000000000000000" pitchFamily="2" charset="-122"/>
                <a:ea typeface="德彪钢笔行书字库" panose="02000000000000000000" pitchFamily="2" charset="-122"/>
              </a:rPr>
              <a:t>工具</a:t>
            </a:r>
            <a:r>
              <a:rPr lang="en-US" altLang="zh-CN" sz="4000" dirty="0" smtClean="0">
                <a:latin typeface="德彪钢笔行书字库" panose="02000000000000000000" pitchFamily="2" charset="-122"/>
                <a:ea typeface="德彪钢笔行书字库" panose="02000000000000000000" pitchFamily="2" charset="-122"/>
              </a:rPr>
              <a:t>-</a:t>
            </a:r>
            <a:r>
              <a:rPr lang="zh-CN" altLang="en-US" sz="4000" dirty="0" smtClean="0">
                <a:latin typeface="德彪钢笔行书字库" panose="02000000000000000000" pitchFamily="2" charset="-122"/>
                <a:ea typeface="德彪钢笔行书字库" panose="02000000000000000000" pitchFamily="2" charset="-122"/>
              </a:rPr>
              <a:t>样式</a:t>
            </a:r>
            <a:r>
              <a:rPr lang="en-US" altLang="zh-CN" sz="4000" dirty="0" smtClean="0">
                <a:latin typeface="德彪钢笔行书字库" panose="02000000000000000000" pitchFamily="2" charset="-122"/>
                <a:ea typeface="德彪钢笔行书字库" panose="02000000000000000000" pitchFamily="2" charset="-122"/>
              </a:rPr>
              <a:t>-</a:t>
            </a:r>
            <a:r>
              <a:rPr lang="zh-CN" altLang="en-US" sz="4000" dirty="0" smtClean="0">
                <a:latin typeface="德彪钢笔行书字库" panose="02000000000000000000" pitchFamily="2" charset="-122"/>
                <a:ea typeface="德彪钢笔行书字库" panose="02000000000000000000" pitchFamily="2" charset="-122"/>
              </a:rPr>
              <a:t>样式管理器</a:t>
            </a:r>
            <a:endParaRPr lang="zh-CN" altLang="en-US" sz="4000" dirty="0">
              <a:latin typeface="德彪钢笔行书字库" panose="02000000000000000000" pitchFamily="2" charset="-122"/>
              <a:ea typeface="德彪钢笔行书字库" panose="02000000000000000000" pitchFamily="2" charset="-122"/>
            </a:endParaRPr>
          </a:p>
        </p:txBody>
      </p:sp>
      <p:pic>
        <p:nvPicPr>
          <p:cNvPr id="4" name="图片 3"/>
          <p:cNvPicPr>
            <a:picLocks noChangeAspect="1"/>
          </p:cNvPicPr>
          <p:nvPr/>
        </p:nvPicPr>
        <p:blipFill>
          <a:blip r:embed="rId3"/>
          <a:stretch>
            <a:fillRect/>
          </a:stretch>
        </p:blipFill>
        <p:spPr>
          <a:xfrm>
            <a:off x="852486" y="1326395"/>
            <a:ext cx="7439025" cy="4714875"/>
          </a:xfrm>
          <a:prstGeom prst="rect">
            <a:avLst/>
          </a:prstGeom>
        </p:spPr>
      </p:pic>
      <p:pic>
        <p:nvPicPr>
          <p:cNvPr id="8" name="图片 7"/>
          <p:cNvPicPr>
            <a:picLocks noChangeAspect="1"/>
          </p:cNvPicPr>
          <p:nvPr/>
        </p:nvPicPr>
        <p:blipFill>
          <a:blip r:embed="rId4"/>
          <a:stretch>
            <a:fillRect/>
          </a:stretch>
        </p:blipFill>
        <p:spPr>
          <a:xfrm>
            <a:off x="1114423" y="1123535"/>
            <a:ext cx="6915150" cy="5257800"/>
          </a:xfrm>
          <a:prstGeom prst="rect">
            <a:avLst/>
          </a:prstGeom>
        </p:spPr>
      </p:pic>
    </p:spTree>
    <p:extLst>
      <p:ext uri="{BB962C8B-B14F-4D97-AF65-F5344CB8AC3E}">
        <p14:creationId xmlns:p14="http://schemas.microsoft.com/office/powerpoint/2010/main" val="10682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93075" y="1196507"/>
            <a:ext cx="5357850" cy="1631216"/>
          </a:xfrm>
          <a:prstGeom prst="rect">
            <a:avLst/>
          </a:prstGeom>
          <a:noFill/>
        </p:spPr>
        <p:txBody>
          <a:bodyPr wrap="square" lIns="91440" tIns="45720" rIns="91440" bIns="45720">
            <a:spAutoFit/>
          </a:bodyPr>
          <a:lstStyle/>
          <a:p>
            <a:pPr algn="ctr"/>
            <a:r>
              <a:rPr lang="zh-CN" altLang="en-US" sz="10000" b="1" cap="none" spc="0" dirty="0" smtClean="0">
                <a:ln w="1905"/>
                <a:effectLst>
                  <a:innerShdw blurRad="69850" dist="43180" dir="5400000">
                    <a:srgbClr val="000000">
                      <a:alpha val="65000"/>
                    </a:srgbClr>
                  </a:innerShdw>
                </a:effectLst>
                <a:latin typeface="德彪钢笔行书字库" panose="02000000000000000000" pitchFamily="2" charset="-122"/>
                <a:ea typeface="德彪钢笔行书字库" panose="02000000000000000000" pitchFamily="2" charset="-122"/>
              </a:rPr>
              <a:t>谢谢</a:t>
            </a:r>
            <a:endParaRPr lang="zh-CN" altLang="en-US" sz="10000" b="1" cap="none" spc="0" dirty="0">
              <a:ln w="1905"/>
              <a:effectLst>
                <a:innerShdw blurRad="69850" dist="43180" dir="5400000">
                  <a:srgbClr val="000000">
                    <a:alpha val="65000"/>
                  </a:srgbClr>
                </a:innerShdw>
              </a:effectLst>
              <a:latin typeface="德彪钢笔行书字库" panose="02000000000000000000" pitchFamily="2" charset="-122"/>
              <a:ea typeface="德彪钢笔行书字库" panose="02000000000000000000" pitchFamily="2" charset="-122"/>
            </a:endParaRPr>
          </a:p>
        </p:txBody>
      </p:sp>
      <p:sp>
        <p:nvSpPr>
          <p:cNvPr id="8" name="Rectangle 6"/>
          <p:cNvSpPr>
            <a:spLocks noChangeArrowheads="1"/>
          </p:cNvSpPr>
          <p:nvPr/>
        </p:nvSpPr>
        <p:spPr bwMode="auto">
          <a:xfrm>
            <a:off x="143669" y="4107790"/>
            <a:ext cx="8856662" cy="1247982"/>
          </a:xfrm>
          <a:prstGeom prst="rect">
            <a:avLst/>
          </a:prstGeom>
          <a:noFill/>
          <a:ln w="9525">
            <a:noFill/>
            <a:miter lim="800000"/>
            <a:headEnd/>
            <a:tailEnd/>
          </a:ln>
        </p:spPr>
        <p:txBody>
          <a:bodyPr/>
          <a:lstStyle/>
          <a:p>
            <a:pPr marL="342900" indent="-342900" algn="ctr">
              <a:spcBef>
                <a:spcPct val="20000"/>
              </a:spcBef>
              <a:buClr>
                <a:schemeClr val="tx2"/>
              </a:buClr>
              <a:buSzPct val="75000"/>
              <a:buFont typeface="Wingdings" pitchFamily="2" charset="2"/>
              <a:buNone/>
              <a:defRPr/>
            </a:pPr>
            <a:r>
              <a:rPr lang="zh-CN" altLang="en-US" sz="4000" b="1" dirty="0">
                <a:ln w="1905"/>
                <a:effectLst>
                  <a:innerShdw blurRad="69850" dist="43180" dir="5400000">
                    <a:srgbClr val="000000">
                      <a:alpha val="65000"/>
                    </a:srgbClr>
                  </a:innerShdw>
                </a:effectLst>
                <a:latin typeface="德彪钢笔行书字库" panose="02000000000000000000" pitchFamily="2" charset="-122"/>
                <a:ea typeface="德彪钢笔行书字库" panose="02000000000000000000" pitchFamily="2" charset="-122"/>
              </a:rPr>
              <a:t>李  强  李一腾</a:t>
            </a:r>
            <a:endParaRPr lang="en-US" altLang="zh-CN" sz="4000" b="1" dirty="0">
              <a:ln w="1905"/>
              <a:effectLst>
                <a:innerShdw blurRad="69850" dist="43180" dir="5400000">
                  <a:srgbClr val="000000">
                    <a:alpha val="65000"/>
                  </a:srgbClr>
                </a:innerShdw>
              </a:effectLst>
              <a:latin typeface="德彪钢笔行书字库" panose="02000000000000000000" pitchFamily="2" charset="-122"/>
              <a:ea typeface="德彪钢笔行书字库" panose="02000000000000000000" pitchFamily="2" charset="-122"/>
            </a:endParaRPr>
          </a:p>
          <a:p>
            <a:pPr marL="342900" indent="-342900" algn="ctr">
              <a:spcBef>
                <a:spcPct val="20000"/>
              </a:spcBef>
              <a:buClr>
                <a:schemeClr val="tx2"/>
              </a:buClr>
              <a:buSzPct val="75000"/>
              <a:buFont typeface="Wingdings" pitchFamily="2" charset="2"/>
              <a:buNone/>
              <a:defRPr/>
            </a:pPr>
            <a:r>
              <a:rPr lang="zh-CN" altLang="en-US" sz="4000" b="1" dirty="0">
                <a:ln w="1905"/>
                <a:effectLst>
                  <a:innerShdw blurRad="69850" dist="43180" dir="5400000">
                    <a:srgbClr val="000000">
                      <a:alpha val="65000"/>
                    </a:srgbClr>
                  </a:innerShdw>
                </a:effectLst>
                <a:latin typeface="德彪钢笔行书字库" panose="02000000000000000000" pitchFamily="2" charset="-122"/>
                <a:ea typeface="德彪钢笔行书字库" panose="02000000000000000000" pitchFamily="2" charset="-122"/>
              </a:rPr>
              <a:t>资源学院</a:t>
            </a:r>
            <a:endParaRPr lang="en-US" altLang="zh-CN" sz="4000" b="1" dirty="0">
              <a:ln w="1905"/>
              <a:effectLst>
                <a:innerShdw blurRad="69850" dist="43180" dir="5400000">
                  <a:srgbClr val="000000">
                    <a:alpha val="65000"/>
                  </a:srgbClr>
                </a:innerShdw>
              </a:effectLst>
              <a:latin typeface="德彪钢笔行书字库" panose="02000000000000000000" pitchFamily="2" charset="-122"/>
              <a:ea typeface="德彪钢笔行书字库" panose="02000000000000000000" pitchFamily="2" charset="-122"/>
            </a:endParaRPr>
          </a:p>
        </p:txBody>
      </p:sp>
    </p:spTree>
    <p:extLst>
      <p:ext uri="{BB962C8B-B14F-4D97-AF65-F5344CB8AC3E}">
        <p14:creationId xmlns:p14="http://schemas.microsoft.com/office/powerpoint/2010/main" val="388340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title"/>
          </p:nvPr>
        </p:nvSpPr>
        <p:spPr>
          <a:xfrm>
            <a:off x="1181100" y="274638"/>
            <a:ext cx="6781800" cy="1020762"/>
          </a:xfrm>
        </p:spPr>
        <p:txBody>
          <a:bodyPr>
            <a:normAutofit/>
          </a:bodyPr>
          <a:lstStyle/>
          <a:p>
            <a:r>
              <a:rPr lang="zh-CN" altLang="en-US" sz="4200" dirty="0" smtClean="0">
                <a:latin typeface="德彪钢笔行书字库" panose="02000000000000000000" pitchFamily="2" charset="-122"/>
                <a:ea typeface="德彪钢笔行书字库" panose="02000000000000000000" pitchFamily="2" charset="-122"/>
              </a:rPr>
              <a:t>阅读电子化资源的常见问题</a:t>
            </a:r>
            <a:endParaRPr lang="zh-CN" altLang="en-US" sz="4200" dirty="0">
              <a:latin typeface="德彪钢笔行书字库" panose="02000000000000000000" pitchFamily="2" charset="-122"/>
              <a:ea typeface="德彪钢笔行书字库" panose="02000000000000000000" pitchFamily="2" charset="-122"/>
            </a:endParaRPr>
          </a:p>
        </p:txBody>
      </p:sp>
      <p:sp>
        <p:nvSpPr>
          <p:cNvPr id="174084" name="Rectangle 4"/>
          <p:cNvSpPr>
            <a:spLocks noChangeArrowheads="1"/>
          </p:cNvSpPr>
          <p:nvPr/>
        </p:nvSpPr>
        <p:spPr bwMode="auto">
          <a:xfrm flipV="1">
            <a:off x="0" y="1371600"/>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174087" name="Text Box 7"/>
          <p:cNvSpPr txBox="1">
            <a:spLocks noChangeArrowheads="1"/>
          </p:cNvSpPr>
          <p:nvPr/>
        </p:nvSpPr>
        <p:spPr bwMode="auto">
          <a:xfrm>
            <a:off x="1" y="1772816"/>
            <a:ext cx="9144000" cy="2252147"/>
          </a:xfrm>
          <a:prstGeom prst="rect">
            <a:avLst/>
          </a:prstGeom>
          <a:noFill/>
          <a:ln w="9525">
            <a:noFill/>
            <a:miter lim="800000"/>
            <a:headEnd/>
            <a:tailEnd/>
          </a:ln>
          <a:effectLst/>
        </p:spPr>
        <p:txBody>
          <a:bodyPr wrap="square" lIns="96767" tIns="48383" rIns="96767" bIns="48383">
            <a:spAutoFit/>
          </a:bodyPr>
          <a:lstStyle/>
          <a:p>
            <a:pPr algn="ctr">
              <a:spcBef>
                <a:spcPct val="50000"/>
              </a:spcBef>
              <a:buFont typeface="Wingdings" pitchFamily="2" charset="2"/>
              <a:buChar char="Ø"/>
            </a:pPr>
            <a:r>
              <a:rPr lang="zh-CN" sz="3500" dirty="0">
                <a:latin typeface="德彪钢笔行书字库" panose="02000000000000000000" pitchFamily="2" charset="-122"/>
                <a:ea typeface="德彪钢笔行书字库" panose="02000000000000000000" pitchFamily="2" charset="-122"/>
              </a:rPr>
              <a:t>低效的文献收集方式：全文下载，在线阅读</a:t>
            </a:r>
            <a:endParaRPr lang="en-US" sz="3500" dirty="0">
              <a:latin typeface="德彪钢笔行书字库" panose="02000000000000000000" pitchFamily="2" charset="-122"/>
              <a:ea typeface="德彪钢笔行书字库" panose="02000000000000000000" pitchFamily="2" charset="-122"/>
            </a:endParaRPr>
          </a:p>
          <a:p>
            <a:pPr algn="ctr">
              <a:spcBef>
                <a:spcPct val="50000"/>
              </a:spcBef>
              <a:buFont typeface="Wingdings" pitchFamily="2" charset="2"/>
              <a:buChar char="Ø"/>
            </a:pPr>
            <a:r>
              <a:rPr lang="zh-CN" sz="3500" dirty="0">
                <a:latin typeface="德彪钢笔行书字库" panose="02000000000000000000" pitchFamily="2" charset="-122"/>
                <a:ea typeface="德彪钢笔行书字库" panose="02000000000000000000" pitchFamily="2" charset="-122"/>
              </a:rPr>
              <a:t>无序的文献存储方式：重复下载，遗忘丢失</a:t>
            </a:r>
            <a:endParaRPr lang="en-US" sz="3500" dirty="0">
              <a:latin typeface="德彪钢笔行书字库" panose="02000000000000000000" pitchFamily="2" charset="-122"/>
              <a:ea typeface="德彪钢笔行书字库" panose="02000000000000000000" pitchFamily="2" charset="-122"/>
            </a:endParaRPr>
          </a:p>
          <a:p>
            <a:pPr algn="ctr">
              <a:spcBef>
                <a:spcPct val="50000"/>
              </a:spcBef>
              <a:buFont typeface="Wingdings" pitchFamily="2" charset="2"/>
              <a:buChar char="Ø"/>
            </a:pPr>
            <a:r>
              <a:rPr lang="zh-CN" sz="3500" dirty="0" smtClean="0">
                <a:latin typeface="德彪钢笔行书字库" panose="02000000000000000000" pitchFamily="2" charset="-122"/>
                <a:ea typeface="德彪钢笔行书字库" panose="02000000000000000000" pitchFamily="2" charset="-122"/>
              </a:rPr>
              <a:t>落后</a:t>
            </a:r>
            <a:r>
              <a:rPr lang="zh-CN" sz="3500" dirty="0">
                <a:latin typeface="德彪钢笔行书字库" panose="02000000000000000000" pitchFamily="2" charset="-122"/>
                <a:ea typeface="德彪钢笔行书字库" panose="02000000000000000000" pitchFamily="2" charset="-122"/>
              </a:rPr>
              <a:t>的论文写作方式：手工排版，枯燥费时</a:t>
            </a:r>
          </a:p>
        </p:txBody>
      </p:sp>
      <p:sp>
        <p:nvSpPr>
          <p:cNvPr id="5" name="矩形 4"/>
          <p:cNvSpPr/>
          <p:nvPr/>
        </p:nvSpPr>
        <p:spPr>
          <a:xfrm>
            <a:off x="0" y="4581128"/>
            <a:ext cx="9143999" cy="830997"/>
          </a:xfrm>
          <a:prstGeom prst="rect">
            <a:avLst/>
          </a:prstGeom>
          <a:noFill/>
        </p:spPr>
        <p:txBody>
          <a:bodyPr wrap="square" lIns="91440" tIns="45720" rIns="91440" bIns="45720">
            <a:spAutoFit/>
          </a:bodyPr>
          <a:lstStyle/>
          <a:p>
            <a:pPr algn="ctr"/>
            <a:r>
              <a:rPr lang="zh-CN" altLang="en-US" sz="4800" b="1" dirty="0" smtClean="0">
                <a:ln w="0"/>
                <a:solidFill>
                  <a:srgbClr val="FF0000"/>
                </a:solidFill>
                <a:latin typeface="德彪钢笔行书字库" panose="02000000000000000000" pitchFamily="2" charset="-122"/>
                <a:ea typeface="德彪钢笔行书字库" panose="02000000000000000000" pitchFamily="2" charset="-122"/>
              </a:rPr>
              <a:t>因此我们需要高效的管理方式！</a:t>
            </a:r>
            <a:endParaRPr lang="zh-CN" altLang="en-US" sz="4800" b="1" dirty="0">
              <a:ln w="0"/>
              <a:solidFill>
                <a:srgbClr val="FF0000"/>
              </a:solidFill>
              <a:latin typeface="德彪钢笔行书字库" panose="02000000000000000000" pitchFamily="2" charset="-122"/>
              <a:ea typeface="德彪钢笔行书字库" panose="02000000000000000000" pitchFamily="2" charset="-122"/>
            </a:endParaRPr>
          </a:p>
        </p:txBody>
      </p:sp>
      <p:sp>
        <p:nvSpPr>
          <p:cNvPr id="6" name="TextBox 5"/>
          <p:cNvSpPr txBox="1"/>
          <p:nvPr/>
        </p:nvSpPr>
        <p:spPr>
          <a:xfrm>
            <a:off x="-13410" y="5412125"/>
            <a:ext cx="9157409" cy="830997"/>
          </a:xfrm>
          <a:prstGeom prst="rect">
            <a:avLst/>
          </a:prstGeom>
          <a:noFill/>
        </p:spPr>
        <p:txBody>
          <a:bodyPr wrap="square" rtlCol="0">
            <a:spAutoFit/>
          </a:bodyPr>
          <a:lstStyle/>
          <a:p>
            <a:pPr algn="ctr"/>
            <a:r>
              <a:rPr lang="en-US" sz="4800" b="1" dirty="0" smtClean="0">
                <a:solidFill>
                  <a:srgbClr val="FF0000"/>
                </a:solidFill>
              </a:rPr>
              <a:t>Endnote</a:t>
            </a:r>
            <a:r>
              <a:rPr lang="en-US" sz="3600" b="1" dirty="0" smtClean="0">
                <a:solidFill>
                  <a:srgbClr val="FF0000"/>
                </a:solidFill>
              </a:rPr>
              <a:t>， </a:t>
            </a:r>
            <a:r>
              <a:rPr lang="en-US" altLang="zh-CN" sz="4800" b="1" dirty="0" err="1">
                <a:solidFill>
                  <a:srgbClr val="FF0000"/>
                </a:solidFill>
              </a:rPr>
              <a:t>NoteExpress</a:t>
            </a:r>
            <a:r>
              <a:rPr lang="en-US" altLang="zh-CN" sz="3600" b="1" dirty="0">
                <a:solidFill>
                  <a:srgbClr val="FF0000"/>
                </a:solidFill>
              </a:rPr>
              <a:t> </a:t>
            </a:r>
            <a:endParaRPr lang="en-US" sz="3600" b="1" dirty="0" smtClean="0">
              <a:solidFill>
                <a:srgbClr val="FF0000"/>
              </a:solidFill>
            </a:endParaRPr>
          </a:p>
        </p:txBody>
      </p:sp>
    </p:spTree>
    <p:extLst>
      <p:ext uri="{BB962C8B-B14F-4D97-AF65-F5344CB8AC3E}">
        <p14:creationId xmlns:p14="http://schemas.microsoft.com/office/powerpoint/2010/main" val="2177295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87">
                                            <p:txEl>
                                              <p:pRg st="0" end="0"/>
                                            </p:txEl>
                                          </p:spTgt>
                                        </p:tgtEl>
                                        <p:attrNameLst>
                                          <p:attrName>style.visibility</p:attrName>
                                        </p:attrNameLst>
                                      </p:cBhvr>
                                      <p:to>
                                        <p:strVal val="visible"/>
                                      </p:to>
                                    </p:set>
                                    <p:animEffect transition="in" filter="blinds(horizontal)">
                                      <p:cBhvr>
                                        <p:cTn id="7" dur="500"/>
                                        <p:tgtEl>
                                          <p:spTgt spid="17408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200"/>
                                  </p:stCondLst>
                                  <p:childTnLst>
                                    <p:set>
                                      <p:cBhvr>
                                        <p:cTn id="10" dur="1" fill="hold">
                                          <p:stCondLst>
                                            <p:cond delay="0"/>
                                          </p:stCondLst>
                                        </p:cTn>
                                        <p:tgtEl>
                                          <p:spTgt spid="174087">
                                            <p:txEl>
                                              <p:pRg st="1" end="1"/>
                                            </p:txEl>
                                          </p:spTgt>
                                        </p:tgtEl>
                                        <p:attrNameLst>
                                          <p:attrName>style.visibility</p:attrName>
                                        </p:attrNameLst>
                                      </p:cBhvr>
                                      <p:to>
                                        <p:strVal val="visible"/>
                                      </p:to>
                                    </p:set>
                                    <p:animEffect transition="in" filter="blinds(horizontal)">
                                      <p:cBhvr>
                                        <p:cTn id="11" dur="600"/>
                                        <p:tgtEl>
                                          <p:spTgt spid="174087">
                                            <p:txEl>
                                              <p:pRg st="1" end="1"/>
                                            </p:txEl>
                                          </p:spTgt>
                                        </p:tgtEl>
                                      </p:cBhvr>
                                    </p:animEffect>
                                  </p:childTnLst>
                                </p:cTn>
                              </p:par>
                            </p:childTnLst>
                          </p:cTn>
                        </p:par>
                        <p:par>
                          <p:cTn id="12" fill="hold">
                            <p:stCondLst>
                              <p:cond delay="1300"/>
                            </p:stCondLst>
                            <p:childTnLst>
                              <p:par>
                                <p:cTn id="13" presetID="3" presetClass="entr" presetSubtype="10" fill="hold" nodeType="afterEffect">
                                  <p:stCondLst>
                                    <p:cond delay="200"/>
                                  </p:stCondLst>
                                  <p:childTnLst>
                                    <p:set>
                                      <p:cBhvr>
                                        <p:cTn id="14" dur="1" fill="hold">
                                          <p:stCondLst>
                                            <p:cond delay="0"/>
                                          </p:stCondLst>
                                        </p:cTn>
                                        <p:tgtEl>
                                          <p:spTgt spid="174087">
                                            <p:txEl>
                                              <p:pRg st="2" end="2"/>
                                            </p:txEl>
                                          </p:spTgt>
                                        </p:tgtEl>
                                        <p:attrNameLst>
                                          <p:attrName>style.visibility</p:attrName>
                                        </p:attrNameLst>
                                      </p:cBhvr>
                                      <p:to>
                                        <p:strVal val="visible"/>
                                      </p:to>
                                    </p:set>
                                    <p:animEffect transition="in" filter="blinds(horizontal)">
                                      <p:cBhvr>
                                        <p:cTn id="15" dur="500"/>
                                        <p:tgtEl>
                                          <p:spTgt spid="1740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3" name="Rectangle 19"/>
          <p:cNvSpPr>
            <a:spLocks noGrp="1" noChangeArrowheads="1"/>
          </p:cNvSpPr>
          <p:nvPr>
            <p:ph type="title"/>
          </p:nvPr>
        </p:nvSpPr>
        <p:spPr/>
        <p:txBody>
          <a:bodyPr/>
          <a:lstStyle/>
          <a:p>
            <a:pPr algn="ctr"/>
            <a:r>
              <a:rPr lang="en-US" altLang="zh-CN" dirty="0" err="1">
                <a:latin typeface="德彪钢笔行书字库" panose="02000000000000000000" pitchFamily="2" charset="-122"/>
                <a:ea typeface="德彪钢笔行书字库" panose="02000000000000000000" pitchFamily="2" charset="-122"/>
              </a:rPr>
              <a:t>NoteExpress</a:t>
            </a:r>
            <a:r>
              <a:rPr lang="zh-CN" altLang="en-US" dirty="0">
                <a:latin typeface="德彪钢笔行书字库" panose="02000000000000000000" pitchFamily="2" charset="-122"/>
                <a:ea typeface="德彪钢笔行书字库" panose="02000000000000000000" pitchFamily="2" charset="-122"/>
              </a:rPr>
              <a:t>五大功能</a:t>
            </a:r>
          </a:p>
        </p:txBody>
      </p:sp>
      <p:sp>
        <p:nvSpPr>
          <p:cNvPr id="11268" name="Rectangle 4"/>
          <p:cNvSpPr>
            <a:spLocks noChangeArrowheads="1"/>
          </p:cNvSpPr>
          <p:nvPr/>
        </p:nvSpPr>
        <p:spPr bwMode="auto">
          <a:xfrm flipV="1">
            <a:off x="0" y="1371600"/>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graphicFrame>
        <p:nvGraphicFramePr>
          <p:cNvPr id="2" name="图示 1"/>
          <p:cNvGraphicFramePr/>
          <p:nvPr>
            <p:extLst>
              <p:ext uri="{D42A27DB-BD31-4B8C-83A1-F6EECF244321}">
                <p14:modId xmlns:p14="http://schemas.microsoft.com/office/powerpoint/2010/main" val="3950633647"/>
              </p:ext>
            </p:extLst>
          </p:nvPr>
        </p:nvGraphicFramePr>
        <p:xfrm>
          <a:off x="0" y="1600200"/>
          <a:ext cx="8964613" cy="499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5076056" y="1803580"/>
            <a:ext cx="1285884" cy="928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835696" y="4077072"/>
            <a:ext cx="1285884" cy="928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8100">
                <a:solidFill>
                  <a:schemeClr val="tx1"/>
                </a:solidFill>
              </a:ln>
            </a:endParaRPr>
          </a:p>
        </p:txBody>
      </p:sp>
    </p:spTree>
    <p:extLst>
      <p:ext uri="{BB962C8B-B14F-4D97-AF65-F5344CB8AC3E}">
        <p14:creationId xmlns:p14="http://schemas.microsoft.com/office/powerpoint/2010/main" val="2634945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342900" y="46798"/>
            <a:ext cx="8458200" cy="442912"/>
          </a:xfrm>
        </p:spPr>
        <p:txBody>
          <a:bodyPr>
            <a:noAutofit/>
          </a:bodyPr>
          <a:lstStyle/>
          <a:p>
            <a:pPr algn="ctr"/>
            <a:r>
              <a:rPr lang="en-US" altLang="zh-CN" dirty="0" err="1" smtClean="0">
                <a:latin typeface="德彪钢笔行书字库" panose="02000000000000000000" pitchFamily="2" charset="-122"/>
                <a:ea typeface="德彪钢笔行书字库" panose="02000000000000000000" pitchFamily="2" charset="-122"/>
              </a:rPr>
              <a:t>NoteExpress</a:t>
            </a:r>
            <a:r>
              <a:rPr lang="en-US" altLang="zh-CN" dirty="0" smtClean="0">
                <a:latin typeface="德彪钢笔行书字库" panose="02000000000000000000" pitchFamily="2" charset="-122"/>
                <a:ea typeface="德彪钢笔行书字库" panose="02000000000000000000" pitchFamily="2" charset="-122"/>
              </a:rPr>
              <a:t> </a:t>
            </a:r>
            <a:r>
              <a:rPr lang="zh-CN" altLang="en-US" dirty="0" smtClean="0">
                <a:latin typeface="德彪钢笔行书字库" panose="02000000000000000000" pitchFamily="2" charset="-122"/>
                <a:ea typeface="德彪钢笔行书字库" panose="02000000000000000000" pitchFamily="2" charset="-122"/>
              </a:rPr>
              <a:t>核心功能</a:t>
            </a:r>
            <a:endParaRPr lang="en-US" altLang="zh-CN" dirty="0" smtClean="0">
              <a:latin typeface="德彪钢笔行书字库" panose="02000000000000000000" pitchFamily="2" charset="-122"/>
              <a:ea typeface="德彪钢笔行书字库" panose="02000000000000000000" pitchFamily="2" charset="-122"/>
            </a:endParaRPr>
          </a:p>
        </p:txBody>
      </p:sp>
      <p:sp>
        <p:nvSpPr>
          <p:cNvPr id="238595" name="Rectangle 3"/>
          <p:cNvSpPr>
            <a:spLocks noGrp="1" noChangeArrowheads="1"/>
          </p:cNvSpPr>
          <p:nvPr>
            <p:ph type="body" idx="4294967295"/>
          </p:nvPr>
        </p:nvSpPr>
        <p:spPr>
          <a:xfrm>
            <a:off x="0" y="687100"/>
            <a:ext cx="9144000" cy="6170900"/>
          </a:xfrm>
        </p:spPr>
        <p:txBody>
          <a:bodyPr>
            <a:noAutofit/>
          </a:bodyPr>
          <a:lstStyle/>
          <a:p>
            <a:pPr>
              <a:lnSpc>
                <a:spcPct val="90000"/>
              </a:lnSpc>
              <a:buFont typeface="Wingdings" pitchFamily="2" charset="2"/>
              <a:buNone/>
            </a:pPr>
            <a:r>
              <a:rPr lang="en-US" altLang="zh-CN" sz="2600" b="1" u="sng" dirty="0" smtClean="0">
                <a:latin typeface="德彪钢笔行书字库" panose="02000000000000000000" pitchFamily="2" charset="-122"/>
                <a:ea typeface="德彪钢笔行书字库" panose="02000000000000000000" pitchFamily="2" charset="-122"/>
              </a:rPr>
              <a:t>1. </a:t>
            </a:r>
            <a:r>
              <a:rPr lang="zh-CN" altLang="en-US" sz="2600" b="1" u="sng" dirty="0" smtClean="0">
                <a:latin typeface="德彪钢笔行书字库" panose="02000000000000000000" pitchFamily="2" charset="-122"/>
                <a:ea typeface="德彪钢笔行书字库" panose="02000000000000000000" pitchFamily="2" charset="-122"/>
              </a:rPr>
              <a:t>建立并管理个人专题数据库</a:t>
            </a:r>
            <a:endParaRPr lang="en-US" altLang="zh-CN" sz="2600" b="1" u="sng" dirty="0" smtClean="0">
              <a:latin typeface="德彪钢笔行书字库" panose="02000000000000000000" pitchFamily="2" charset="-122"/>
              <a:ea typeface="德彪钢笔行书字库" panose="02000000000000000000" pitchFamily="2" charset="-122"/>
            </a:endParaRPr>
          </a:p>
          <a:p>
            <a:pPr>
              <a:lnSpc>
                <a:spcPct val="90000"/>
              </a:lnSpc>
            </a:pPr>
            <a:r>
              <a:rPr lang="zh-CN" altLang="en-US" sz="2600" dirty="0" smtClean="0">
                <a:latin typeface="德彪钢笔行书字库" panose="02000000000000000000" pitchFamily="2" charset="-122"/>
                <a:ea typeface="德彪钢笔行书字库" panose="02000000000000000000" pitchFamily="2" charset="-122"/>
              </a:rPr>
              <a:t>按课题建立专题数据库，收集</a:t>
            </a:r>
            <a:r>
              <a:rPr lang="zh-CN" altLang="en-US" sz="2600" dirty="0" smtClean="0">
                <a:solidFill>
                  <a:srgbClr val="FF0000"/>
                </a:solidFill>
                <a:latin typeface="德彪钢笔行书字库" panose="02000000000000000000" pitchFamily="2" charset="-122"/>
                <a:ea typeface="德彪钢笔行书字库" panose="02000000000000000000" pitchFamily="2" charset="-122"/>
              </a:rPr>
              <a:t>多种途径</a:t>
            </a:r>
            <a:r>
              <a:rPr lang="zh-CN" altLang="en-US" sz="2600" dirty="0" smtClean="0">
                <a:latin typeface="德彪钢笔行书字库" panose="02000000000000000000" pitchFamily="2" charset="-122"/>
                <a:ea typeface="德彪钢笔行书字库" panose="02000000000000000000" pitchFamily="2" charset="-122"/>
              </a:rPr>
              <a:t>获取的相关文献</a:t>
            </a:r>
          </a:p>
          <a:p>
            <a:pPr>
              <a:lnSpc>
                <a:spcPct val="90000"/>
              </a:lnSpc>
            </a:pPr>
            <a:r>
              <a:rPr lang="zh-CN" altLang="en-US" sz="2600" dirty="0" smtClean="0">
                <a:latin typeface="德彪钢笔行书字库" panose="02000000000000000000" pitchFamily="2" charset="-122"/>
                <a:ea typeface="德彪钢笔行书字库" panose="02000000000000000000" pitchFamily="2" charset="-122"/>
              </a:rPr>
              <a:t>以</a:t>
            </a:r>
            <a:r>
              <a:rPr lang="zh-CN" altLang="en-US" sz="2600" dirty="0" smtClean="0">
                <a:solidFill>
                  <a:srgbClr val="FF0000"/>
                </a:solidFill>
                <a:latin typeface="德彪钢笔行书字库" panose="02000000000000000000" pitchFamily="2" charset="-122"/>
                <a:ea typeface="德彪钢笔行书字库" panose="02000000000000000000" pitchFamily="2" charset="-122"/>
              </a:rPr>
              <a:t>题录为核心</a:t>
            </a:r>
            <a:r>
              <a:rPr lang="zh-CN" altLang="en-US" sz="2600" dirty="0" smtClean="0">
                <a:latin typeface="德彪钢笔行书字库" panose="02000000000000000000" pitchFamily="2" charset="-122"/>
                <a:ea typeface="德彪钢笔行书字库" panose="02000000000000000000" pitchFamily="2" charset="-122"/>
              </a:rPr>
              <a:t>，全面管理文献</a:t>
            </a:r>
          </a:p>
          <a:p>
            <a:pPr>
              <a:lnSpc>
                <a:spcPct val="90000"/>
              </a:lnSpc>
            </a:pPr>
            <a:r>
              <a:rPr lang="zh-CN" altLang="en-US" sz="2600" dirty="0" smtClean="0">
                <a:solidFill>
                  <a:srgbClr val="FF0000"/>
                </a:solidFill>
                <a:latin typeface="德彪钢笔行书字库" panose="02000000000000000000" pitchFamily="2" charset="-122"/>
                <a:ea typeface="德彪钢笔行书字库" panose="02000000000000000000" pitchFamily="2" charset="-122"/>
              </a:rPr>
              <a:t>附件</a:t>
            </a:r>
            <a:r>
              <a:rPr lang="zh-CN" altLang="en-US" sz="2600" dirty="0" smtClean="0">
                <a:latin typeface="德彪钢笔行书字库" panose="02000000000000000000" pitchFamily="2" charset="-122"/>
                <a:ea typeface="德彪钢笔行书字库" panose="02000000000000000000" pitchFamily="2" charset="-122"/>
              </a:rPr>
              <a:t>功能</a:t>
            </a:r>
          </a:p>
          <a:p>
            <a:pPr>
              <a:lnSpc>
                <a:spcPct val="90000"/>
              </a:lnSpc>
            </a:pPr>
            <a:r>
              <a:rPr lang="zh-CN" altLang="en-US" sz="2600" dirty="0" smtClean="0">
                <a:solidFill>
                  <a:srgbClr val="FF0000"/>
                </a:solidFill>
                <a:latin typeface="德彪钢笔行书字库" panose="02000000000000000000" pitchFamily="2" charset="-122"/>
                <a:ea typeface="德彪钢笔行书字库" panose="02000000000000000000" pitchFamily="2" charset="-122"/>
              </a:rPr>
              <a:t>笔记</a:t>
            </a:r>
            <a:r>
              <a:rPr lang="zh-CN" altLang="en-US" sz="2600" dirty="0" smtClean="0">
                <a:latin typeface="德彪钢笔行书字库" panose="02000000000000000000" pitchFamily="2" charset="-122"/>
                <a:ea typeface="德彪钢笔行书字库" panose="02000000000000000000" pitchFamily="2" charset="-122"/>
              </a:rPr>
              <a:t>功能</a:t>
            </a:r>
          </a:p>
          <a:p>
            <a:pPr>
              <a:lnSpc>
                <a:spcPct val="90000"/>
              </a:lnSpc>
              <a:buFont typeface="Wingdings" pitchFamily="2" charset="2"/>
              <a:buNone/>
            </a:pPr>
            <a:r>
              <a:rPr lang="en-US" altLang="zh-CN" sz="2600" b="1" u="sng" dirty="0" smtClean="0">
                <a:latin typeface="德彪钢笔行书字库" panose="02000000000000000000" pitchFamily="2" charset="-122"/>
                <a:ea typeface="德彪钢笔行书字库" panose="02000000000000000000" pitchFamily="2" charset="-122"/>
              </a:rPr>
              <a:t>2. </a:t>
            </a:r>
            <a:r>
              <a:rPr lang="zh-CN" altLang="en-US" sz="2600" b="1" u="sng" dirty="0" smtClean="0">
                <a:latin typeface="德彪钢笔行书字库" panose="02000000000000000000" pitchFamily="2" charset="-122"/>
                <a:ea typeface="德彪钢笔行书字库" panose="02000000000000000000" pitchFamily="2" charset="-122"/>
              </a:rPr>
              <a:t>撰写论文的好帮手</a:t>
            </a:r>
          </a:p>
          <a:p>
            <a:pPr>
              <a:lnSpc>
                <a:spcPct val="90000"/>
              </a:lnSpc>
            </a:pPr>
            <a:r>
              <a:rPr lang="zh-CN" altLang="en-US" sz="2600" dirty="0" smtClean="0">
                <a:latin typeface="德彪钢笔行书字库" panose="02000000000000000000" pitchFamily="2" charset="-122"/>
                <a:ea typeface="德彪钢笔行书字库" panose="02000000000000000000" pitchFamily="2" charset="-122"/>
              </a:rPr>
              <a:t>撰写论文时，可以随时从</a:t>
            </a:r>
            <a:r>
              <a:rPr lang="en-US" altLang="zh-CN" sz="2600" dirty="0" smtClean="0">
                <a:latin typeface="德彪钢笔行书字库" panose="02000000000000000000" pitchFamily="2" charset="-122"/>
                <a:ea typeface="德彪钢笔行书字库" panose="02000000000000000000" pitchFamily="2" charset="-122"/>
              </a:rPr>
              <a:t>Word</a:t>
            </a:r>
            <a:r>
              <a:rPr lang="zh-CN" altLang="en-US" sz="2600" dirty="0" smtClean="0">
                <a:latin typeface="德彪钢笔行书字库" panose="02000000000000000000" pitchFamily="2" charset="-122"/>
                <a:ea typeface="德彪钢笔行书字库" panose="02000000000000000000" pitchFamily="2" charset="-122"/>
              </a:rPr>
              <a:t>文档中调阅、检索相关文献，并将重要的文献</a:t>
            </a:r>
            <a:r>
              <a:rPr lang="zh-CN" altLang="en-US" sz="2600" dirty="0" smtClean="0">
                <a:solidFill>
                  <a:srgbClr val="FF0000"/>
                </a:solidFill>
                <a:latin typeface="德彪钢笔行书字库" panose="02000000000000000000" pitchFamily="2" charset="-122"/>
                <a:ea typeface="德彪钢笔行书字库" panose="02000000000000000000" pitchFamily="2" charset="-122"/>
              </a:rPr>
              <a:t>自动</a:t>
            </a:r>
            <a:r>
              <a:rPr lang="zh-CN" altLang="en-US" sz="2600" dirty="0" smtClean="0">
                <a:latin typeface="德彪钢笔行书字库" panose="02000000000000000000" pitchFamily="2" charset="-122"/>
                <a:ea typeface="德彪钢笔行书字库" panose="02000000000000000000" pitchFamily="2" charset="-122"/>
              </a:rPr>
              <a:t>按照期刊要求的格式，放在正在撰写论文的参考文献处</a:t>
            </a:r>
          </a:p>
          <a:p>
            <a:pPr>
              <a:lnSpc>
                <a:spcPct val="90000"/>
              </a:lnSpc>
            </a:pPr>
            <a:r>
              <a:rPr lang="zh-CN" altLang="en-US" sz="2600" dirty="0" smtClean="0">
                <a:latin typeface="德彪钢笔行书字库" panose="02000000000000000000" pitchFamily="2" charset="-122"/>
                <a:ea typeface="德彪钢笔行书字库" panose="02000000000000000000" pitchFamily="2" charset="-122"/>
              </a:rPr>
              <a:t>撰写论文时，可以很快地找到相关的图片、表格，将其</a:t>
            </a:r>
            <a:r>
              <a:rPr lang="zh-CN" altLang="en-US" sz="2600" dirty="0" smtClean="0">
                <a:solidFill>
                  <a:srgbClr val="FF0000"/>
                </a:solidFill>
                <a:latin typeface="德彪钢笔行书字库" panose="02000000000000000000" pitchFamily="2" charset="-122"/>
                <a:ea typeface="德彪钢笔行书字库" panose="02000000000000000000" pitchFamily="2" charset="-122"/>
              </a:rPr>
              <a:t>按照期刊要求的格式</a:t>
            </a:r>
            <a:r>
              <a:rPr lang="zh-CN" altLang="en-US" sz="2600" dirty="0" smtClean="0">
                <a:latin typeface="德彪钢笔行书字库" panose="02000000000000000000" pitchFamily="2" charset="-122"/>
                <a:ea typeface="德彪钢笔行书字库" panose="02000000000000000000" pitchFamily="2" charset="-122"/>
              </a:rPr>
              <a:t>插入论文相应的位置</a:t>
            </a:r>
          </a:p>
          <a:p>
            <a:pPr>
              <a:lnSpc>
                <a:spcPct val="90000"/>
              </a:lnSpc>
            </a:pPr>
            <a:r>
              <a:rPr lang="zh-CN" altLang="en-US" sz="2600" dirty="0" smtClean="0">
                <a:latin typeface="德彪钢笔行书字库" panose="02000000000000000000" pitchFamily="2" charset="-122"/>
                <a:ea typeface="德彪钢笔行书字库" panose="02000000000000000000" pitchFamily="2" charset="-122"/>
              </a:rPr>
              <a:t>修改论文时，可</a:t>
            </a:r>
            <a:r>
              <a:rPr lang="zh-CN" altLang="en-US" sz="2600" dirty="0" smtClean="0">
                <a:solidFill>
                  <a:srgbClr val="FF0000"/>
                </a:solidFill>
                <a:latin typeface="德彪钢笔行书字库" panose="02000000000000000000" pitchFamily="2" charset="-122"/>
                <a:ea typeface="德彪钢笔行书字库" panose="02000000000000000000" pitchFamily="2" charset="-122"/>
              </a:rPr>
              <a:t>自动重新</a:t>
            </a:r>
            <a:r>
              <a:rPr lang="zh-CN" altLang="en-US" sz="2600" dirty="0" smtClean="0">
                <a:latin typeface="德彪钢笔行书字库" panose="02000000000000000000" pitchFamily="2" charset="-122"/>
                <a:ea typeface="德彪钢笔行书字库" panose="02000000000000000000" pitchFamily="2" charset="-122"/>
              </a:rPr>
              <a:t>对参考文献排序</a:t>
            </a:r>
          </a:p>
          <a:p>
            <a:pPr>
              <a:lnSpc>
                <a:spcPct val="90000"/>
              </a:lnSpc>
            </a:pPr>
            <a:r>
              <a:rPr lang="zh-CN" altLang="en-US" sz="2600" dirty="0" smtClean="0">
                <a:latin typeface="德彪钢笔行书字库" panose="02000000000000000000" pitchFamily="2" charset="-122"/>
                <a:ea typeface="德彪钢笔行书字库" panose="02000000000000000000" pitchFamily="2" charset="-122"/>
              </a:rPr>
              <a:t>在转投其他期刊时，可以很快将</a:t>
            </a:r>
            <a:r>
              <a:rPr lang="zh-CN" altLang="en-US" sz="2600" dirty="0" smtClean="0">
                <a:solidFill>
                  <a:srgbClr val="FF0000"/>
                </a:solidFill>
                <a:latin typeface="德彪钢笔行书字库" panose="02000000000000000000" pitchFamily="2" charset="-122"/>
                <a:ea typeface="德彪钢笔行书字库" panose="02000000000000000000" pitchFamily="2" charset="-122"/>
              </a:rPr>
              <a:t>参考文献格式转换</a:t>
            </a:r>
            <a:r>
              <a:rPr lang="zh-CN" altLang="en-US" sz="2600" dirty="0" smtClean="0">
                <a:latin typeface="德彪钢笔行书字库" panose="02000000000000000000" pitchFamily="2" charset="-122"/>
                <a:ea typeface="德彪钢笔行书字库" panose="02000000000000000000" pitchFamily="2" charset="-122"/>
              </a:rPr>
              <a:t>成转投其他期刊的格式</a:t>
            </a:r>
            <a:endParaRPr lang="en-US" altLang="zh-CN" sz="2600" dirty="0" smtClean="0">
              <a:latin typeface="德彪钢笔行书字库" panose="02000000000000000000" pitchFamily="2" charset="-122"/>
              <a:ea typeface="德彪钢笔行书字库" panose="02000000000000000000" pitchFamily="2" charset="-122"/>
            </a:endParaRPr>
          </a:p>
        </p:txBody>
      </p:sp>
      <p:sp>
        <p:nvSpPr>
          <p:cNvPr id="6" name="Rectangle 4"/>
          <p:cNvSpPr>
            <a:spLocks noChangeArrowheads="1"/>
          </p:cNvSpPr>
          <p:nvPr/>
        </p:nvSpPr>
        <p:spPr bwMode="auto">
          <a:xfrm flipV="1">
            <a:off x="0" y="583563"/>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Tree>
    <p:extLst>
      <p:ext uri="{BB962C8B-B14F-4D97-AF65-F5344CB8AC3E}">
        <p14:creationId xmlns:p14="http://schemas.microsoft.com/office/powerpoint/2010/main" val="18992484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1966796" y="285728"/>
            <a:ext cx="5210408" cy="442912"/>
          </a:xfrm>
        </p:spPr>
        <p:txBody>
          <a:bodyPr>
            <a:noAutofit/>
          </a:bodyPr>
          <a:lstStyle/>
          <a:p>
            <a:pPr>
              <a:lnSpc>
                <a:spcPct val="90000"/>
              </a:lnSpc>
            </a:pPr>
            <a:r>
              <a:rPr lang="zh-CN" altLang="en-US" sz="4800" b="1" u="sng" dirty="0" smtClean="0">
                <a:latin typeface="Times New Roman" pitchFamily="18" charset="0"/>
                <a:ea typeface="隶书" pitchFamily="49" charset="-122"/>
              </a:rPr>
              <a:t>软件的下载和安装</a:t>
            </a:r>
            <a:endParaRPr lang="en-US" altLang="zh-CN" sz="4800" b="1" u="sng" dirty="0" smtClean="0">
              <a:latin typeface="Times New Roman" pitchFamily="18" charset="0"/>
              <a:ea typeface="隶书"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5281"/>
            <a:ext cx="9144000" cy="5043552"/>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281"/>
            <a:ext cx="9144000" cy="5643563"/>
          </a:xfrm>
          <a:prstGeom prst="rect">
            <a:avLst/>
          </a:prstGeom>
        </p:spPr>
      </p:pic>
    </p:spTree>
    <p:extLst>
      <p:ext uri="{BB962C8B-B14F-4D97-AF65-F5344CB8AC3E}">
        <p14:creationId xmlns:p14="http://schemas.microsoft.com/office/powerpoint/2010/main" val="415439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10812" r="12936"/>
          <a:stretch>
            <a:fillRect/>
          </a:stretch>
        </p:blipFill>
        <p:spPr bwMode="auto">
          <a:xfrm>
            <a:off x="-214346" y="1085850"/>
            <a:ext cx="9572692" cy="5772150"/>
          </a:xfrm>
          <a:prstGeom prst="rect">
            <a:avLst/>
          </a:prstGeom>
          <a:noFill/>
          <a:ln w="9525">
            <a:noFill/>
            <a:miter lim="800000"/>
            <a:headEnd/>
            <a:tailEnd/>
          </a:ln>
          <a:effectLst/>
        </p:spPr>
      </p:pic>
      <p:sp>
        <p:nvSpPr>
          <p:cNvPr id="5" name="Rectangle 4"/>
          <p:cNvSpPr>
            <a:spLocks noChangeArrowheads="1"/>
          </p:cNvSpPr>
          <p:nvPr/>
        </p:nvSpPr>
        <p:spPr bwMode="auto">
          <a:xfrm flipV="1">
            <a:off x="0" y="785794"/>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6" name="TextBox 5"/>
          <p:cNvSpPr txBox="1"/>
          <p:nvPr/>
        </p:nvSpPr>
        <p:spPr>
          <a:xfrm>
            <a:off x="1357290" y="5048920"/>
            <a:ext cx="7004225" cy="523220"/>
          </a:xfrm>
          <a:prstGeom prst="rect">
            <a:avLst/>
          </a:prstGeom>
          <a:noFill/>
        </p:spPr>
        <p:txBody>
          <a:bodyPr wrap="none" rtlCol="0">
            <a:spAutoFit/>
          </a:bodyPr>
          <a:lstStyle/>
          <a:p>
            <a:r>
              <a:rPr lang="en-US" altLang="zh-CN" sz="2800" b="1" dirty="0" smtClean="0">
                <a:latin typeface="Times New Roman" pitchFamily="18" charset="0"/>
                <a:cs typeface="Times New Roman" pitchFamily="18" charset="0"/>
              </a:rPr>
              <a:t>http://www.inoteexpress.com/CompanyWeb/</a:t>
            </a:r>
            <a:endParaRPr lang="zh-CN" altLang="en-US" sz="2800" b="1" dirty="0">
              <a:latin typeface="Times New Roman" pitchFamily="18" charset="0"/>
              <a:cs typeface="Times New Roman" pitchFamily="18" charset="0"/>
            </a:endParaRPr>
          </a:p>
        </p:txBody>
      </p:sp>
      <p:pic>
        <p:nvPicPr>
          <p:cNvPr id="17411" name="Picture 3"/>
          <p:cNvPicPr>
            <a:picLocks noChangeAspect="1" noChangeArrowheads="1"/>
          </p:cNvPicPr>
          <p:nvPr/>
        </p:nvPicPr>
        <p:blipFill>
          <a:blip r:embed="rId3"/>
          <a:srcRect/>
          <a:stretch>
            <a:fillRect/>
          </a:stretch>
        </p:blipFill>
        <p:spPr bwMode="auto">
          <a:xfrm>
            <a:off x="0" y="785794"/>
            <a:ext cx="5581650" cy="4305300"/>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a:srcRect/>
          <a:stretch>
            <a:fillRect/>
          </a:stretch>
        </p:blipFill>
        <p:spPr bwMode="auto">
          <a:xfrm>
            <a:off x="4643438" y="1000108"/>
            <a:ext cx="4819650" cy="4257675"/>
          </a:xfrm>
          <a:prstGeom prst="rect">
            <a:avLst/>
          </a:prstGeom>
          <a:noFill/>
          <a:ln w="9525">
            <a:noFill/>
            <a:miter lim="800000"/>
            <a:headEnd/>
            <a:tailEnd/>
          </a:ln>
          <a:effectLst/>
        </p:spPr>
      </p:pic>
      <p:sp>
        <p:nvSpPr>
          <p:cNvPr id="9" name="Rectangle 2"/>
          <p:cNvSpPr>
            <a:spLocks noGrp="1" noChangeArrowheads="1"/>
          </p:cNvSpPr>
          <p:nvPr>
            <p:ph type="title" idx="4294967295"/>
          </p:nvPr>
        </p:nvSpPr>
        <p:spPr>
          <a:xfrm>
            <a:off x="1974053" y="285728"/>
            <a:ext cx="5195894" cy="442912"/>
          </a:xfrm>
        </p:spPr>
        <p:txBody>
          <a:bodyPr>
            <a:noAutofit/>
          </a:bodyPr>
          <a:lstStyle/>
          <a:p>
            <a:pPr>
              <a:lnSpc>
                <a:spcPct val="90000"/>
              </a:lnSpc>
            </a:pPr>
            <a:r>
              <a:rPr lang="zh-CN" altLang="en-US" sz="4800" b="1" u="sng" dirty="0" smtClean="0">
                <a:latin typeface="Times New Roman" pitchFamily="18" charset="0"/>
                <a:ea typeface="隶书" pitchFamily="49" charset="-122"/>
              </a:rPr>
              <a:t>软件的下载和安装</a:t>
            </a:r>
            <a:endParaRPr lang="en-US" altLang="zh-CN" sz="4800" b="1" u="sng" dirty="0" smtClean="0">
              <a:latin typeface="Times New Roman" pitchFamily="18" charset="0"/>
              <a:ea typeface="隶书" pitchFamily="49" charset="-122"/>
            </a:endParaRPr>
          </a:p>
        </p:txBody>
      </p:sp>
    </p:spTree>
    <p:extLst>
      <p:ext uri="{BB962C8B-B14F-4D97-AF65-F5344CB8AC3E}">
        <p14:creationId xmlns:p14="http://schemas.microsoft.com/office/powerpoint/2010/main" val="311306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linds(horizontal)">
                                      <p:cBhvr>
                                        <p:cTn id="1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2231"/>
            <a:ext cx="9144000" cy="4980947"/>
          </a:xfrm>
          <a:prstGeom prst="rect">
            <a:avLst/>
          </a:prstGeom>
        </p:spPr>
      </p:pic>
      <p:sp>
        <p:nvSpPr>
          <p:cNvPr id="177155" name="Rectangle 3"/>
          <p:cNvSpPr>
            <a:spLocks noGrp="1" noChangeArrowheads="1"/>
          </p:cNvSpPr>
          <p:nvPr>
            <p:ph type="title"/>
          </p:nvPr>
        </p:nvSpPr>
        <p:spPr>
          <a:xfrm>
            <a:off x="1181100" y="44624"/>
            <a:ext cx="6781800" cy="1020762"/>
          </a:xfrm>
        </p:spPr>
        <p:txBody>
          <a:bodyPr/>
          <a:lstStyle/>
          <a:p>
            <a:r>
              <a:rPr lang="en-US" altLang="zh-CN" dirty="0" err="1">
                <a:latin typeface="德彪钢笔行书字库" panose="02000000000000000000" pitchFamily="2" charset="-122"/>
                <a:ea typeface="德彪钢笔行书字库" panose="02000000000000000000" pitchFamily="2" charset="-122"/>
              </a:rPr>
              <a:t>NoteExpress</a:t>
            </a:r>
            <a:r>
              <a:rPr lang="zh-CN" altLang="en-US" dirty="0">
                <a:latin typeface="德彪钢笔行书字库" panose="02000000000000000000" pitchFamily="2" charset="-122"/>
                <a:ea typeface="德彪钢笔行书字库" panose="02000000000000000000" pitchFamily="2" charset="-122"/>
              </a:rPr>
              <a:t>主程序介面</a:t>
            </a:r>
          </a:p>
        </p:txBody>
      </p:sp>
      <p:sp>
        <p:nvSpPr>
          <p:cNvPr id="177156" name="Rectangle 4"/>
          <p:cNvSpPr>
            <a:spLocks noChangeArrowheads="1"/>
          </p:cNvSpPr>
          <p:nvPr/>
        </p:nvSpPr>
        <p:spPr bwMode="auto">
          <a:xfrm flipV="1">
            <a:off x="-32" y="908720"/>
            <a:ext cx="9144000" cy="76200"/>
          </a:xfrm>
          <a:prstGeom prst="rect">
            <a:avLst/>
          </a:prstGeom>
          <a:gradFill rotWithShape="1">
            <a:gsLst>
              <a:gs pos="0">
                <a:srgbClr val="333399"/>
              </a:gs>
              <a:gs pos="100000">
                <a:schemeClr val="bg2"/>
              </a:gs>
            </a:gsLst>
            <a:lin ang="5400000" scaled="1"/>
          </a:gradFill>
          <a:ln w="9525" cap="rnd">
            <a:solidFill>
              <a:schemeClr val="tx1"/>
            </a:solidFill>
            <a:prstDash val="sysDot"/>
            <a:miter lim="800000"/>
            <a:headEnd/>
            <a:tailEnd/>
          </a:ln>
          <a:effectLst/>
        </p:spPr>
        <p:txBody>
          <a:bodyPr wrap="none" anchor="ctr"/>
          <a:lstStyle/>
          <a:p>
            <a:endParaRPr lang="zh-CN" altLang="en-US"/>
          </a:p>
        </p:txBody>
      </p:sp>
      <p:sp>
        <p:nvSpPr>
          <p:cNvPr id="177164" name="AutoShape 12"/>
          <p:cNvSpPr>
            <a:spLocks noChangeArrowheads="1"/>
          </p:cNvSpPr>
          <p:nvPr/>
        </p:nvSpPr>
        <p:spPr bwMode="auto">
          <a:xfrm>
            <a:off x="2414622" y="548680"/>
            <a:ext cx="1066800" cy="457200"/>
          </a:xfrm>
          <a:prstGeom prst="wedgeRoundRectCallout">
            <a:avLst>
              <a:gd name="adj1" fmla="val -44792"/>
              <a:gd name="adj2" fmla="val 84375"/>
              <a:gd name="adj3" fmla="val 16667"/>
            </a:avLst>
          </a:prstGeom>
          <a:solidFill>
            <a:schemeClr val="bg1"/>
          </a:solidFill>
          <a:ln w="22225">
            <a:solidFill>
              <a:srgbClr val="FF0000"/>
            </a:solidFill>
            <a:miter lim="800000"/>
            <a:headEnd/>
            <a:tailEnd/>
          </a:ln>
          <a:effectLst/>
        </p:spPr>
        <p:txBody>
          <a:bodyPr lIns="90000" tIns="46800" rIns="90000" bIns="46800"/>
          <a:lstStyle/>
          <a:p>
            <a:pPr algn="ctr"/>
            <a:r>
              <a:rPr lang="zh-CN" altLang="en-US" sz="2000" dirty="0">
                <a:solidFill>
                  <a:srgbClr val="FF0000"/>
                </a:solidFill>
                <a:latin typeface="方正卡通简体" panose="03000509000000000000" pitchFamily="65" charset="-122"/>
                <a:ea typeface="方正卡通简体" panose="03000509000000000000" pitchFamily="65" charset="-122"/>
              </a:rPr>
              <a:t>菜单栏</a:t>
            </a:r>
          </a:p>
        </p:txBody>
      </p:sp>
      <p:sp>
        <p:nvSpPr>
          <p:cNvPr id="177165" name="AutoShape 13"/>
          <p:cNvSpPr>
            <a:spLocks noChangeArrowheads="1"/>
          </p:cNvSpPr>
          <p:nvPr/>
        </p:nvSpPr>
        <p:spPr bwMode="auto">
          <a:xfrm>
            <a:off x="4395822" y="832369"/>
            <a:ext cx="1143000" cy="381000"/>
          </a:xfrm>
          <a:prstGeom prst="wedgeRoundRectCallout">
            <a:avLst>
              <a:gd name="adj1" fmla="val -43750"/>
              <a:gd name="adj2" fmla="val 70000"/>
              <a:gd name="adj3" fmla="val 16667"/>
            </a:avLst>
          </a:prstGeom>
          <a:solidFill>
            <a:schemeClr val="bg1"/>
          </a:solidFill>
          <a:ln w="22225">
            <a:solidFill>
              <a:srgbClr val="FF0000"/>
            </a:solidFill>
            <a:miter lim="800000"/>
            <a:headEnd/>
            <a:tailEnd/>
          </a:ln>
          <a:effectLst/>
        </p:spPr>
        <p:txBody>
          <a:bodyPr lIns="90000" tIns="46800" rIns="90000" bIns="46800"/>
          <a:lstStyle/>
          <a:p>
            <a:pPr algn="ctr"/>
            <a:r>
              <a:rPr lang="zh-CN" altLang="en-US" dirty="0">
                <a:solidFill>
                  <a:srgbClr val="FF0000"/>
                </a:solidFill>
                <a:latin typeface="方正卡通简体" panose="03000509000000000000" pitchFamily="65" charset="-122"/>
                <a:ea typeface="方正卡通简体" panose="03000509000000000000" pitchFamily="65" charset="-122"/>
              </a:rPr>
              <a:t>工具栏</a:t>
            </a:r>
          </a:p>
        </p:txBody>
      </p:sp>
      <p:sp>
        <p:nvSpPr>
          <p:cNvPr id="177166" name="AutoShape 14"/>
          <p:cNvSpPr>
            <a:spLocks noChangeArrowheads="1"/>
          </p:cNvSpPr>
          <p:nvPr/>
        </p:nvSpPr>
        <p:spPr bwMode="auto">
          <a:xfrm>
            <a:off x="30422" y="3621000"/>
            <a:ext cx="1931728" cy="762000"/>
          </a:xfrm>
          <a:prstGeom prst="wedgeRoundRectCallout">
            <a:avLst>
              <a:gd name="adj1" fmla="val -32426"/>
              <a:gd name="adj2" fmla="val 50000"/>
              <a:gd name="adj3" fmla="val 16667"/>
            </a:avLst>
          </a:prstGeom>
          <a:solidFill>
            <a:schemeClr val="bg1"/>
          </a:solidFill>
          <a:ln w="22225">
            <a:solidFill>
              <a:srgbClr val="FF0000"/>
            </a:solidFill>
            <a:miter lim="800000"/>
            <a:headEnd/>
            <a:tailEnd/>
          </a:ln>
          <a:effectLst/>
        </p:spPr>
        <p:txBody>
          <a:bodyPr lIns="90000" tIns="46800" rIns="90000" bIns="46800"/>
          <a:lstStyle/>
          <a:p>
            <a:pPr algn="ctr"/>
            <a:r>
              <a:rPr lang="zh-CN" altLang="en-US" sz="2000" dirty="0">
                <a:solidFill>
                  <a:srgbClr val="FF0000"/>
                </a:solidFill>
                <a:latin typeface="方正卡通简体" panose="03000509000000000000" pitchFamily="65" charset="-122"/>
                <a:ea typeface="方正卡通简体" panose="03000509000000000000" pitchFamily="65" charset="-122"/>
              </a:rPr>
              <a:t>数据库及数据库结构目录栏</a:t>
            </a:r>
          </a:p>
        </p:txBody>
      </p:sp>
      <p:sp>
        <p:nvSpPr>
          <p:cNvPr id="177167" name="AutoShape 15"/>
          <p:cNvSpPr>
            <a:spLocks noChangeArrowheads="1"/>
          </p:cNvSpPr>
          <p:nvPr/>
        </p:nvSpPr>
        <p:spPr bwMode="auto">
          <a:xfrm>
            <a:off x="5158340" y="2782801"/>
            <a:ext cx="1905000" cy="609600"/>
          </a:xfrm>
          <a:prstGeom prst="wedgeRoundRectCallout">
            <a:avLst>
              <a:gd name="adj1" fmla="val -37750"/>
              <a:gd name="adj2" fmla="val 49218"/>
              <a:gd name="adj3" fmla="val 16667"/>
            </a:avLst>
          </a:prstGeom>
          <a:solidFill>
            <a:schemeClr val="bg1"/>
          </a:solidFill>
          <a:ln w="22225">
            <a:solidFill>
              <a:srgbClr val="FF0000"/>
            </a:solidFill>
            <a:miter lim="800000"/>
            <a:headEnd/>
            <a:tailEnd/>
          </a:ln>
          <a:effectLst/>
        </p:spPr>
        <p:txBody>
          <a:bodyPr lIns="90000" tIns="46800" rIns="90000" bIns="46800"/>
          <a:lstStyle/>
          <a:p>
            <a:pPr algn="ctr"/>
            <a:r>
              <a:rPr lang="zh-CN" altLang="en-US" sz="2000" dirty="0">
                <a:solidFill>
                  <a:srgbClr val="FF0000"/>
                </a:solidFill>
                <a:latin typeface="方正卡通简体" panose="03000509000000000000" pitchFamily="65" charset="-122"/>
                <a:ea typeface="方正卡通简体" panose="03000509000000000000" pitchFamily="65" charset="-122"/>
              </a:rPr>
              <a:t>题录列表栏</a:t>
            </a:r>
          </a:p>
        </p:txBody>
      </p:sp>
      <p:sp>
        <p:nvSpPr>
          <p:cNvPr id="177170" name="AutoShape 18"/>
          <p:cNvSpPr>
            <a:spLocks noChangeArrowheads="1"/>
          </p:cNvSpPr>
          <p:nvPr/>
        </p:nvSpPr>
        <p:spPr bwMode="auto">
          <a:xfrm>
            <a:off x="5767940" y="5109816"/>
            <a:ext cx="2590800" cy="438577"/>
          </a:xfrm>
          <a:prstGeom prst="wedgeRoundRectCallout">
            <a:avLst>
              <a:gd name="adj1" fmla="val -41421"/>
              <a:gd name="adj2" fmla="val 43750"/>
              <a:gd name="adj3" fmla="val 16667"/>
            </a:avLst>
          </a:prstGeom>
          <a:solidFill>
            <a:schemeClr val="bg1"/>
          </a:solidFill>
          <a:ln w="22225">
            <a:solidFill>
              <a:srgbClr val="FF0000"/>
            </a:solidFill>
            <a:miter lim="800000"/>
            <a:headEnd/>
            <a:tailEnd/>
          </a:ln>
          <a:effectLst/>
        </p:spPr>
        <p:txBody>
          <a:bodyPr lIns="90000" tIns="46800" rIns="90000" bIns="46800"/>
          <a:lstStyle/>
          <a:p>
            <a:pPr algn="ctr"/>
            <a:r>
              <a:rPr lang="zh-CN" altLang="en-US" sz="2000" dirty="0">
                <a:solidFill>
                  <a:srgbClr val="FF0000"/>
                </a:solidFill>
                <a:latin typeface="方正卡通简体" panose="03000509000000000000" pitchFamily="65" charset="-122"/>
                <a:ea typeface="方正卡通简体" panose="03000509000000000000" pitchFamily="65" charset="-122"/>
              </a:rPr>
              <a:t>题录详细信息列表</a:t>
            </a:r>
          </a:p>
        </p:txBody>
      </p:sp>
      <p:sp>
        <p:nvSpPr>
          <p:cNvPr id="177171" name="Line 19"/>
          <p:cNvSpPr>
            <a:spLocks noChangeShapeType="1"/>
          </p:cNvSpPr>
          <p:nvPr/>
        </p:nvSpPr>
        <p:spPr bwMode="auto">
          <a:xfrm>
            <a:off x="2414622" y="4267200"/>
            <a:ext cx="2743200" cy="0"/>
          </a:xfrm>
          <a:prstGeom prst="line">
            <a:avLst/>
          </a:prstGeom>
          <a:noFill/>
          <a:ln w="22225">
            <a:solidFill>
              <a:srgbClr val="FF0000"/>
            </a:solidFill>
            <a:round/>
            <a:headEnd/>
            <a:tailEnd/>
          </a:ln>
          <a:effectLst/>
        </p:spPr>
        <p:txBody>
          <a:bodyPr lIns="90000" tIns="46800" rIns="90000" bIns="46800"/>
          <a:lstStyle/>
          <a:p>
            <a:endParaRPr lang="zh-CN" altLang="en-US"/>
          </a:p>
        </p:txBody>
      </p:sp>
      <p:sp>
        <p:nvSpPr>
          <p:cNvPr id="177172" name="AutoShape 20"/>
          <p:cNvSpPr>
            <a:spLocks noChangeArrowheads="1"/>
          </p:cNvSpPr>
          <p:nvPr/>
        </p:nvSpPr>
        <p:spPr bwMode="auto">
          <a:xfrm>
            <a:off x="4664144" y="4154400"/>
            <a:ext cx="2667000" cy="457200"/>
          </a:xfrm>
          <a:prstGeom prst="wedgeRoundRectCallout">
            <a:avLst>
              <a:gd name="adj1" fmla="val -63931"/>
              <a:gd name="adj2" fmla="val -60417"/>
              <a:gd name="adj3" fmla="val 16667"/>
            </a:avLst>
          </a:prstGeom>
          <a:solidFill>
            <a:schemeClr val="bg1"/>
          </a:solidFill>
          <a:ln w="22225">
            <a:solidFill>
              <a:srgbClr val="FF0000"/>
            </a:solidFill>
            <a:miter lim="800000"/>
            <a:headEnd/>
            <a:tailEnd/>
          </a:ln>
          <a:effectLst/>
        </p:spPr>
        <p:txBody>
          <a:bodyPr lIns="90000" tIns="46800" rIns="90000" bIns="46800"/>
          <a:lstStyle/>
          <a:p>
            <a:pPr algn="ctr"/>
            <a:r>
              <a:rPr lang="zh-CN" altLang="en-US" sz="2000" dirty="0">
                <a:solidFill>
                  <a:srgbClr val="FF0000"/>
                </a:solidFill>
                <a:latin typeface="方正卡通简体" panose="03000509000000000000" pitchFamily="65" charset="-122"/>
                <a:ea typeface="方正卡通简体" panose="03000509000000000000" pitchFamily="65" charset="-122"/>
              </a:rPr>
              <a:t>题录相关信息命令</a:t>
            </a:r>
          </a:p>
        </p:txBody>
      </p:sp>
      <p:sp>
        <p:nvSpPr>
          <p:cNvPr id="18" name="TextBox 17"/>
          <p:cNvSpPr txBox="1"/>
          <p:nvPr/>
        </p:nvSpPr>
        <p:spPr>
          <a:xfrm>
            <a:off x="301694" y="5994180"/>
            <a:ext cx="8724900" cy="892552"/>
          </a:xfrm>
          <a:prstGeom prst="rect">
            <a:avLst/>
          </a:prstGeom>
          <a:noFill/>
        </p:spPr>
        <p:txBody>
          <a:bodyPr wrap="square" rtlCol="0">
            <a:spAutoFit/>
          </a:bodyPr>
          <a:lstStyle/>
          <a:p>
            <a:r>
              <a:rPr lang="zh-CN" altLang="en-US" sz="2600" b="1" dirty="0" smtClean="0">
                <a:latin typeface="德彪钢笔行书字库" panose="02000000000000000000" pitchFamily="2" charset="-122"/>
                <a:ea typeface="德彪钢笔行书字库" panose="02000000000000000000" pitchFamily="2" charset="-122"/>
              </a:rPr>
              <a:t>题录： </a:t>
            </a:r>
            <a:r>
              <a:rPr lang="zh-CN" altLang="en-US" sz="2600" dirty="0" smtClean="0">
                <a:latin typeface="德彪钢笔行书字库" panose="02000000000000000000" pitchFamily="2" charset="-122"/>
                <a:ea typeface="德彪钢笔行书字库" panose="02000000000000000000" pitchFamily="2" charset="-122"/>
              </a:rPr>
              <a:t>在</a:t>
            </a:r>
            <a:r>
              <a:rPr lang="en-US" altLang="zh-CN" sz="2600" dirty="0" err="1" smtClean="0">
                <a:latin typeface="德彪钢笔行书字库" panose="02000000000000000000" pitchFamily="2" charset="-122"/>
                <a:ea typeface="德彪钢笔行书字库" panose="02000000000000000000" pitchFamily="2" charset="-122"/>
              </a:rPr>
              <a:t>NoteExpress</a:t>
            </a:r>
            <a:r>
              <a:rPr lang="zh-CN" altLang="en-US" sz="2600" dirty="0" smtClean="0">
                <a:latin typeface="德彪钢笔行书字库" panose="02000000000000000000" pitchFamily="2" charset="-122"/>
                <a:ea typeface="德彪钢笔行书字库" panose="02000000000000000000" pitchFamily="2" charset="-122"/>
              </a:rPr>
              <a:t>中参考文献的标题，作者，年份，页码，来源，相关摘要，关键词等信息</a:t>
            </a:r>
            <a:endParaRPr lang="zh-CN" altLang="en-US" sz="2600" dirty="0">
              <a:latin typeface="德彪钢笔行书字库" panose="02000000000000000000" pitchFamily="2" charset="-122"/>
              <a:ea typeface="德彪钢笔行书字库" panose="02000000000000000000" pitchFamily="2" charset="-122"/>
            </a:endParaRPr>
          </a:p>
        </p:txBody>
      </p:sp>
    </p:spTree>
    <p:extLst>
      <p:ext uri="{BB962C8B-B14F-4D97-AF65-F5344CB8AC3E}">
        <p14:creationId xmlns:p14="http://schemas.microsoft.com/office/powerpoint/2010/main" val="114586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17715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7716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7716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77166"/>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77167"/>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77170"/>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77171"/>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7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P spid="177164" grpId="0" animBg="1"/>
      <p:bldP spid="177165" grpId="0" animBg="1"/>
      <p:bldP spid="177166" grpId="0" animBg="1"/>
      <p:bldP spid="177167" grpId="0" animBg="1"/>
      <p:bldP spid="177170" grpId="0" animBg="1"/>
      <p:bldP spid="177171" grpId="0" animBg="1"/>
      <p:bldP spid="1771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685776"/>
            <a:ext cx="9091932" cy="4605752"/>
            <a:chOff x="0" y="685776"/>
            <a:chExt cx="9091932" cy="4605752"/>
          </a:xfrm>
        </p:grpSpPr>
        <p:pic>
          <p:nvPicPr>
            <p:cNvPr id="5" name="图片 4"/>
            <p:cNvPicPr>
              <a:picLocks noChangeAspect="1"/>
            </p:cNvPicPr>
            <p:nvPr/>
          </p:nvPicPr>
          <p:blipFill rotWithShape="1">
            <a:blip r:embed="rId2"/>
            <a:srcRect b="9898"/>
            <a:stretch/>
          </p:blipFill>
          <p:spPr>
            <a:xfrm>
              <a:off x="0" y="685776"/>
              <a:ext cx="9091932" cy="4605752"/>
            </a:xfrm>
            <a:prstGeom prst="rect">
              <a:avLst/>
            </a:prstGeom>
          </p:spPr>
        </p:pic>
        <p:sp>
          <p:nvSpPr>
            <p:cNvPr id="16" name="椭圆 15"/>
            <p:cNvSpPr/>
            <p:nvPr/>
          </p:nvSpPr>
          <p:spPr>
            <a:xfrm>
              <a:off x="1944914" y="1355587"/>
              <a:ext cx="377372" cy="957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Rectangle 2"/>
          <p:cNvSpPr>
            <a:spLocks noGrp="1" noChangeArrowheads="1"/>
          </p:cNvSpPr>
          <p:nvPr>
            <p:ph type="title" idx="4294967295"/>
          </p:nvPr>
        </p:nvSpPr>
        <p:spPr>
          <a:xfrm>
            <a:off x="395288" y="-24"/>
            <a:ext cx="8458200" cy="685800"/>
          </a:xfrm>
        </p:spPr>
        <p:txBody>
          <a:bodyPr>
            <a:normAutofit/>
          </a:bodyPr>
          <a:lstStyle/>
          <a:p>
            <a:r>
              <a:rPr lang="zh-CN" altLang="en-US" sz="3600" dirty="0" smtClean="0">
                <a:latin typeface="德彪钢笔行书字库" panose="02000000000000000000" pitchFamily="2" charset="-122"/>
                <a:ea typeface="德彪钢笔行书字库" panose="02000000000000000000" pitchFamily="2" charset="-122"/>
              </a:rPr>
              <a:t>新建一个属于自己的</a:t>
            </a:r>
            <a:r>
              <a:rPr lang="zh-CN" altLang="en-US" sz="4000" b="1" dirty="0" smtClean="0">
                <a:solidFill>
                  <a:srgbClr val="FF0000"/>
                </a:solidFill>
                <a:latin typeface="德彪钢笔行书字库" panose="02000000000000000000" pitchFamily="2" charset="-122"/>
                <a:ea typeface="德彪钢笔行书字库" panose="02000000000000000000" pitchFamily="2" charset="-122"/>
              </a:rPr>
              <a:t>数据库</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4283"/>
            <a:ext cx="9144000" cy="447202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576"/>
            <a:ext cx="9144000" cy="4371180"/>
          </a:xfrm>
          <a:prstGeom prst="rect">
            <a:avLst/>
          </a:prstGeom>
        </p:spPr>
      </p:pic>
      <p:pic>
        <p:nvPicPr>
          <p:cNvPr id="8" name="图片 7"/>
          <p:cNvPicPr>
            <a:picLocks noChangeAspect="1"/>
          </p:cNvPicPr>
          <p:nvPr/>
        </p:nvPicPr>
        <p:blipFill rotWithShape="1">
          <a:blip r:embed="rId5"/>
          <a:srcRect t="3283" b="8023"/>
          <a:stretch/>
        </p:blipFill>
        <p:spPr>
          <a:xfrm>
            <a:off x="5534" y="1708880"/>
            <a:ext cx="9138466" cy="4557010"/>
          </a:xfrm>
          <a:prstGeom prst="rect">
            <a:avLst/>
          </a:prstGeom>
        </p:spPr>
      </p:pic>
      <p:pic>
        <p:nvPicPr>
          <p:cNvPr id="9" name="图片 8"/>
          <p:cNvPicPr>
            <a:picLocks noChangeAspect="1"/>
          </p:cNvPicPr>
          <p:nvPr/>
        </p:nvPicPr>
        <p:blipFill rotWithShape="1">
          <a:blip r:embed="rId6"/>
          <a:srcRect t="3202" b="10626"/>
          <a:stretch/>
        </p:blipFill>
        <p:spPr>
          <a:xfrm>
            <a:off x="-33265" y="2083632"/>
            <a:ext cx="9158461" cy="4437089"/>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69" y="2312752"/>
            <a:ext cx="9144000" cy="4411109"/>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02" y="2100456"/>
            <a:ext cx="9144000" cy="4712574"/>
          </a:xfrm>
          <a:prstGeom prst="rect">
            <a:avLst/>
          </a:prstGeom>
        </p:spPr>
      </p:pic>
      <p:pic>
        <p:nvPicPr>
          <p:cNvPr id="15" name="图片 14"/>
          <p:cNvPicPr>
            <a:picLocks noChangeAspect="1"/>
          </p:cNvPicPr>
          <p:nvPr/>
        </p:nvPicPr>
        <p:blipFill rotWithShape="1">
          <a:blip r:embed="rId9"/>
          <a:srcRect t="3385" b="5990"/>
          <a:stretch/>
        </p:blipFill>
        <p:spPr>
          <a:xfrm>
            <a:off x="18804" y="2024974"/>
            <a:ext cx="9091931" cy="4632492"/>
          </a:xfrm>
          <a:prstGeom prst="rect">
            <a:avLst/>
          </a:prstGeom>
        </p:spPr>
      </p:pic>
      <p:sp>
        <p:nvSpPr>
          <p:cNvPr id="14" name="圆角矩形标注 13"/>
          <p:cNvSpPr/>
          <p:nvPr/>
        </p:nvSpPr>
        <p:spPr>
          <a:xfrm>
            <a:off x="989403" y="3743875"/>
            <a:ext cx="5040560" cy="1956160"/>
          </a:xfrm>
          <a:prstGeom prst="wedgeRoundRectCallout">
            <a:avLst>
              <a:gd name="adj1" fmla="val 38915"/>
              <a:gd name="adj2" fmla="val -8572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latin typeface="方正卡通简体" panose="03000509000000000000" pitchFamily="65" charset="-122"/>
                <a:ea typeface="方正卡通简体" panose="03000509000000000000" pitchFamily="65" charset="-122"/>
              </a:rPr>
              <a:t>通常在知网下载的文献文件名为文献题目</a:t>
            </a:r>
            <a:r>
              <a:rPr lang="en-US" altLang="zh-CN" sz="2400" dirty="0" smtClean="0">
                <a:solidFill>
                  <a:srgbClr val="FF0000"/>
                </a:solidFill>
                <a:latin typeface="方正卡通简体" panose="03000509000000000000" pitchFamily="65" charset="-122"/>
                <a:ea typeface="方正卡通简体" panose="03000509000000000000" pitchFamily="65" charset="-122"/>
              </a:rPr>
              <a:t>+</a:t>
            </a:r>
            <a:r>
              <a:rPr lang="zh-CN" altLang="en-US" sz="2400" dirty="0" smtClean="0">
                <a:solidFill>
                  <a:srgbClr val="FF0000"/>
                </a:solidFill>
                <a:latin typeface="方正卡通简体" panose="03000509000000000000" pitchFamily="65" charset="-122"/>
                <a:ea typeface="方正卡通简体" panose="03000509000000000000" pitchFamily="65" charset="-122"/>
              </a:rPr>
              <a:t>作者的格式，如果按照这个格式导入的话，有时候题录就会更新失败，因此，把文件名中的作者删掉再导入就会自动更新</a:t>
            </a:r>
            <a:endParaRPr lang="zh-CN" altLang="en-US" sz="2400" dirty="0">
              <a:solidFill>
                <a:srgbClr val="FF0000"/>
              </a:solidFill>
              <a:latin typeface="方正卡通简体" panose="03000509000000000000" pitchFamily="65" charset="-122"/>
              <a:ea typeface="方正卡通简体" panose="03000509000000000000" pitchFamily="65" charset="-122"/>
            </a:endParaRPr>
          </a:p>
        </p:txBody>
      </p:sp>
    </p:spTree>
    <p:extLst>
      <p:ext uri="{BB962C8B-B14F-4D97-AF65-F5344CB8AC3E}">
        <p14:creationId xmlns:p14="http://schemas.microsoft.com/office/powerpoint/2010/main" val="25677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1587</Words>
  <Application>Microsoft Office PowerPoint</Application>
  <PresentationFormat>全屏显示(4:3)</PresentationFormat>
  <Paragraphs>137</Paragraphs>
  <Slides>29</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德彪钢笔行书字库</vt:lpstr>
      <vt:lpstr>Arial</vt:lpstr>
      <vt:lpstr>宋体</vt:lpstr>
      <vt:lpstr>Calibri Light</vt:lpstr>
      <vt:lpstr>华文楷体</vt:lpstr>
      <vt:lpstr>隶书</vt:lpstr>
      <vt:lpstr>Calibri</vt:lpstr>
      <vt:lpstr>方正卡通简体</vt:lpstr>
      <vt:lpstr>Wingdings</vt:lpstr>
      <vt:lpstr>Times New Roman</vt:lpstr>
      <vt:lpstr>Office 主题</vt:lpstr>
      <vt:lpstr>PowerPoint 演示文稿</vt:lpstr>
      <vt:lpstr>文献的循环模式</vt:lpstr>
      <vt:lpstr>阅读电子化资源的常见问题</vt:lpstr>
      <vt:lpstr>NoteExpress五大功能</vt:lpstr>
      <vt:lpstr>NoteExpress 核心功能</vt:lpstr>
      <vt:lpstr>软件的下载和安装</vt:lpstr>
      <vt:lpstr>软件的下载和安装</vt:lpstr>
      <vt:lpstr>NoteExpress主程序介面</vt:lpstr>
      <vt:lpstr>新建一个属于自己的数据库</vt:lpstr>
      <vt:lpstr>PowerPoint 演示文稿</vt:lpstr>
      <vt:lpstr>2. 数据库外部浏览器检索结果批量导入</vt:lpstr>
      <vt:lpstr>PowerPoint 演示文稿</vt:lpstr>
      <vt:lpstr>PowerPoint 演示文稿</vt:lpstr>
      <vt:lpstr>PowerPoint 演示文稿</vt:lpstr>
      <vt:lpstr>PowerPoint 演示文稿</vt:lpstr>
      <vt:lpstr>3.从在线数据库检索后直接导入</vt:lpstr>
      <vt:lpstr>例：Pubmed——生物医学数据库</vt:lpstr>
      <vt:lpstr>例子：Pubmed（2）</vt:lpstr>
      <vt:lpstr>PowerPoint 演示文稿</vt:lpstr>
      <vt:lpstr>NE的文件管理模式</vt:lpstr>
      <vt:lpstr>扩展运用——全文下载</vt:lpstr>
      <vt:lpstr>PowerPoint 演示文稿</vt:lpstr>
      <vt:lpstr>PowerPoint 演示文稿</vt:lpstr>
      <vt:lpstr>PowerPoint 演示文稿</vt:lpstr>
      <vt:lpstr>（二） 辅助撰写论文</vt:lpstr>
      <vt:lpstr>PowerPoint 演示文稿</vt:lpstr>
      <vt:lpstr>辅助撰写论文</vt:lpstr>
      <vt:lpstr>PowerPoint 演示文稿</vt:lpstr>
      <vt:lpstr>PowerPoint 演示文稿</vt:lpstr>
    </vt:vector>
  </TitlesOfParts>
  <Company>CUG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qiang li</dc:creator>
  <cp:lastModifiedBy>CUGLI</cp:lastModifiedBy>
  <cp:revision>60</cp:revision>
  <dcterms:created xsi:type="dcterms:W3CDTF">2014-10-07T07:37:52Z</dcterms:created>
  <dcterms:modified xsi:type="dcterms:W3CDTF">2015-11-15T01:53:29Z</dcterms:modified>
</cp:coreProperties>
</file>