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2" r:id="rId3"/>
    <p:sldId id="263" r:id="rId4"/>
    <p:sldId id="268" r:id="rId5"/>
    <p:sldId id="265" r:id="rId6"/>
    <p:sldId id="264" r:id="rId7"/>
    <p:sldId id="266" r:id="rId8"/>
    <p:sldId id="271" r:id="rId9"/>
    <p:sldId id="272" r:id="rId10"/>
    <p:sldId id="269" r:id="rId11"/>
    <p:sldId id="267" r:id="rId12"/>
    <p:sldId id="273" r:id="rId13"/>
    <p:sldId id="274" r:id="rId14"/>
    <p:sldId id="275" r:id="rId15"/>
    <p:sldId id="276" r:id="rId16"/>
    <p:sldId id="278" r:id="rId17"/>
    <p:sldId id="277" r:id="rId18"/>
    <p:sldId id="279" r:id="rId19"/>
    <p:sldId id="280" r:id="rId20"/>
    <p:sldId id="261" r:id="rId21"/>
  </p:sldIdLst>
  <p:sldSz cx="12192000" cy="6858000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30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5470151-5B8E-48AA-BBB8-D7E67A551C6F}" type="datetimeFigureOut">
              <a:rPr lang="zh-CN" altLang="en-US"/>
              <a:pPr>
                <a:defRPr/>
              </a:pPr>
              <a:t>2017/12/12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E7992A8-9737-43C9-98B6-1A642B465F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1"/>
          <p:cNvGrpSpPr>
            <a:grpSpLocks/>
          </p:cNvGrpSpPr>
          <p:nvPr/>
        </p:nvGrpSpPr>
        <p:grpSpPr bwMode="auto">
          <a:xfrm>
            <a:off x="0" y="2824163"/>
            <a:ext cx="12192000" cy="1085850"/>
            <a:chOff x="-946959" y="3029865"/>
            <a:chExt cx="13138959" cy="1170650"/>
          </a:xfrm>
        </p:grpSpPr>
        <p:grpSp>
          <p:nvGrpSpPr>
            <p:cNvPr id="5" name="组合 32"/>
            <p:cNvGrpSpPr>
              <a:grpSpLocks/>
            </p:cNvGrpSpPr>
            <p:nvPr/>
          </p:nvGrpSpPr>
          <p:grpSpPr bwMode="auto">
            <a:xfrm>
              <a:off x="3467090" y="3035902"/>
              <a:ext cx="8724901" cy="1158577"/>
              <a:chOff x="-5498257" y="321731"/>
              <a:chExt cx="23188510" cy="3079194"/>
            </a:xfrm>
          </p:grpSpPr>
          <p:pic>
            <p:nvPicPr>
              <p:cNvPr id="8" name="图片 35"/>
              <p:cNvPicPr>
                <a:picLocks noChangeAspect="1"/>
              </p:cNvPicPr>
              <p:nvPr/>
            </p:nvPicPr>
            <p:blipFill rotWithShape="1">
              <a:blip r:embed="rId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r="-3"/>
              <a:stretch>
                <a:fillRect/>
              </a:stretch>
            </p:blipFill>
            <p:spPr>
              <a:xfrm>
                <a:off x="6141719" y="321731"/>
                <a:ext cx="5728547" cy="3079194"/>
              </a:xfrm>
              <a:prstGeom prst="rect">
                <a:avLst/>
              </a:prstGeom>
            </p:spPr>
          </p:pic>
          <p:pic>
            <p:nvPicPr>
              <p:cNvPr id="9" name="图片 36"/>
              <p:cNvPicPr>
                <a:picLocks noChangeAspect="1"/>
              </p:cNvPicPr>
              <p:nvPr/>
            </p:nvPicPr>
            <p:blipFill rotWithShape="1">
              <a:blip r:embed="rId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r="-3"/>
              <a:stretch>
                <a:fillRect/>
              </a:stretch>
            </p:blipFill>
            <p:spPr>
              <a:xfrm>
                <a:off x="321731" y="321731"/>
                <a:ext cx="5728548" cy="3079194"/>
              </a:xfrm>
              <a:prstGeom prst="rect">
                <a:avLst/>
              </a:prstGeom>
            </p:spPr>
          </p:pic>
          <p:pic>
            <p:nvPicPr>
              <p:cNvPr id="10" name="图片 37"/>
              <p:cNvPicPr>
                <a:picLocks noChangeAspect="1"/>
              </p:cNvPicPr>
              <p:nvPr/>
            </p:nvPicPr>
            <p:blipFill rotWithShape="1"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r="-3"/>
              <a:stretch>
                <a:fillRect/>
              </a:stretch>
            </p:blipFill>
            <p:spPr>
              <a:xfrm>
                <a:off x="-5498257" y="337773"/>
                <a:ext cx="5728548" cy="3047107"/>
              </a:xfrm>
              <a:prstGeom prst="rect">
                <a:avLst/>
              </a:prstGeom>
            </p:spPr>
          </p:pic>
          <p:pic>
            <p:nvPicPr>
              <p:cNvPr id="11" name="图片 38"/>
              <p:cNvPicPr>
                <a:picLocks noChangeAspect="1"/>
              </p:cNvPicPr>
              <p:nvPr/>
            </p:nvPicPr>
            <p:blipFill rotWithShape="1"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r="-3"/>
              <a:stretch>
                <a:fillRect/>
              </a:stretch>
            </p:blipFill>
            <p:spPr>
              <a:xfrm>
                <a:off x="11961706" y="337774"/>
                <a:ext cx="5728547" cy="3047107"/>
              </a:xfrm>
              <a:prstGeom prst="rect">
                <a:avLst/>
              </a:prstGeom>
            </p:spPr>
          </p:pic>
        </p:grpSp>
        <p:pic>
          <p:nvPicPr>
            <p:cNvPr id="6" name="图片 33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-3"/>
            <a:stretch>
              <a:fillRect/>
            </a:stretch>
          </p:blipFill>
          <p:spPr>
            <a:xfrm flipH="1">
              <a:off x="1277273" y="3029865"/>
              <a:ext cx="2155421" cy="1158577"/>
            </a:xfrm>
            <a:prstGeom prst="rect">
              <a:avLst/>
            </a:prstGeom>
          </p:spPr>
        </p:pic>
        <p:pic>
          <p:nvPicPr>
            <p:cNvPr id="7" name="图片 34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-3"/>
            <a:stretch>
              <a:fillRect/>
            </a:stretch>
          </p:blipFill>
          <p:spPr>
            <a:xfrm>
              <a:off x="-946959" y="3041938"/>
              <a:ext cx="2155421" cy="115857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976" y="3976373"/>
            <a:ext cx="10575824" cy="1256061"/>
          </a:xfrm>
        </p:spPr>
        <p:txBody>
          <a:bodyPr anchor="b">
            <a:normAutofit/>
          </a:bodyPr>
          <a:lstStyle>
            <a:lvl1pPr algn="r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976" y="5302433"/>
            <a:ext cx="10575824" cy="715595"/>
          </a:xfrm>
        </p:spPr>
        <p:txBody>
          <a:bodyPr>
            <a:normAutofit/>
          </a:bodyPr>
          <a:lstStyle>
            <a:lvl1pPr marL="0" indent="0" algn="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9D3E5-2BC6-472C-8994-B30F39B7ECBD}" type="datetimeFigureOut">
              <a:rPr lang="zh-CN" altLang="en-US"/>
              <a:pPr>
                <a:defRPr/>
              </a:pPr>
              <a:t>2017/12/12</a:t>
            </a:fld>
            <a:endParaRPr lang="zh-CN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31333-36A8-4C82-97C5-62977DF1EB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920A1-5596-430B-947C-EC15F3C4F483}" type="datetimeFigureOut">
              <a:rPr lang="zh-CN" altLang="en-US"/>
              <a:pPr>
                <a:defRPr/>
              </a:pPr>
              <a:t>2017/12/12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98583-E364-4FEF-9137-2B0DDF2245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20"/>
          <p:cNvCxnSpPr>
            <a:cxnSpLocks noChangeShapeType="1"/>
          </p:cNvCxnSpPr>
          <p:nvPr/>
        </p:nvCxnSpPr>
        <p:spPr bwMode="auto">
          <a:xfrm>
            <a:off x="973138" y="1423988"/>
            <a:ext cx="3179762" cy="0"/>
          </a:xfrm>
          <a:prstGeom prst="line">
            <a:avLst/>
          </a:prstGeom>
          <a:noFill/>
          <a:ln w="28575">
            <a:solidFill>
              <a:srgbClr val="404040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6A22A-2A6A-4DB9-B4D2-77BDE8120541}" type="datetimeFigureOut">
              <a:rPr lang="zh-CN" altLang="en-US"/>
              <a:pPr>
                <a:defRPr/>
              </a:pPr>
              <a:t>2017/12/12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8030E-B1F8-4A60-9F96-094CE13DC1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CB702-8299-49B2-B86A-D7C83C74FF49}" type="datetimeFigureOut">
              <a:rPr lang="zh-CN" altLang="en-US"/>
              <a:pPr>
                <a:defRPr/>
              </a:pPr>
              <a:t>2017/12/12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214D-289A-4A24-A43C-E9293A00E6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20"/>
          <p:cNvCxnSpPr>
            <a:cxnSpLocks noChangeShapeType="1"/>
          </p:cNvCxnSpPr>
          <p:nvPr/>
        </p:nvCxnSpPr>
        <p:spPr bwMode="auto">
          <a:xfrm>
            <a:off x="973138" y="1423988"/>
            <a:ext cx="3179762" cy="0"/>
          </a:xfrm>
          <a:prstGeom prst="line">
            <a:avLst/>
          </a:prstGeom>
          <a:noFill/>
          <a:ln w="28575">
            <a:solidFill>
              <a:srgbClr val="404040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C4BF9-1DE8-4C25-80EF-553E6EE3392E}" type="datetimeFigureOut">
              <a:rPr lang="zh-CN" altLang="en-US"/>
              <a:pPr>
                <a:defRPr/>
              </a:pPr>
              <a:t>2017/12/12</a:t>
            </a:fld>
            <a:endParaRPr lang="zh-CN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C1ECC-4D3C-4698-9E68-ABFDF3A430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B518-AC93-47BF-B262-EA8D8B6C728F}" type="datetimeFigureOut">
              <a:rPr lang="zh-CN" altLang="en-US"/>
              <a:pPr>
                <a:defRPr/>
              </a:pPr>
              <a:t>2017/12/12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5358C-B5B4-44AE-9050-45044F4B54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5C596-5A1A-4249-B814-AB5751342C67}" type="datetimeFigureOut">
              <a:rPr lang="zh-CN" altLang="en-US"/>
              <a:pPr>
                <a:defRPr/>
              </a:pPr>
              <a:t>2017/12/12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70640-308C-40D4-B160-0A31C78464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077E7-B799-49C4-B352-316D31B0037D}" type="datetimeFigureOut">
              <a:rPr lang="zh-CN" altLang="en-US"/>
              <a:pPr>
                <a:defRPr/>
              </a:pPr>
              <a:t>2017/12/12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B48A-F048-4997-98D2-2A696108C5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660F-75D3-4AD4-AD6D-B21120578FF7}" type="datetimeFigureOut">
              <a:rPr lang="zh-CN" altLang="en-US"/>
              <a:pPr>
                <a:defRPr/>
              </a:pPr>
              <a:t>2017/12/12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9D6DE-EA97-44AB-B8F4-7303DE344F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098156" y="365125"/>
            <a:ext cx="1255643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090991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BF191-4369-4E4D-B024-177D976399C2}" type="datetimeFigureOut">
              <a:rPr lang="zh-CN" altLang="en-US"/>
              <a:pPr>
                <a:defRPr/>
              </a:pPr>
              <a:t>2017/12/12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48351-A8B2-4507-9E16-8E81AFFA6D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编辑文本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E14002B-B2CE-4661-89AD-5F6328B7ED91}" type="datetimeFigureOut">
              <a:rPr lang="zh-CN" altLang="en-US"/>
              <a:pPr>
                <a:defRPr/>
              </a:pPr>
              <a:t>2017/12/12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2A6827-E942-4A75-9C18-9C382599F8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2" r:id="rId3"/>
    <p:sldLayoutId id="214748366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黑体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内容占位符 3" descr="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7875" y="1457325"/>
            <a:ext cx="5199063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矩形 4"/>
          <p:cNvSpPr>
            <a:spLocks noChangeArrowheads="1"/>
          </p:cNvSpPr>
          <p:nvPr/>
        </p:nvSpPr>
        <p:spPr bwMode="auto">
          <a:xfrm>
            <a:off x="1152525" y="3086100"/>
            <a:ext cx="57324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6000" b="1">
                <a:latin typeface="楷体" pitchFamily="49" charset="-122"/>
                <a:ea typeface="楷体" pitchFamily="49" charset="-122"/>
              </a:rPr>
              <a:t>《为奴十二年》</a:t>
            </a:r>
          </a:p>
        </p:txBody>
      </p:sp>
      <p:sp>
        <p:nvSpPr>
          <p:cNvPr id="13316" name="文本框 6"/>
          <p:cNvSpPr txBox="1">
            <a:spLocks noChangeArrowheads="1"/>
          </p:cNvSpPr>
          <p:nvPr/>
        </p:nvSpPr>
        <p:spPr bwMode="auto">
          <a:xfrm>
            <a:off x="-15875" y="350838"/>
            <a:ext cx="104806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结对读书 相伴成长</a:t>
            </a:r>
            <a:r>
              <a:rPr lang="en-US" altLang="zh-CN" sz="3200" b="1">
                <a:latin typeface="楷体" pitchFamily="49" charset="-122"/>
                <a:ea typeface="楷体" pitchFamily="49" charset="-122"/>
              </a:rPr>
              <a:t>”——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读书成果分享会</a:t>
            </a:r>
          </a:p>
        </p:txBody>
      </p:sp>
      <p:sp>
        <p:nvSpPr>
          <p:cNvPr id="13317" name="文本框 7"/>
          <p:cNvSpPr txBox="1">
            <a:spLocks noChangeArrowheads="1"/>
          </p:cNvSpPr>
          <p:nvPr/>
        </p:nvSpPr>
        <p:spPr bwMode="auto">
          <a:xfrm>
            <a:off x="1725613" y="5307013"/>
            <a:ext cx="4584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600" b="1">
                <a:latin typeface="楷体" pitchFamily="49" charset="-122"/>
                <a:ea typeface="楷体" pitchFamily="49" charset="-122"/>
              </a:rPr>
              <a:t>老师：李秀荣</a:t>
            </a:r>
          </a:p>
          <a:p>
            <a:r>
              <a:rPr lang="zh-CN" altLang="en-US" sz="2600" b="1">
                <a:latin typeface="楷体" pitchFamily="49" charset="-122"/>
                <a:ea typeface="楷体" pitchFamily="49" charset="-122"/>
              </a:rPr>
              <a:t>学生：王聪</a:t>
            </a:r>
          </a:p>
        </p:txBody>
      </p:sp>
      <p:sp>
        <p:nvSpPr>
          <p:cNvPr id="9" name="右箭头 8"/>
          <p:cNvSpPr/>
          <p:nvPr/>
        </p:nvSpPr>
        <p:spPr>
          <a:xfrm>
            <a:off x="-163513" y="1068388"/>
            <a:ext cx="12728576" cy="312737"/>
          </a:xfrm>
          <a:prstGeom prst="rightArrow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8"/>
          <p:cNvSpPr/>
          <p:nvPr/>
        </p:nvSpPr>
        <p:spPr>
          <a:xfrm>
            <a:off x="-149225" y="5905500"/>
            <a:ext cx="12728575" cy="312738"/>
          </a:xfrm>
          <a:prstGeom prst="rightArrow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1" name="文本框 3"/>
          <p:cNvSpPr txBox="1">
            <a:spLocks noChangeArrowheads="1"/>
          </p:cNvSpPr>
          <p:nvPr/>
        </p:nvSpPr>
        <p:spPr bwMode="auto">
          <a:xfrm>
            <a:off x="4905375" y="2720975"/>
            <a:ext cx="799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读书感悟</a:t>
            </a:r>
          </a:p>
        </p:txBody>
      </p:sp>
      <p:sp>
        <p:nvSpPr>
          <p:cNvPr id="212" name=" 212"/>
          <p:cNvSpPr/>
          <p:nvPr/>
        </p:nvSpPr>
        <p:spPr>
          <a:xfrm>
            <a:off x="4302125" y="2940050"/>
            <a:ext cx="238125" cy="207963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212"/>
          <p:cNvSpPr/>
          <p:nvPr/>
        </p:nvSpPr>
        <p:spPr>
          <a:xfrm>
            <a:off x="3937000" y="2940050"/>
            <a:ext cx="238125" cy="207963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8"/>
          <p:cNvSpPr/>
          <p:nvPr/>
        </p:nvSpPr>
        <p:spPr>
          <a:xfrm>
            <a:off x="-149225" y="5905500"/>
            <a:ext cx="12728575" cy="312738"/>
          </a:xfrm>
          <a:prstGeom prst="rightArrow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55" name="文本框 2"/>
          <p:cNvSpPr txBox="1">
            <a:spLocks noChangeArrowheads="1"/>
          </p:cNvSpPr>
          <p:nvPr/>
        </p:nvSpPr>
        <p:spPr bwMode="auto">
          <a:xfrm>
            <a:off x="900113" y="2084388"/>
            <a:ext cx="10002837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这本书原是有个宏大的题材及震撼人心的价值观，可作者在书中并没有运用过多的写作技巧或者华丽的词藻，反而是用最平常的语气、最朴素的词句，甚至看不到过多情绪上的跌宕起伏，但就是这样像溪水般一点一点的沁入读者的内心直到汇聚成海，给人在感情上最沉重的冲击。</a:t>
            </a:r>
          </a:p>
          <a:p>
            <a:endParaRPr lang="zh-CN" altLang="en-US" sz="3200" b="1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</a:t>
            </a:r>
          </a:p>
        </p:txBody>
      </p:sp>
      <p:sp>
        <p:nvSpPr>
          <p:cNvPr id="23556" name="文本框 3"/>
          <p:cNvSpPr txBox="1">
            <a:spLocks noChangeArrowheads="1"/>
          </p:cNvSpPr>
          <p:nvPr/>
        </p:nvSpPr>
        <p:spPr bwMode="auto">
          <a:xfrm>
            <a:off x="669925" y="234950"/>
            <a:ext cx="799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楷体" pitchFamily="49" charset="-122"/>
                <a:ea typeface="楷体" pitchFamily="49" charset="-122"/>
                <a:sym typeface="+mn-ea"/>
              </a:rPr>
              <a:t>读书感悟</a:t>
            </a:r>
            <a:endParaRPr lang="zh-CN" altLang="en-US" sz="20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2" name=" 212"/>
          <p:cNvSpPr/>
          <p:nvPr/>
        </p:nvSpPr>
        <p:spPr>
          <a:xfrm>
            <a:off x="373063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212"/>
          <p:cNvSpPr/>
          <p:nvPr/>
        </p:nvSpPr>
        <p:spPr>
          <a:xfrm>
            <a:off x="539750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8"/>
          <p:cNvSpPr/>
          <p:nvPr/>
        </p:nvSpPr>
        <p:spPr>
          <a:xfrm>
            <a:off x="-149225" y="5905500"/>
            <a:ext cx="12728575" cy="312738"/>
          </a:xfrm>
          <a:prstGeom prst="rightArrow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579" name="文本框 2"/>
          <p:cNvSpPr txBox="1">
            <a:spLocks noChangeArrowheads="1"/>
          </p:cNvSpPr>
          <p:nvPr/>
        </p:nvSpPr>
        <p:spPr bwMode="auto">
          <a:xfrm>
            <a:off x="900113" y="1009650"/>
            <a:ext cx="10002837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奴隶制，最可怕的不是文字条例的颁布，而是人性的贪婪和被奴役者的软弱！</a:t>
            </a:r>
          </a:p>
          <a:p>
            <a:endParaRPr lang="zh-CN" altLang="en-US" sz="280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  书上有句话说的很好；</a:t>
            </a:r>
            <a:r>
              <a:rPr lang="en-US" sz="280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灵魂是没有肤色之分的，人人生来平等</a:t>
            </a:r>
            <a:r>
              <a:rPr lang="en-US" sz="280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。</a:t>
            </a:r>
          </a:p>
          <a:p>
            <a:endParaRPr lang="zh-CN" altLang="en-US" sz="280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  有些残暴的罪行不会因为时间的流逝而被人遗忘，反而会在历史长河的公正中受人谴责，而奴隶制就是一种惨无人道的制度！</a:t>
            </a:r>
            <a:endParaRPr lang="zh-CN" altLang="en-US" sz="2800" b="1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  </a:t>
            </a:r>
          </a:p>
        </p:txBody>
      </p:sp>
      <p:sp>
        <p:nvSpPr>
          <p:cNvPr id="24580" name="文本框 3"/>
          <p:cNvSpPr txBox="1">
            <a:spLocks noChangeArrowheads="1"/>
          </p:cNvSpPr>
          <p:nvPr/>
        </p:nvSpPr>
        <p:spPr bwMode="auto">
          <a:xfrm>
            <a:off x="669925" y="234950"/>
            <a:ext cx="799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楷体" pitchFamily="49" charset="-122"/>
                <a:ea typeface="楷体" pitchFamily="49" charset="-122"/>
                <a:sym typeface="+mn-ea"/>
              </a:rPr>
              <a:t>读书感悟</a:t>
            </a:r>
            <a:endParaRPr lang="zh-CN" altLang="en-US" sz="20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2" name=" 212"/>
          <p:cNvSpPr/>
          <p:nvPr/>
        </p:nvSpPr>
        <p:spPr>
          <a:xfrm>
            <a:off x="373063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212"/>
          <p:cNvSpPr/>
          <p:nvPr/>
        </p:nvSpPr>
        <p:spPr>
          <a:xfrm>
            <a:off x="539750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8"/>
          <p:cNvSpPr/>
          <p:nvPr/>
        </p:nvSpPr>
        <p:spPr>
          <a:xfrm>
            <a:off x="-149225" y="5905500"/>
            <a:ext cx="12728575" cy="312738"/>
          </a:xfrm>
          <a:prstGeom prst="rightArrow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3" name="文本框 2"/>
          <p:cNvSpPr txBox="1">
            <a:spLocks noChangeArrowheads="1"/>
          </p:cNvSpPr>
          <p:nvPr/>
        </p:nvSpPr>
        <p:spPr bwMode="auto">
          <a:xfrm>
            <a:off x="900113" y="1504950"/>
            <a:ext cx="10002837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中国的</a:t>
            </a:r>
            <a:r>
              <a:rPr lang="zh-CN" altLang="en-US" sz="2800">
                <a:latin typeface="楷体" pitchFamily="49" charset="-122"/>
                <a:ea typeface="楷体" pitchFamily="49" charset="-122"/>
                <a:sym typeface="+mn-ea"/>
              </a:rPr>
              <a:t>南京大屠杀也是一种灭绝人性的杀戮，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sym typeface="+mn-ea"/>
              </a:rPr>
              <a:t>历史不会忘记，正义也不会迟到！</a:t>
            </a:r>
          </a:p>
          <a:p>
            <a:endParaRPr lang="zh-CN" altLang="en-US" sz="2800" b="1">
              <a:latin typeface="楷体" pitchFamily="49" charset="-122"/>
              <a:ea typeface="楷体" pitchFamily="49" charset="-122"/>
              <a:sym typeface="+mn-ea"/>
            </a:endParaRPr>
          </a:p>
          <a:p>
            <a:r>
              <a:rPr lang="zh-CN" altLang="en-US" sz="2800">
                <a:latin typeface="楷体" pitchFamily="49" charset="-122"/>
                <a:ea typeface="楷体" pitchFamily="49" charset="-122"/>
                <a:sym typeface="+mn-ea"/>
              </a:rPr>
              <a:t>  历史上有太多这样赤裸裸的罪行，现在去指责已无任何作用，我们能做的就是以史为鉴！</a:t>
            </a:r>
          </a:p>
          <a:p>
            <a:r>
              <a:rPr lang="zh-CN" altLang="en-US" sz="2800">
                <a:latin typeface="楷体" pitchFamily="49" charset="-122"/>
                <a:ea typeface="楷体" pitchFamily="49" charset="-122"/>
                <a:sym typeface="+mn-ea"/>
              </a:rPr>
              <a:t>  </a:t>
            </a:r>
          </a:p>
          <a:p>
            <a:r>
              <a:rPr lang="zh-CN" altLang="en-US" sz="2800">
                <a:latin typeface="楷体" pitchFamily="49" charset="-122"/>
                <a:ea typeface="楷体" pitchFamily="49" charset="-122"/>
                <a:sym typeface="+mn-ea"/>
              </a:rPr>
              <a:t>  正如一句话所说：</a:t>
            </a:r>
          </a:p>
          <a:p>
            <a:r>
              <a:rPr lang="zh-CN" altLang="en-US" sz="2800">
                <a:latin typeface="楷体" pitchFamily="49" charset="-122"/>
                <a:ea typeface="楷体" pitchFamily="49" charset="-122"/>
                <a:sym typeface="+mn-ea"/>
              </a:rPr>
              <a:t>                 </a:t>
            </a:r>
            <a:r>
              <a:rPr lang="zh-CN" altLang="en-US" sz="2800">
                <a:solidFill>
                  <a:srgbClr val="CC6600"/>
                </a:solidFill>
                <a:latin typeface="楷体" pitchFamily="49" charset="-122"/>
                <a:ea typeface="楷体" pitchFamily="49" charset="-122"/>
                <a:sym typeface="+mn-ea"/>
              </a:rPr>
              <a:t>生而为人，请务必善良</a:t>
            </a:r>
            <a:r>
              <a:rPr lang="zh-CN" altLang="en-US" sz="3200">
                <a:solidFill>
                  <a:srgbClr val="CC6600"/>
                </a:solidFill>
                <a:latin typeface="楷体" pitchFamily="49" charset="-122"/>
                <a:ea typeface="楷体" pitchFamily="49" charset="-122"/>
                <a:sym typeface="+mn-ea"/>
              </a:rPr>
              <a:t>！</a:t>
            </a:r>
            <a:endParaRPr lang="zh-CN" altLang="en-US" sz="3200">
              <a:solidFill>
                <a:srgbClr val="CC6600"/>
              </a:solidFill>
              <a:latin typeface="楷体" pitchFamily="49" charset="-122"/>
              <a:ea typeface="楷体" pitchFamily="49" charset="-122"/>
            </a:endParaRPr>
          </a:p>
          <a:p>
            <a:endParaRPr lang="zh-CN" altLang="en-US" sz="3200">
              <a:latin typeface="楷体" pitchFamily="49" charset="-122"/>
              <a:ea typeface="楷体" pitchFamily="49" charset="-122"/>
            </a:endParaRPr>
          </a:p>
          <a:p>
            <a:endParaRPr lang="zh-CN" altLang="en-US" sz="3200" b="1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</a:t>
            </a:r>
          </a:p>
        </p:txBody>
      </p:sp>
      <p:sp>
        <p:nvSpPr>
          <p:cNvPr id="25604" name="文本框 3"/>
          <p:cNvSpPr txBox="1">
            <a:spLocks noChangeArrowheads="1"/>
          </p:cNvSpPr>
          <p:nvPr/>
        </p:nvSpPr>
        <p:spPr bwMode="auto">
          <a:xfrm>
            <a:off x="669925" y="234950"/>
            <a:ext cx="799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楷体" pitchFamily="49" charset="-122"/>
                <a:ea typeface="楷体" pitchFamily="49" charset="-122"/>
                <a:sym typeface="+mn-ea"/>
              </a:rPr>
              <a:t>读书感悟</a:t>
            </a:r>
            <a:endParaRPr lang="zh-CN" altLang="en-US" sz="20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2" name=" 212"/>
          <p:cNvSpPr/>
          <p:nvPr/>
        </p:nvSpPr>
        <p:spPr>
          <a:xfrm>
            <a:off x="373063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212"/>
          <p:cNvSpPr/>
          <p:nvPr/>
        </p:nvSpPr>
        <p:spPr>
          <a:xfrm>
            <a:off x="539750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8"/>
          <p:cNvSpPr/>
          <p:nvPr/>
        </p:nvSpPr>
        <p:spPr>
          <a:xfrm>
            <a:off x="-149225" y="5905500"/>
            <a:ext cx="12728575" cy="312738"/>
          </a:xfrm>
          <a:prstGeom prst="rightArrow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627" name="文本框 2"/>
          <p:cNvSpPr txBox="1">
            <a:spLocks noChangeArrowheads="1"/>
          </p:cNvSpPr>
          <p:nvPr/>
        </p:nvSpPr>
        <p:spPr bwMode="auto">
          <a:xfrm>
            <a:off x="946150" y="1831975"/>
            <a:ext cx="100028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 Solomon Northup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是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不幸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的，因为黑人的身份，即便拥有自由人的证明还是被贩卖到南方为奴十二载；</a:t>
            </a:r>
          </a:p>
          <a:p>
            <a:endParaRPr lang="zh-CN" altLang="en-US" sz="280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  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Solomon Northup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又是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幸运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的，因为他是被绑架为奴后重新获得自由的极少数的黑人之一。</a:t>
            </a:r>
          </a:p>
          <a:p>
            <a:endParaRPr lang="zh-CN" altLang="en-US" sz="3200">
              <a:latin typeface="楷体" pitchFamily="49" charset="-122"/>
              <a:ea typeface="楷体" pitchFamily="49" charset="-122"/>
            </a:endParaRPr>
          </a:p>
          <a:p>
            <a:endParaRPr lang="zh-CN" altLang="en-US" sz="3200" b="1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</a:t>
            </a:r>
          </a:p>
        </p:txBody>
      </p:sp>
      <p:sp>
        <p:nvSpPr>
          <p:cNvPr id="26628" name="文本框 3"/>
          <p:cNvSpPr txBox="1">
            <a:spLocks noChangeArrowheads="1"/>
          </p:cNvSpPr>
          <p:nvPr/>
        </p:nvSpPr>
        <p:spPr bwMode="auto">
          <a:xfrm>
            <a:off x="669925" y="234950"/>
            <a:ext cx="799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楷体" pitchFamily="49" charset="-122"/>
                <a:ea typeface="楷体" pitchFamily="49" charset="-122"/>
                <a:sym typeface="+mn-ea"/>
              </a:rPr>
              <a:t>读书感悟</a:t>
            </a:r>
            <a:endParaRPr lang="zh-CN" altLang="en-US" sz="20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2" name=" 212"/>
          <p:cNvSpPr/>
          <p:nvPr/>
        </p:nvSpPr>
        <p:spPr>
          <a:xfrm>
            <a:off x="373063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212"/>
          <p:cNvSpPr/>
          <p:nvPr/>
        </p:nvSpPr>
        <p:spPr>
          <a:xfrm>
            <a:off x="539750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8"/>
          <p:cNvSpPr/>
          <p:nvPr/>
        </p:nvSpPr>
        <p:spPr>
          <a:xfrm>
            <a:off x="-149225" y="5905500"/>
            <a:ext cx="12728575" cy="312738"/>
          </a:xfrm>
          <a:prstGeom prst="rightArrow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1" name="文本框 2"/>
          <p:cNvSpPr txBox="1">
            <a:spLocks noChangeArrowheads="1"/>
          </p:cNvSpPr>
          <p:nvPr/>
        </p:nvSpPr>
        <p:spPr bwMode="auto">
          <a:xfrm>
            <a:off x="900113" y="1203325"/>
            <a:ext cx="10155237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40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Martin Luther King, Jr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的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《I Have a Dream》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是黑人向奴隶制的强烈反抗，也正是因为美国人人权意识的不断加强，黑人的地位才会逐渐提高。但即使是这样，现在美国的人权问题中黑人和白人的地位依旧是没有完全平等。</a:t>
            </a:r>
          </a:p>
          <a:p>
            <a:endParaRPr lang="zh-CN" altLang="en-US" sz="280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  国家的制度是非常重要的，不管是什么，都要本着人人平等的理念去发展，这样的国家才能昌盛，如果是在践踏同伴的躯体上往上爬，那将最终通往罪恶的深渊。</a:t>
            </a:r>
          </a:p>
          <a:p>
            <a:endParaRPr lang="zh-CN" altLang="en-US" sz="2800">
              <a:latin typeface="楷体" pitchFamily="49" charset="-122"/>
              <a:ea typeface="楷体" pitchFamily="49" charset="-122"/>
            </a:endParaRPr>
          </a:p>
          <a:p>
            <a:endParaRPr lang="zh-CN" altLang="en-US" sz="3200" b="1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</a:t>
            </a:r>
          </a:p>
        </p:txBody>
      </p:sp>
      <p:sp>
        <p:nvSpPr>
          <p:cNvPr id="27652" name="文本框 3"/>
          <p:cNvSpPr txBox="1">
            <a:spLocks noChangeArrowheads="1"/>
          </p:cNvSpPr>
          <p:nvPr/>
        </p:nvSpPr>
        <p:spPr bwMode="auto">
          <a:xfrm>
            <a:off x="669925" y="234950"/>
            <a:ext cx="799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楷体" pitchFamily="49" charset="-122"/>
                <a:ea typeface="楷体" pitchFamily="49" charset="-122"/>
                <a:sym typeface="+mn-ea"/>
              </a:rPr>
              <a:t>读书感悟</a:t>
            </a:r>
            <a:endParaRPr lang="zh-CN" altLang="en-US" sz="20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2" name=" 212"/>
          <p:cNvSpPr/>
          <p:nvPr/>
        </p:nvSpPr>
        <p:spPr>
          <a:xfrm>
            <a:off x="373063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212"/>
          <p:cNvSpPr/>
          <p:nvPr/>
        </p:nvSpPr>
        <p:spPr>
          <a:xfrm>
            <a:off x="539750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8"/>
          <p:cNvSpPr/>
          <p:nvPr/>
        </p:nvSpPr>
        <p:spPr>
          <a:xfrm>
            <a:off x="-149225" y="5905500"/>
            <a:ext cx="12728575" cy="312738"/>
          </a:xfrm>
          <a:prstGeom prst="rightArrow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675" name="文本框 3"/>
          <p:cNvSpPr txBox="1">
            <a:spLocks noChangeArrowheads="1"/>
          </p:cNvSpPr>
          <p:nvPr/>
        </p:nvSpPr>
        <p:spPr bwMode="auto">
          <a:xfrm>
            <a:off x="5303838" y="2720975"/>
            <a:ext cx="7993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总述</a:t>
            </a:r>
          </a:p>
        </p:txBody>
      </p:sp>
      <p:sp>
        <p:nvSpPr>
          <p:cNvPr id="212" name=" 212"/>
          <p:cNvSpPr/>
          <p:nvPr/>
        </p:nvSpPr>
        <p:spPr>
          <a:xfrm>
            <a:off x="4700588" y="2940050"/>
            <a:ext cx="238125" cy="207963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212"/>
          <p:cNvSpPr/>
          <p:nvPr/>
        </p:nvSpPr>
        <p:spPr>
          <a:xfrm>
            <a:off x="4337050" y="2940050"/>
            <a:ext cx="238125" cy="207963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212"/>
          <p:cNvSpPr/>
          <p:nvPr/>
        </p:nvSpPr>
        <p:spPr>
          <a:xfrm>
            <a:off x="3983038" y="2940050"/>
            <a:ext cx="238125" cy="207963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8"/>
          <p:cNvSpPr/>
          <p:nvPr/>
        </p:nvSpPr>
        <p:spPr>
          <a:xfrm>
            <a:off x="-149225" y="5905500"/>
            <a:ext cx="12728575" cy="312738"/>
          </a:xfrm>
          <a:prstGeom prst="rightArrow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699" name="文本框 2"/>
          <p:cNvSpPr txBox="1">
            <a:spLocks noChangeArrowheads="1"/>
          </p:cNvSpPr>
          <p:nvPr/>
        </p:nvSpPr>
        <p:spPr bwMode="auto">
          <a:xfrm>
            <a:off x="1635125" y="1981200"/>
            <a:ext cx="10002838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黑暗？</a:t>
            </a:r>
          </a:p>
          <a:p>
            <a:endParaRPr lang="zh-CN" altLang="en-US" sz="3600" b="1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坚持、勇敢、自由、善良、爱？</a:t>
            </a:r>
          </a:p>
          <a:p>
            <a:endParaRPr lang="zh-CN" altLang="en-US" sz="3200">
              <a:latin typeface="楷体" pitchFamily="49" charset="-122"/>
              <a:ea typeface="楷体" pitchFamily="49" charset="-122"/>
            </a:endParaRPr>
          </a:p>
          <a:p>
            <a:endParaRPr lang="zh-CN" altLang="en-US" sz="3200" b="1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</a:t>
            </a:r>
          </a:p>
        </p:txBody>
      </p:sp>
      <p:sp>
        <p:nvSpPr>
          <p:cNvPr id="29700" name="文本框 3"/>
          <p:cNvSpPr txBox="1">
            <a:spLocks noChangeArrowheads="1"/>
          </p:cNvSpPr>
          <p:nvPr/>
        </p:nvSpPr>
        <p:spPr bwMode="auto">
          <a:xfrm>
            <a:off x="669925" y="234950"/>
            <a:ext cx="799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总述</a:t>
            </a:r>
          </a:p>
        </p:txBody>
      </p:sp>
      <p:sp>
        <p:nvSpPr>
          <p:cNvPr id="212" name=" 212"/>
          <p:cNvSpPr/>
          <p:nvPr/>
        </p:nvSpPr>
        <p:spPr>
          <a:xfrm>
            <a:off x="358775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212"/>
          <p:cNvSpPr/>
          <p:nvPr/>
        </p:nvSpPr>
        <p:spPr>
          <a:xfrm>
            <a:off x="539750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212"/>
          <p:cNvSpPr/>
          <p:nvPr/>
        </p:nvSpPr>
        <p:spPr>
          <a:xfrm>
            <a:off x="176213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8"/>
          <p:cNvSpPr/>
          <p:nvPr/>
        </p:nvSpPr>
        <p:spPr>
          <a:xfrm>
            <a:off x="-149225" y="5905500"/>
            <a:ext cx="12728575" cy="312738"/>
          </a:xfrm>
          <a:prstGeom prst="rightArrow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3" name="文本框 2"/>
          <p:cNvSpPr txBox="1">
            <a:spLocks noChangeArrowheads="1"/>
          </p:cNvSpPr>
          <p:nvPr/>
        </p:nvSpPr>
        <p:spPr bwMode="auto">
          <a:xfrm>
            <a:off x="900113" y="1203325"/>
            <a:ext cx="10155237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书中展现的作者对于</a:t>
            </a:r>
            <a:r>
              <a:rPr lang="zh-CN" altLang="en-US" sz="2800">
                <a:solidFill>
                  <a:srgbClr val="CC6600"/>
                </a:solidFill>
                <a:latin typeface="楷体" pitchFamily="49" charset="-122"/>
                <a:ea typeface="楷体" pitchFamily="49" charset="-122"/>
              </a:rPr>
              <a:t>自由信念的执着、朋友间的信任、亲人的等待、甚至是被奴役着的黑人之间的同情、以及生命在极端环境下的渴望，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都令我感动！</a:t>
            </a:r>
          </a:p>
          <a:p>
            <a:endParaRPr lang="zh-CN" altLang="en-US" sz="280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  即便是现在，自由仍是弥足珍贵的，俗话说：</a:t>
            </a:r>
            <a:r>
              <a:rPr lang="zh-CN" altLang="en-US" sz="2800">
                <a:solidFill>
                  <a:srgbClr val="CC6600"/>
                </a:solidFill>
                <a:latin typeface="楷体" pitchFamily="49" charset="-122"/>
                <a:ea typeface="楷体" pitchFamily="49" charset="-122"/>
              </a:rPr>
              <a:t>生命诚可贵，爱情价更高，若为自由故，二者皆可抛！</a:t>
            </a:r>
          </a:p>
          <a:p>
            <a:endParaRPr lang="zh-CN" altLang="en-US" sz="280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  机智勇敢、坚定博爱的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Solomon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以他的信念为我们叙写了追逐自由和幸福的传奇，他鼓舞着全世界，警醒了所有时代！</a:t>
            </a:r>
          </a:p>
          <a:p>
            <a:endParaRPr lang="zh-CN" altLang="en-US" sz="2800">
              <a:latin typeface="楷体" pitchFamily="49" charset="-122"/>
              <a:ea typeface="楷体" pitchFamily="49" charset="-122"/>
            </a:endParaRPr>
          </a:p>
          <a:p>
            <a:endParaRPr lang="zh-CN" altLang="en-US" sz="3200" b="1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</a:t>
            </a:r>
          </a:p>
        </p:txBody>
      </p:sp>
      <p:sp>
        <p:nvSpPr>
          <p:cNvPr id="30724" name="文本框 3"/>
          <p:cNvSpPr txBox="1">
            <a:spLocks noChangeArrowheads="1"/>
          </p:cNvSpPr>
          <p:nvPr/>
        </p:nvSpPr>
        <p:spPr bwMode="auto">
          <a:xfrm>
            <a:off x="669925" y="234950"/>
            <a:ext cx="799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总述</a:t>
            </a:r>
          </a:p>
        </p:txBody>
      </p:sp>
      <p:sp>
        <p:nvSpPr>
          <p:cNvPr id="212" name=" 212"/>
          <p:cNvSpPr/>
          <p:nvPr/>
        </p:nvSpPr>
        <p:spPr>
          <a:xfrm>
            <a:off x="358775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212"/>
          <p:cNvSpPr/>
          <p:nvPr/>
        </p:nvSpPr>
        <p:spPr>
          <a:xfrm>
            <a:off x="539750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212"/>
          <p:cNvSpPr/>
          <p:nvPr/>
        </p:nvSpPr>
        <p:spPr>
          <a:xfrm>
            <a:off x="176213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8"/>
          <p:cNvSpPr/>
          <p:nvPr/>
        </p:nvSpPr>
        <p:spPr>
          <a:xfrm>
            <a:off x="-149225" y="5905500"/>
            <a:ext cx="12728575" cy="312738"/>
          </a:xfrm>
          <a:prstGeom prst="rightArrow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746" name="文本框 2"/>
          <p:cNvSpPr txBox="1">
            <a:spLocks noChangeArrowheads="1"/>
          </p:cNvSpPr>
          <p:nvPr/>
        </p:nvSpPr>
        <p:spPr bwMode="auto">
          <a:xfrm>
            <a:off x="1155700" y="750888"/>
            <a:ext cx="1015523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电影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为奴十二年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》  Solomon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获救后重回家人身边！</a:t>
            </a:r>
          </a:p>
          <a:p>
            <a:endParaRPr lang="zh-CN" altLang="en-US" sz="2800" b="1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</a:t>
            </a:r>
          </a:p>
        </p:txBody>
      </p:sp>
      <p:sp>
        <p:nvSpPr>
          <p:cNvPr id="31747" name="文本框 3"/>
          <p:cNvSpPr txBox="1">
            <a:spLocks noChangeArrowheads="1"/>
          </p:cNvSpPr>
          <p:nvPr/>
        </p:nvSpPr>
        <p:spPr bwMode="auto">
          <a:xfrm>
            <a:off x="669925" y="234950"/>
            <a:ext cx="799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总述</a:t>
            </a:r>
          </a:p>
        </p:txBody>
      </p:sp>
      <p:sp>
        <p:nvSpPr>
          <p:cNvPr id="212" name=" 212"/>
          <p:cNvSpPr/>
          <p:nvPr/>
        </p:nvSpPr>
        <p:spPr>
          <a:xfrm>
            <a:off x="358775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212"/>
          <p:cNvSpPr/>
          <p:nvPr/>
        </p:nvSpPr>
        <p:spPr>
          <a:xfrm>
            <a:off x="539750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212"/>
          <p:cNvSpPr/>
          <p:nvPr/>
        </p:nvSpPr>
        <p:spPr>
          <a:xfrm>
            <a:off x="176213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1751" name="Picture 8" descr="微信截图_201712111603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1973263"/>
            <a:ext cx="8062913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8"/>
          <p:cNvSpPr/>
          <p:nvPr/>
        </p:nvSpPr>
        <p:spPr>
          <a:xfrm>
            <a:off x="-149225" y="5905500"/>
            <a:ext cx="12728575" cy="312738"/>
          </a:xfrm>
          <a:prstGeom prst="rightArrow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39" name="文本框 1"/>
          <p:cNvSpPr txBox="1">
            <a:spLocks noChangeArrowheads="1"/>
          </p:cNvSpPr>
          <p:nvPr/>
        </p:nvSpPr>
        <p:spPr bwMode="auto">
          <a:xfrm>
            <a:off x="1993900" y="2728913"/>
            <a:ext cx="79946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这是一个关于</a:t>
            </a:r>
          </a:p>
          <a:p>
            <a:endParaRPr lang="zh-CN" altLang="en-US" sz="3600" b="1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坚持、勇敢、自由、善良的爱的故事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4"/>
          <p:cNvSpPr>
            <a:spLocks noChangeArrowheads="1"/>
          </p:cNvSpPr>
          <p:nvPr/>
        </p:nvSpPr>
        <p:spPr bwMode="auto">
          <a:xfrm>
            <a:off x="3228975" y="3100388"/>
            <a:ext cx="57340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6000" b="1">
                <a:latin typeface="楷体" pitchFamily="49" charset="-122"/>
                <a:ea typeface="楷体" pitchFamily="49" charset="-122"/>
              </a:rPr>
              <a:t>感谢聆听！</a:t>
            </a:r>
          </a:p>
        </p:txBody>
      </p:sp>
      <p:sp>
        <p:nvSpPr>
          <p:cNvPr id="9" name="右箭头 8"/>
          <p:cNvSpPr/>
          <p:nvPr/>
        </p:nvSpPr>
        <p:spPr>
          <a:xfrm>
            <a:off x="-163513" y="1068388"/>
            <a:ext cx="12728576" cy="312737"/>
          </a:xfrm>
          <a:prstGeom prst="rightArrow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 212"/>
          <p:cNvSpPr/>
          <p:nvPr/>
        </p:nvSpPr>
        <p:spPr>
          <a:xfrm>
            <a:off x="6015038" y="4114800"/>
            <a:ext cx="238125" cy="207963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 212"/>
          <p:cNvSpPr/>
          <p:nvPr/>
        </p:nvSpPr>
        <p:spPr>
          <a:xfrm>
            <a:off x="5619750" y="4114800"/>
            <a:ext cx="238125" cy="207963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 212"/>
          <p:cNvSpPr/>
          <p:nvPr/>
        </p:nvSpPr>
        <p:spPr>
          <a:xfrm>
            <a:off x="5229225" y="4114800"/>
            <a:ext cx="238125" cy="207963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8"/>
          <p:cNvSpPr/>
          <p:nvPr/>
        </p:nvSpPr>
        <p:spPr>
          <a:xfrm>
            <a:off x="-149225" y="5905500"/>
            <a:ext cx="12728575" cy="312738"/>
          </a:xfrm>
          <a:prstGeom prst="rightArrow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3" name="文本框 1"/>
          <p:cNvSpPr txBox="1">
            <a:spLocks noChangeArrowheads="1"/>
          </p:cNvSpPr>
          <p:nvPr/>
        </p:nvSpPr>
        <p:spPr bwMode="auto">
          <a:xfrm>
            <a:off x="2663825" y="4633913"/>
            <a:ext cx="79946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总述</a:t>
            </a:r>
          </a:p>
        </p:txBody>
      </p:sp>
      <p:sp>
        <p:nvSpPr>
          <p:cNvPr id="15364" name="文本框 2"/>
          <p:cNvSpPr txBox="1">
            <a:spLocks noChangeArrowheads="1"/>
          </p:cNvSpPr>
          <p:nvPr/>
        </p:nvSpPr>
        <p:spPr bwMode="auto">
          <a:xfrm>
            <a:off x="2663825" y="3197225"/>
            <a:ext cx="79946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读书感悟</a:t>
            </a:r>
          </a:p>
        </p:txBody>
      </p:sp>
      <p:sp>
        <p:nvSpPr>
          <p:cNvPr id="15365" name="文本框 3"/>
          <p:cNvSpPr txBox="1">
            <a:spLocks noChangeArrowheads="1"/>
          </p:cNvSpPr>
          <p:nvPr/>
        </p:nvSpPr>
        <p:spPr bwMode="auto">
          <a:xfrm>
            <a:off x="2663825" y="1708150"/>
            <a:ext cx="7994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内容简介</a:t>
            </a:r>
          </a:p>
        </p:txBody>
      </p:sp>
      <p:sp>
        <p:nvSpPr>
          <p:cNvPr id="212" name=" 212"/>
          <p:cNvSpPr/>
          <p:nvPr/>
        </p:nvSpPr>
        <p:spPr>
          <a:xfrm>
            <a:off x="2060575" y="1927225"/>
            <a:ext cx="238125" cy="207963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212"/>
          <p:cNvSpPr/>
          <p:nvPr/>
        </p:nvSpPr>
        <p:spPr>
          <a:xfrm>
            <a:off x="2060575" y="3416300"/>
            <a:ext cx="238125" cy="206375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212"/>
          <p:cNvSpPr/>
          <p:nvPr/>
        </p:nvSpPr>
        <p:spPr>
          <a:xfrm>
            <a:off x="2060575" y="4852988"/>
            <a:ext cx="238125" cy="206375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212"/>
          <p:cNvSpPr/>
          <p:nvPr/>
        </p:nvSpPr>
        <p:spPr>
          <a:xfrm>
            <a:off x="1666875" y="3416300"/>
            <a:ext cx="238125" cy="206375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 212"/>
          <p:cNvSpPr/>
          <p:nvPr/>
        </p:nvSpPr>
        <p:spPr>
          <a:xfrm>
            <a:off x="1666875" y="4852988"/>
            <a:ext cx="238125" cy="206375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 212"/>
          <p:cNvSpPr/>
          <p:nvPr/>
        </p:nvSpPr>
        <p:spPr>
          <a:xfrm>
            <a:off x="1276350" y="4852988"/>
            <a:ext cx="238125" cy="206375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8"/>
          <p:cNvSpPr/>
          <p:nvPr/>
        </p:nvSpPr>
        <p:spPr>
          <a:xfrm>
            <a:off x="-149225" y="5905500"/>
            <a:ext cx="12728575" cy="312738"/>
          </a:xfrm>
          <a:prstGeom prst="rightArrow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87" name="文本框 3"/>
          <p:cNvSpPr txBox="1">
            <a:spLocks noChangeArrowheads="1"/>
          </p:cNvSpPr>
          <p:nvPr/>
        </p:nvSpPr>
        <p:spPr bwMode="auto">
          <a:xfrm>
            <a:off x="4905375" y="2720975"/>
            <a:ext cx="799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内容简介</a:t>
            </a:r>
          </a:p>
        </p:txBody>
      </p:sp>
      <p:sp>
        <p:nvSpPr>
          <p:cNvPr id="212" name=" 212"/>
          <p:cNvSpPr/>
          <p:nvPr/>
        </p:nvSpPr>
        <p:spPr>
          <a:xfrm>
            <a:off x="4302125" y="2940050"/>
            <a:ext cx="238125" cy="207963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8"/>
          <p:cNvSpPr/>
          <p:nvPr/>
        </p:nvSpPr>
        <p:spPr>
          <a:xfrm>
            <a:off x="-149225" y="5905500"/>
            <a:ext cx="12728575" cy="312738"/>
          </a:xfrm>
          <a:prstGeom prst="rightArrow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1" name="文本框 2"/>
          <p:cNvSpPr txBox="1">
            <a:spLocks noChangeArrowheads="1"/>
          </p:cNvSpPr>
          <p:nvPr/>
        </p:nvSpPr>
        <p:spPr bwMode="auto">
          <a:xfrm>
            <a:off x="5456238" y="3121025"/>
            <a:ext cx="5078412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Solomon Northup,19世纪美国黑人作家，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1853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年他以自己的亲身经历为蓝本创作的自传体小说《为奴十二年》。</a:t>
            </a:r>
          </a:p>
        </p:txBody>
      </p:sp>
      <p:sp>
        <p:nvSpPr>
          <p:cNvPr id="17412" name="文本框 3"/>
          <p:cNvSpPr txBox="1">
            <a:spLocks noChangeArrowheads="1"/>
          </p:cNvSpPr>
          <p:nvPr/>
        </p:nvSpPr>
        <p:spPr bwMode="auto">
          <a:xfrm>
            <a:off x="669925" y="234950"/>
            <a:ext cx="799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内容简介</a:t>
            </a:r>
          </a:p>
        </p:txBody>
      </p:sp>
      <p:sp>
        <p:nvSpPr>
          <p:cNvPr id="212" name=" 212"/>
          <p:cNvSpPr/>
          <p:nvPr/>
        </p:nvSpPr>
        <p:spPr>
          <a:xfrm>
            <a:off x="373063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7414" name="图片 7" descr="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438" y="936625"/>
            <a:ext cx="3335337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8"/>
          <p:cNvSpPr/>
          <p:nvPr/>
        </p:nvSpPr>
        <p:spPr>
          <a:xfrm>
            <a:off x="0" y="5905500"/>
            <a:ext cx="12396788" cy="312738"/>
          </a:xfrm>
          <a:prstGeom prst="rightArrow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5167313" y="1465263"/>
            <a:ext cx="65405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故事发生在南北战争之前的美国大陆，主人公Solomon Northup本来是一个自由人，以演奏小提琴为生，有一个幸福的家庭。不料被两个白人欺骗并贩卖到南方为奴，在长达十二年（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1841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-1853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年）的时间里，以奴隶的身份受尽精神与肉体的折磨。</a:t>
            </a:r>
          </a:p>
          <a:p>
            <a:endParaRPr lang="zh-CN" altLang="en-US" sz="3200" b="1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</a:t>
            </a:r>
          </a:p>
        </p:txBody>
      </p:sp>
      <p:sp>
        <p:nvSpPr>
          <p:cNvPr id="18436" name="文本框 3"/>
          <p:cNvSpPr txBox="1">
            <a:spLocks noChangeArrowheads="1"/>
          </p:cNvSpPr>
          <p:nvPr/>
        </p:nvSpPr>
        <p:spPr bwMode="auto">
          <a:xfrm>
            <a:off x="669925" y="234950"/>
            <a:ext cx="799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内容简介</a:t>
            </a:r>
          </a:p>
        </p:txBody>
      </p:sp>
      <p:sp>
        <p:nvSpPr>
          <p:cNvPr id="212" name=" 212"/>
          <p:cNvSpPr/>
          <p:nvPr/>
        </p:nvSpPr>
        <p:spPr>
          <a:xfrm>
            <a:off x="373063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8438" name="图片 15" descr="微信图片_20171210191632_看图王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8" y="796925"/>
            <a:ext cx="41338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图片 16" descr="微信图片_20171210191643_看图王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38" y="3498850"/>
            <a:ext cx="41338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8"/>
          <p:cNvSpPr/>
          <p:nvPr/>
        </p:nvSpPr>
        <p:spPr>
          <a:xfrm>
            <a:off x="-149225" y="5905500"/>
            <a:ext cx="12728575" cy="312738"/>
          </a:xfrm>
          <a:prstGeom prst="rightArrow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459" name="文本框 2"/>
          <p:cNvSpPr txBox="1">
            <a:spLocks noChangeArrowheads="1"/>
          </p:cNvSpPr>
          <p:nvPr/>
        </p:nvSpPr>
        <p:spPr bwMode="auto">
          <a:xfrm>
            <a:off x="1214438" y="1382713"/>
            <a:ext cx="10002837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但是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Solomon Northup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始终没有放弃重回自由人的希望，直到遇见了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Bass—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一位善良的废奴主义者，帮助他找到光明，重回自由！</a:t>
            </a:r>
          </a:p>
          <a:p>
            <a:endParaRPr lang="zh-CN" altLang="en-US" sz="320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>
                <a:latin typeface="楷体" pitchFamily="49" charset="-122"/>
                <a:ea typeface="楷体" pitchFamily="49" charset="-122"/>
              </a:rPr>
              <a:t>  在这段黑暗的过程中，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Solomon Northup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见证了人类进入文明时代以来的最糟糕的一段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人种灭绝、歧视、滥杀无辜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的历史！</a:t>
            </a:r>
          </a:p>
          <a:p>
            <a:endParaRPr lang="zh-CN" altLang="en-US" sz="3200" b="1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</a:t>
            </a:r>
          </a:p>
        </p:txBody>
      </p:sp>
      <p:sp>
        <p:nvSpPr>
          <p:cNvPr id="19460" name="文本框 3"/>
          <p:cNvSpPr txBox="1">
            <a:spLocks noChangeArrowheads="1"/>
          </p:cNvSpPr>
          <p:nvPr/>
        </p:nvSpPr>
        <p:spPr bwMode="auto">
          <a:xfrm>
            <a:off x="669925" y="234950"/>
            <a:ext cx="799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内容简介</a:t>
            </a:r>
          </a:p>
        </p:txBody>
      </p:sp>
      <p:sp>
        <p:nvSpPr>
          <p:cNvPr id="212" name=" 212"/>
          <p:cNvSpPr/>
          <p:nvPr/>
        </p:nvSpPr>
        <p:spPr>
          <a:xfrm>
            <a:off x="373063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8"/>
          <p:cNvSpPr/>
          <p:nvPr/>
        </p:nvSpPr>
        <p:spPr>
          <a:xfrm>
            <a:off x="-149225" y="5905500"/>
            <a:ext cx="12728575" cy="312738"/>
          </a:xfrm>
          <a:prstGeom prst="rightArrow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3" name="文本框 2"/>
          <p:cNvSpPr txBox="1">
            <a:spLocks noChangeArrowheads="1"/>
          </p:cNvSpPr>
          <p:nvPr/>
        </p:nvSpPr>
        <p:spPr bwMode="auto">
          <a:xfrm>
            <a:off x="373063" y="987425"/>
            <a:ext cx="508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主要相关人物</a:t>
            </a:r>
          </a:p>
        </p:txBody>
      </p:sp>
      <p:sp>
        <p:nvSpPr>
          <p:cNvPr id="20484" name="文本框 3"/>
          <p:cNvSpPr txBox="1">
            <a:spLocks noChangeArrowheads="1"/>
          </p:cNvSpPr>
          <p:nvPr/>
        </p:nvSpPr>
        <p:spPr bwMode="auto">
          <a:xfrm>
            <a:off x="669925" y="234950"/>
            <a:ext cx="799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内容简介</a:t>
            </a:r>
          </a:p>
        </p:txBody>
      </p:sp>
      <p:sp>
        <p:nvSpPr>
          <p:cNvPr id="212" name=" 212"/>
          <p:cNvSpPr/>
          <p:nvPr/>
        </p:nvSpPr>
        <p:spPr>
          <a:xfrm>
            <a:off x="373063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486" name="文本框 1"/>
          <p:cNvSpPr txBox="1">
            <a:spLocks noChangeArrowheads="1"/>
          </p:cNvSpPr>
          <p:nvPr/>
        </p:nvSpPr>
        <p:spPr bwMode="auto">
          <a:xfrm>
            <a:off x="771525" y="1571625"/>
            <a:ext cx="107711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Ford</a:t>
            </a:r>
          </a:p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Solomon的第一位主人，并对他心存感激，因为“没有比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Willam Ford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更善良、高贵、正直的基督徒了”！虽心存良善，对黑奴的遭遇抱有同情，但却为了自身的利益不闻不问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是一位身不由己的“伪君子”。</a:t>
            </a:r>
          </a:p>
        </p:txBody>
      </p:sp>
      <p:sp>
        <p:nvSpPr>
          <p:cNvPr id="20487" name="文本框 5"/>
          <p:cNvSpPr txBox="1">
            <a:spLocks noChangeArrowheads="1"/>
          </p:cNvSpPr>
          <p:nvPr/>
        </p:nvSpPr>
        <p:spPr bwMode="auto">
          <a:xfrm>
            <a:off x="771525" y="4090988"/>
            <a:ext cx="10648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Tibiz</a:t>
            </a:r>
          </a:p>
          <a:p>
            <a:r>
              <a:rPr lang="zh-CN" altLang="en-US" sz="2800">
                <a:latin typeface="楷体" pitchFamily="49" charset="-122"/>
                <a:ea typeface="楷体" pitchFamily="49" charset="-122"/>
                <a:sym typeface="+mn-ea"/>
              </a:rPr>
              <a:t>Solomon的第二个主人，也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是Solomon最痛恨的人，曾经差点几次让Solomon置于死地。凶狠狡诈，媚上欺下，对于他认为比自己低等的人毫不手下留情，极其卑鄙。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8"/>
          <p:cNvSpPr/>
          <p:nvPr/>
        </p:nvSpPr>
        <p:spPr>
          <a:xfrm>
            <a:off x="-149225" y="5905500"/>
            <a:ext cx="12728575" cy="312738"/>
          </a:xfrm>
          <a:prstGeom prst="rightArrow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07" name="文本框 3"/>
          <p:cNvSpPr txBox="1">
            <a:spLocks noChangeArrowheads="1"/>
          </p:cNvSpPr>
          <p:nvPr/>
        </p:nvSpPr>
        <p:spPr bwMode="auto">
          <a:xfrm>
            <a:off x="669925" y="234950"/>
            <a:ext cx="799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内容简介</a:t>
            </a:r>
          </a:p>
        </p:txBody>
      </p:sp>
      <p:sp>
        <p:nvSpPr>
          <p:cNvPr id="212" name=" 212"/>
          <p:cNvSpPr/>
          <p:nvPr/>
        </p:nvSpPr>
        <p:spPr>
          <a:xfrm>
            <a:off x="373063" y="384175"/>
            <a:ext cx="130175" cy="101600"/>
          </a:xfrm>
          <a:prstGeom prst="hear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509" name="文本框 1"/>
          <p:cNvSpPr txBox="1">
            <a:spLocks noChangeArrowheads="1"/>
          </p:cNvSpPr>
          <p:nvPr/>
        </p:nvSpPr>
        <p:spPr bwMode="auto">
          <a:xfrm>
            <a:off x="711200" y="1211263"/>
            <a:ext cx="103679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Epps</a:t>
            </a:r>
          </a:p>
          <a:p>
            <a:r>
              <a:rPr lang="zh-CN" altLang="en-US" sz="2800">
                <a:latin typeface="楷体" pitchFamily="49" charset="-122"/>
                <a:ea typeface="楷体" pitchFamily="49" charset="-122"/>
                <a:sym typeface="+mn-ea"/>
              </a:rPr>
              <a:t>Solomon的第三个主人，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人称“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Nigger Breaker”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，冷酷无情，Solomon为他工作了十年，但什么也没得到，除了谩骂和鞭打。</a:t>
            </a:r>
          </a:p>
        </p:txBody>
      </p:sp>
      <p:sp>
        <p:nvSpPr>
          <p:cNvPr id="21510" name="文本框 5"/>
          <p:cNvSpPr txBox="1">
            <a:spLocks noChangeArrowheads="1"/>
          </p:cNvSpPr>
          <p:nvPr/>
        </p:nvSpPr>
        <p:spPr bwMode="auto">
          <a:xfrm>
            <a:off x="711200" y="3543300"/>
            <a:ext cx="108077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B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ass</a:t>
            </a:r>
          </a:p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白人木匠，加拿大人，废奴主义者，是他帮</a:t>
            </a:r>
            <a:r>
              <a:rPr lang="zh-CN" altLang="en-US" sz="2800">
                <a:latin typeface="楷体" pitchFamily="49" charset="-122"/>
                <a:ea typeface="楷体" pitchFamily="49" charset="-122"/>
                <a:sym typeface="+mn-ea"/>
              </a:rPr>
              <a:t>Solomon送信并将Solomon的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遭遇告知其在纽约州的朋友，最终让</a:t>
            </a:r>
            <a:r>
              <a:rPr lang="zh-CN" altLang="en-US" sz="2800">
                <a:ea typeface="楷体" pitchFamily="49" charset="-122"/>
                <a:sym typeface="+mn-ea"/>
              </a:rPr>
              <a:t>Solomon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重获自由。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644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644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17"/>
  <p:tag name="KSO_WM_TAG_VERSION" val="1.0"/>
  <p:tag name="KSO_WM_BEAUTIFY_FLAG" val="#wm#"/>
  <p:tag name="KSO_WM_TEMPLATE_THUMBS_INDEX" val="1、2、3、4、5、6、7、8、9、10、11、12、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7"/>
</p:tagLst>
</file>

<file path=ppt/theme/theme1.xml><?xml version="1.0" encoding="utf-8"?>
<a:theme xmlns:a="http://schemas.openxmlformats.org/drawingml/2006/main" name="1_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1249</Words>
  <Application>WPS 演示</Application>
  <PresentationFormat>自定义</PresentationFormat>
  <Paragraphs>92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演示文稿设计模板</vt:lpstr>
      </vt:variant>
      <vt:variant>
        <vt:i4>4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黑体</vt:lpstr>
      <vt:lpstr>Calibri</vt:lpstr>
      <vt:lpstr>楷体</vt:lpstr>
      <vt:lpstr>+mn-ea</vt:lpstr>
      <vt:lpstr>1_Office Theme</vt:lpstr>
      <vt:lpstr>1_Office Theme</vt:lpstr>
      <vt:lpstr>1_Office Theme</vt:lpstr>
      <vt:lpstr>1_Office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Windows 用户</cp:lastModifiedBy>
  <cp:revision>22</cp:revision>
  <dcterms:created xsi:type="dcterms:W3CDTF">2017-12-10T07:18:39Z</dcterms:created>
  <dcterms:modified xsi:type="dcterms:W3CDTF">2017-12-12T03:31:40Z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