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256" r:id="rId4"/>
    <p:sldId id="277" r:id="rId5"/>
    <p:sldId id="278" r:id="rId6"/>
    <p:sldId id="269" r:id="rId7"/>
    <p:sldId id="326" r:id="rId9"/>
    <p:sldId id="327" r:id="rId10"/>
    <p:sldId id="328" r:id="rId11"/>
    <p:sldId id="297" r:id="rId12"/>
    <p:sldId id="329" r:id="rId13"/>
    <p:sldId id="331" r:id="rId14"/>
    <p:sldId id="332" r:id="rId15"/>
    <p:sldId id="319" r:id="rId16"/>
    <p:sldId id="315" r:id="rId17"/>
    <p:sldId id="26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1pPr>
    <a:lvl2pPr marL="457200" lvl="1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2pPr>
    <a:lvl3pPr marL="914400" lvl="2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3pPr>
    <a:lvl4pPr marL="1371600" lvl="3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4pPr>
    <a:lvl5pPr marL="1828800" lvl="4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5pPr>
    <a:lvl6pPr marL="2286000" lvl="5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6pPr>
    <a:lvl7pPr marL="2743200" lvl="6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7pPr>
    <a:lvl8pPr marL="3200400" lvl="7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8pPr>
    <a:lvl9pPr marL="3657600" lvl="8" indent="0" algn="l" defTabSz="91440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나눔고딕" charset="-12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7898A"/>
    <a:srgbClr val="868788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1164" y="-96"/>
      </p:cViewPr>
      <p:guideLst>
        <p:guide orient="horz" pos="2160"/>
        <p:guide pos="298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200" d="100"/>
        <a:sy n="200" d="100"/>
      </p:scale>
      <p:origin x="0" y="18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머리글 개체 틀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82208-07DB-47A4-AB61-CDF3048A8E14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3797" name="슬라이드 노트 개체 틀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 defTabSz="0" latinLnBrk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마스터 텍스트 스타일을 편집합니다</a:t>
            </a:r>
            <a:endParaRPr lang="zh-CN" altLang="en-US" sz="1200" dirty="0">
              <a:ea typeface="宋体" panose="02010600030101010101" pitchFamily="2" charset="-122"/>
            </a:endParaRPr>
          </a:p>
          <a:p>
            <a:pPr lvl="0" defTabSz="0" latinLnBrk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둘째 수준</a:t>
            </a:r>
            <a:endParaRPr lang="zh-CN" altLang="en-US" sz="1200" dirty="0">
              <a:ea typeface="宋体" panose="02010600030101010101" pitchFamily="2" charset="-122"/>
            </a:endParaRPr>
          </a:p>
          <a:p>
            <a:pPr lvl="0" defTabSz="0" latinLnBrk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셋째 수준</a:t>
            </a:r>
            <a:endParaRPr lang="zh-CN" altLang="en-US" sz="1200" dirty="0">
              <a:ea typeface="宋体" panose="02010600030101010101" pitchFamily="2" charset="-122"/>
            </a:endParaRPr>
          </a:p>
          <a:p>
            <a:pPr lvl="0" defTabSz="0" latinLnBrk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넷째 수준</a:t>
            </a:r>
            <a:endParaRPr lang="zh-CN" altLang="en-US" sz="1200" dirty="0">
              <a:ea typeface="宋体" panose="02010600030101010101" pitchFamily="2" charset="-122"/>
            </a:endParaRPr>
          </a:p>
          <a:p>
            <a:pPr lvl="0" defTabSz="0" latinLnBrk="0">
              <a:spcBef>
                <a:spcPct val="30000"/>
              </a:spcBef>
            </a:pPr>
            <a:r>
              <a:rPr lang="zh-CN" altLang="en-US" sz="1200" dirty="0">
                <a:ea typeface="宋体" panose="02010600030101010101" pitchFamily="2" charset="-122"/>
              </a:rPr>
              <a:t>다섯째 수준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4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hangingPunct="1"/>
            <a:fld id="{9A0DB2DC-4C9A-4742-B13C-FB6460FD3503}" type="slidenum">
              <a:rPr lang="zh-CN" altLang="zh-CN" dirty="0">
                <a:ea typeface="宋体" panose="02010600030101010101" pitchFamily="2" charset="-122"/>
              </a:rPr>
            </a:fld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82208-07DB-47A4-AB61-CDF3048A8E14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82208-07DB-47A4-AB61-CDF3048A8E14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82208-07DB-47A4-AB61-CDF3048A8E14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82208-07DB-47A4-AB61-CDF3048A8E14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나눔고딕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나눔고딕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1028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/>
  <p:txStyles>
    <p:titleStyle>
      <a:lvl1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나눔고딕" charset="-127"/>
        </a:defRPr>
      </a:lvl1pPr>
      <a:lvl2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2pPr>
      <a:lvl3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3pPr>
      <a:lvl4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4pPr>
      <a:lvl5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나눔고딕" charset="-127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나눔고딕" charset="-127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나눔고딕" charset="-127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1028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4D8E02-056D-429C-B5B8-34F97CA19098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hf sldNum="0" hdr="0" ftr="0"/>
  <p:txStyles>
    <p:titleStyle>
      <a:lvl1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나눔고딕" charset="-127"/>
        </a:defRPr>
      </a:lvl1pPr>
      <a:lvl2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2pPr>
      <a:lvl3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3pPr>
      <a:lvl4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4pPr>
      <a:lvl5pPr marL="9144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나눔고딕" charset="-127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나눔고딕" charset="-127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나눔고딕" charset="-127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나눔고딕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hyperlink" Target="http://www.1ppt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www.1ppt.com/" TargetMode="Externa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1" Type="http://schemas.openxmlformats.org/officeDocument/2006/relationships/hyperlink" Target="http://www.1ppt.com/suca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5"/>
          <p:cNvSpPr/>
          <p:nvPr/>
        </p:nvSpPr>
        <p:spPr>
          <a:xfrm>
            <a:off x="6229350" y="5251450"/>
            <a:ext cx="2281238" cy="249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第一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PPT</a:t>
            </a: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模板，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  <a:hlinkClick r:id="rId1"/>
              </a:rPr>
              <a:t>www.1ppt.com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 </a:t>
            </a:r>
            <a:endParaRPr lang="en-US" altLang="zh-CN" sz="800" dirty="0">
              <a:solidFill>
                <a:schemeClr val="bg1"/>
              </a:solidFill>
              <a:latin typeface="나눔고딕" charset="-127"/>
              <a:ea typeface="나눔고딕" charset="-127"/>
              <a:sym typeface="나눔고딕" charset="-127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4"/>
          <p:cNvSpPr/>
          <p:nvPr/>
        </p:nvSpPr>
        <p:spPr>
          <a:xfrm>
            <a:off x="5021580" y="4302125"/>
            <a:ext cx="4921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kumimoji="1" lang="zh-CN" altLang="en-US" sz="36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나눔고딕" charset="-127"/>
              </a:rPr>
              <a:t>主讲人：李少栋</a:t>
            </a:r>
            <a:endParaRPr kumimoji="1" lang="zh-CN" altLang="en-US" sz="3600" b="1" dirty="0">
              <a:solidFill>
                <a:srgbClr val="FFFF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나눔고딕" charset="-127"/>
            </a:endParaRPr>
          </a:p>
          <a:p>
            <a:pPr lvl="0" eaLnBrk="1" hangingPunct="1">
              <a:lnSpc>
                <a:spcPct val="150000"/>
              </a:lnSpc>
            </a:pPr>
            <a:endParaRPr kumimoji="1" lang="zh-CN" altLang="en-US" sz="3600" b="1" dirty="0">
              <a:solidFill>
                <a:srgbClr val="FFFF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나눔고딕" charset="-127"/>
            </a:endParaRPr>
          </a:p>
        </p:txBody>
      </p:sp>
      <p:sp>
        <p:nvSpPr>
          <p:cNvPr id="26629" name="TextBox 6"/>
          <p:cNvSpPr/>
          <p:nvPr/>
        </p:nvSpPr>
        <p:spPr>
          <a:xfrm>
            <a:off x="669290" y="2419985"/>
            <a:ext cx="78047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ctr" eaLnBrk="1" hangingPunct="1"/>
            <a:r>
              <a:rPr kumimoji="1" lang="zh-CN" altLang="en-US" sz="5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天下惟庸人无咎无誉</a:t>
            </a:r>
            <a:endParaRPr kumimoji="1" lang="zh-CN" altLang="en-US" sz="5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lvl="0" algn="ctr" eaLnBrk="1" hangingPunct="1"/>
            <a:r>
              <a:rPr kumimoji="1" lang="en-US" altLang="zh-CN" sz="5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+mn-cs"/>
              </a:rPr>
              <a:t>——</a:t>
            </a:r>
            <a:r>
              <a:rPr kumimoji="1" lang="zh-CN" altLang="en-US" sz="5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《李鸿章传》读后</a:t>
            </a:r>
            <a:endParaRPr kumimoji="1" lang="zh-CN" altLang="en-US" sz="5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问题探讨：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7120" y="1682750"/>
            <a:ext cx="65239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a typeface="宋体" panose="02010600030101010101" pitchFamily="2" charset="-122"/>
              </a:rPr>
              <a:t>2</a:t>
            </a:r>
            <a:r>
              <a:rPr lang="zh-CN" altLang="en-US" sz="2800" b="1">
                <a:ea typeface="宋体" panose="02010600030101010101" pitchFamily="2" charset="-122"/>
              </a:rPr>
              <a:t>、李鸿章是卖国贼吗？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ea typeface="宋体" panose="02010600030101010101" pitchFamily="2" charset="-122"/>
              </a:rPr>
              <a:t>卖国贼</a:t>
            </a:r>
            <a:r>
              <a:rPr lang="en-US" altLang="zh-CN" sz="2800" b="1"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ea typeface="宋体" panose="02010600030101010101" pitchFamily="2" charset="-122"/>
              </a:rPr>
              <a:t>称号来源：</a:t>
            </a:r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1</a:t>
            </a:r>
            <a:r>
              <a:rPr lang="zh-CN" altLang="en-US" sz="2800" b="1">
                <a:ea typeface="宋体" panose="02010600030101010101" pitchFamily="2" charset="-122"/>
              </a:rPr>
              <a:t>、各种不平等条约的签订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2</a:t>
            </a:r>
            <a:r>
              <a:rPr lang="zh-CN" altLang="en-US" sz="2800" b="1">
                <a:ea typeface="宋体" panose="02010600030101010101" pitchFamily="2" charset="-122"/>
              </a:rPr>
              <a:t>、习惯性主和不主战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3</a:t>
            </a:r>
            <a:r>
              <a:rPr lang="zh-CN" altLang="en-US" sz="2800" b="1">
                <a:ea typeface="宋体" panose="02010600030101010101" pitchFamily="2" charset="-122"/>
              </a:rPr>
              <a:t>、事后士大夫们的各种渲染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4</a:t>
            </a:r>
            <a:r>
              <a:rPr lang="zh-CN" altLang="en-US" sz="2800" b="1">
                <a:ea typeface="宋体" panose="02010600030101010101" pitchFamily="2" charset="-122"/>
              </a:rPr>
              <a:t>、与俄国签署东北铁路修约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问题探讨：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7120" y="1682750"/>
            <a:ext cx="75107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a typeface="宋体" panose="02010600030101010101" pitchFamily="2" charset="-122"/>
              </a:rPr>
              <a:t>3</a:t>
            </a:r>
            <a:r>
              <a:rPr lang="zh-CN" altLang="en-US" sz="2800" b="1">
                <a:ea typeface="宋体" panose="02010600030101010101" pitchFamily="2" charset="-122"/>
              </a:rPr>
              <a:t>、他为什么明知黑锅还要背？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ea typeface="宋体" panose="02010600030101010101" pitchFamily="2" charset="-122"/>
              </a:rPr>
              <a:t>1</a:t>
            </a:r>
            <a:r>
              <a:rPr lang="zh-CN" altLang="en-US" sz="2800" b="1">
                <a:ea typeface="宋体" panose="02010600030101010101" pitchFamily="2" charset="-122"/>
              </a:rPr>
              <a:t>、他是房子的管家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5375" y="3497580"/>
            <a:ext cx="750252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、国内很少有人有他在国际外交上的见识与地位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472565" y="2107565"/>
            <a:ext cx="5642610" cy="1984375"/>
            <a:chOff x="4660" y="3930"/>
            <a:chExt cx="8886" cy="3125"/>
          </a:xfrm>
        </p:grpSpPr>
        <p:sp>
          <p:nvSpPr>
            <p:cNvPr id="14" name="文本框 13"/>
            <p:cNvSpPr txBox="1"/>
            <p:nvPr/>
          </p:nvSpPr>
          <p:spPr>
            <a:xfrm>
              <a:off x="5657" y="4975"/>
              <a:ext cx="7889" cy="2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80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80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 rot="19764056">
              <a:off x="4660" y="3930"/>
              <a:ext cx="2243" cy="2089"/>
              <a:chOff x="1164" y="687"/>
              <a:chExt cx="3219" cy="299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6"/>
              <p:cNvSpPr/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715010" y="117506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975" y="2173605"/>
            <a:ext cx="75285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/>
              <a:t>三千年未有之大变局，不是一两个英雄人物可以改变的，这是一场接力赛，你跑几步，我跑几步，一步步把国家弄起来，李鸿章在他那一棒里面，算是没有掉队太远，更没有开历史的倒车，所以也应该给他适当的历史评价。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灯片编号占位符 4"/>
          <p:cNvSpPr txBox="1">
            <a:spLocks noGrp="1"/>
          </p:cNvSpPr>
          <p:nvPr>
            <p:ph type="sldNum" sz="quarter" idx="4"/>
          </p:nvPr>
        </p:nvSpPr>
        <p:spPr/>
        <p:txBody>
          <a:bodyPr anchor="ctr"/>
          <a:p>
            <a:pPr algn="r" eaLnBrk="1" hangingPunct="1"/>
            <a:fld id="{9A0DB2DC-4C9A-4742-B13C-FB6460FD3503}" type="slidenum">
              <a:rPr lang="zh-CN" altLang="zh-CN" sz="1200" dirty="0">
                <a:solidFill>
                  <a:srgbClr val="898989"/>
                </a:solidFill>
              </a:rPr>
            </a:fld>
            <a:endParaRPr lang="zh-CN" altLang="zh-CN" sz="1200" dirty="0">
              <a:solidFill>
                <a:srgbClr val="898989"/>
              </a:solidFill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TextBox 6"/>
          <p:cNvSpPr/>
          <p:nvPr/>
        </p:nvSpPr>
        <p:spPr>
          <a:xfrm>
            <a:off x="2022475" y="2844483"/>
            <a:ext cx="7345363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6600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6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6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TextBox 5"/>
          <p:cNvSpPr/>
          <p:nvPr/>
        </p:nvSpPr>
        <p:spPr>
          <a:xfrm>
            <a:off x="6683375" y="6453188"/>
            <a:ext cx="2281238" cy="247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第一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PPT</a:t>
            </a: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模板网，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  <a:hlinkClick r:id="rId2"/>
              </a:rPr>
              <a:t>www.1ppt.com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 </a:t>
            </a:r>
            <a:endParaRPr lang="en-US" altLang="zh-CN" sz="800" dirty="0">
              <a:solidFill>
                <a:schemeClr val="bg1"/>
              </a:solidFill>
              <a:latin typeface="나눔고딕" charset="-127"/>
              <a:ea typeface="나눔고딕" charset="-127"/>
              <a:sym typeface="나눔고딕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5"/>
          <p:cNvSpPr/>
          <p:nvPr/>
        </p:nvSpPr>
        <p:spPr>
          <a:xfrm>
            <a:off x="5541963" y="4359275"/>
            <a:ext cx="22828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第一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PPT</a:t>
            </a: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模板网，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PPT</a:t>
            </a:r>
            <a:r>
              <a:rPr lang="zh-CN" altLang="en-US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素材下载，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  <a:hlinkClick r:id="rId1"/>
              </a:rPr>
              <a:t>www.1ppt.com/sucai/</a:t>
            </a:r>
            <a:r>
              <a:rPr lang="en-US" altLang="zh-CN" sz="800" dirty="0">
                <a:solidFill>
                  <a:schemeClr val="bg1"/>
                </a:solidFill>
                <a:latin typeface="나눔고딕" charset="-127"/>
                <a:ea typeface="나눔고딕" charset="-127"/>
                <a:sym typeface="나눔고딕" charset="-127"/>
              </a:rPr>
              <a:t> </a:t>
            </a:r>
            <a:endParaRPr lang="en-US" altLang="zh-CN" sz="800" dirty="0">
              <a:solidFill>
                <a:schemeClr val="bg1"/>
              </a:solidFill>
              <a:latin typeface="나눔고딕" charset="-127"/>
              <a:ea typeface="나눔고딕" charset="-127"/>
              <a:sym typeface="나눔고딕" charset="-127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2765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00" cy="108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" name="组合 20"/>
            <p:cNvGrpSpPr/>
            <p:nvPr/>
          </p:nvGrpSpPr>
          <p:grpSpPr>
            <a:xfrm>
              <a:off x="1251" y="2482"/>
              <a:ext cx="11225" cy="6219"/>
              <a:chOff x="2018" y="2449"/>
              <a:chExt cx="11225" cy="6219"/>
            </a:xfrm>
          </p:grpSpPr>
          <p:cxnSp>
            <p:nvCxnSpPr>
              <p:cNvPr id="2" name="直接连接符 3"/>
              <p:cNvCxnSpPr/>
              <p:nvPr/>
            </p:nvCxnSpPr>
            <p:spPr>
              <a:xfrm>
                <a:off x="7798" y="2795"/>
                <a:ext cx="0" cy="5333"/>
              </a:xfrm>
              <a:prstGeom prst="line">
                <a:avLst/>
              </a:prstGeom>
              <a:ln>
                <a:solidFill>
                  <a:srgbClr val="FF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文本框 2"/>
              <p:cNvSpPr txBox="1"/>
              <p:nvPr/>
            </p:nvSpPr>
            <p:spPr>
              <a:xfrm>
                <a:off x="8401" y="2449"/>
                <a:ext cx="3486" cy="917"/>
              </a:xfrm>
              <a:prstGeom prst="rect">
                <a:avLst/>
              </a:prstGeom>
              <a:noFill/>
            </p:spPr>
            <p:txBody>
              <a:bodyPr wrap="square" lIns="91436" tIns="45719" rIns="91436" bIns="45719" rtlCol="0">
                <a:spAutoFit/>
              </a:bodyPr>
              <a:p>
                <a:r>
                  <a:rPr lang="zh-CN" altLang="zh-HK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前言</a:t>
                </a:r>
                <a:endParaRPr lang="zh-CN" altLang="zh-HK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8401" y="4677"/>
                <a:ext cx="3486" cy="964"/>
              </a:xfrm>
              <a:prstGeom prst="rect">
                <a:avLst/>
              </a:prstGeom>
              <a:noFill/>
            </p:spPr>
            <p:txBody>
              <a:bodyPr wrap="square" lIns="91436" tIns="45719" rIns="91436" bIns="45719" rtlCol="0">
                <a:spAutoFit/>
              </a:bodyPr>
              <a:p>
                <a:r>
                  <a:rPr lang="zh-CN" altLang="en-US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问题探讨</a:t>
                </a:r>
                <a:r>
                  <a:rPr lang="en-US" altLang="zh-HK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HK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927" y="7058"/>
                <a:ext cx="3486" cy="964"/>
              </a:xfrm>
              <a:prstGeom prst="rect">
                <a:avLst/>
              </a:prstGeom>
              <a:noFill/>
            </p:spPr>
            <p:txBody>
              <a:bodyPr wrap="square" lIns="91436" tIns="45719" rIns="91436" bIns="45719" rtlCol="0">
                <a:spAutoFit/>
              </a:bodyPr>
              <a:p>
                <a:r>
                  <a:rPr lang="en-US" altLang="zh-CN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r>
                  <a:rPr lang="zh-CN" altLang="en-US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总结</a:t>
                </a:r>
                <a:endParaRPr lang="zh-HK" altLang="en-US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757" y="7704"/>
                <a:ext cx="3486" cy="964"/>
              </a:xfrm>
              <a:prstGeom prst="rect">
                <a:avLst/>
              </a:prstGeom>
              <a:noFill/>
            </p:spPr>
            <p:txBody>
              <a:bodyPr wrap="square" lIns="91436" tIns="45719" rIns="91436" bIns="45719" rtlCol="0">
                <a:spAutoFit/>
              </a:bodyPr>
              <a:p>
                <a:r>
                  <a:rPr lang="en-US" altLang="zh-HK" sz="3200" b="1" spc="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HK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2018" y="3460"/>
                <a:ext cx="4184" cy="3880"/>
                <a:chOff x="2018" y="3460"/>
                <a:chExt cx="4184" cy="3880"/>
              </a:xfrm>
            </p:grpSpPr>
            <p:grpSp>
              <p:nvGrpSpPr>
                <p:cNvPr id="9" name="组合 18"/>
                <p:cNvGrpSpPr/>
                <p:nvPr/>
              </p:nvGrpSpPr>
              <p:grpSpPr>
                <a:xfrm>
                  <a:off x="2576" y="3460"/>
                  <a:ext cx="3067" cy="3056"/>
                  <a:chOff x="1709739" y="2636838"/>
                  <a:chExt cx="1590160" cy="1584325"/>
                </a:xfrm>
                <a:solidFill>
                  <a:srgbClr val="FFFFFF"/>
                </a:solidFill>
                <a:effectLst/>
              </p:grpSpPr>
              <p:sp>
                <p:nvSpPr>
                  <p:cNvPr id="10" name="Freeform 6"/>
                  <p:cNvSpPr/>
                  <p:nvPr/>
                </p:nvSpPr>
                <p:spPr bwMode="auto">
                  <a:xfrm>
                    <a:off x="1709739" y="2636838"/>
                    <a:ext cx="1468102" cy="1467130"/>
                  </a:xfrm>
                  <a:custGeom>
                    <a:avLst/>
                    <a:gdLst>
                      <a:gd name="T0" fmla="*/ 691 w 1276"/>
                      <a:gd name="T1" fmla="*/ 1168 h 1274"/>
                      <a:gd name="T2" fmla="*/ 662 w 1276"/>
                      <a:gd name="T3" fmla="*/ 1267 h 1274"/>
                      <a:gd name="T4" fmla="*/ 654 w 1276"/>
                      <a:gd name="T5" fmla="*/ 1273 h 1274"/>
                      <a:gd name="T6" fmla="*/ 643 w 1276"/>
                      <a:gd name="T7" fmla="*/ 1274 h 1274"/>
                      <a:gd name="T8" fmla="*/ 172 w 1276"/>
                      <a:gd name="T9" fmla="*/ 1274 h 1274"/>
                      <a:gd name="T10" fmla="*/ 81 w 1276"/>
                      <a:gd name="T11" fmla="*/ 1253 h 1274"/>
                      <a:gd name="T12" fmla="*/ 1 w 1276"/>
                      <a:gd name="T13" fmla="*/ 1113 h 1274"/>
                      <a:gd name="T14" fmla="*/ 0 w 1276"/>
                      <a:gd name="T15" fmla="*/ 892 h 1274"/>
                      <a:gd name="T16" fmla="*/ 0 w 1276"/>
                      <a:gd name="T17" fmla="*/ 170 h 1274"/>
                      <a:gd name="T18" fmla="*/ 170 w 1276"/>
                      <a:gd name="T19" fmla="*/ 0 h 1274"/>
                      <a:gd name="T20" fmla="*/ 1110 w 1276"/>
                      <a:gd name="T21" fmla="*/ 0 h 1274"/>
                      <a:gd name="T22" fmla="*/ 1273 w 1276"/>
                      <a:gd name="T23" fmla="*/ 131 h 1274"/>
                      <a:gd name="T24" fmla="*/ 1276 w 1276"/>
                      <a:gd name="T25" fmla="*/ 168 h 1274"/>
                      <a:gd name="T26" fmla="*/ 1276 w 1276"/>
                      <a:gd name="T27" fmla="*/ 629 h 1274"/>
                      <a:gd name="T28" fmla="*/ 1275 w 1276"/>
                      <a:gd name="T29" fmla="*/ 645 h 1274"/>
                      <a:gd name="T30" fmla="*/ 1171 w 1276"/>
                      <a:gd name="T31" fmla="*/ 659 h 1274"/>
                      <a:gd name="T32" fmla="*/ 1171 w 1276"/>
                      <a:gd name="T33" fmla="*/ 214 h 1274"/>
                      <a:gd name="T34" fmla="*/ 106 w 1276"/>
                      <a:gd name="T35" fmla="*/ 214 h 1274"/>
                      <a:gd name="T36" fmla="*/ 106 w 1276"/>
                      <a:gd name="T37" fmla="*/ 230 h 1274"/>
                      <a:gd name="T38" fmla="*/ 105 w 1276"/>
                      <a:gd name="T39" fmla="*/ 1102 h 1274"/>
                      <a:gd name="T40" fmla="*/ 171 w 1276"/>
                      <a:gd name="T41" fmla="*/ 1168 h 1274"/>
                      <a:gd name="T42" fmla="*/ 671 w 1276"/>
                      <a:gd name="T43" fmla="*/ 1168 h 1274"/>
                      <a:gd name="T44" fmla="*/ 691 w 1276"/>
                      <a:gd name="T45" fmla="*/ 1168 h 1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76" h="1274">
                        <a:moveTo>
                          <a:pt x="691" y="1168"/>
                        </a:moveTo>
                        <a:cubicBezTo>
                          <a:pt x="681" y="1203"/>
                          <a:pt x="672" y="1235"/>
                          <a:pt x="662" y="1267"/>
                        </a:cubicBezTo>
                        <a:cubicBezTo>
                          <a:pt x="661" y="1270"/>
                          <a:pt x="657" y="1272"/>
                          <a:pt x="654" y="1273"/>
                        </a:cubicBezTo>
                        <a:cubicBezTo>
                          <a:pt x="651" y="1274"/>
                          <a:pt x="647" y="1274"/>
                          <a:pt x="643" y="1274"/>
                        </a:cubicBezTo>
                        <a:cubicBezTo>
                          <a:pt x="486" y="1274"/>
                          <a:pt x="329" y="1273"/>
                          <a:pt x="172" y="1274"/>
                        </a:cubicBezTo>
                        <a:cubicBezTo>
                          <a:pt x="140" y="1274"/>
                          <a:pt x="109" y="1269"/>
                          <a:pt x="81" y="1253"/>
                        </a:cubicBezTo>
                        <a:cubicBezTo>
                          <a:pt x="29" y="1221"/>
                          <a:pt x="1" y="1174"/>
                          <a:pt x="1" y="1113"/>
                        </a:cubicBezTo>
                        <a:cubicBezTo>
                          <a:pt x="0" y="1039"/>
                          <a:pt x="0" y="966"/>
                          <a:pt x="0" y="892"/>
                        </a:cubicBezTo>
                        <a:cubicBezTo>
                          <a:pt x="0" y="651"/>
                          <a:pt x="0" y="411"/>
                          <a:pt x="0" y="170"/>
                        </a:cubicBezTo>
                        <a:cubicBezTo>
                          <a:pt x="0" y="68"/>
                          <a:pt x="68" y="0"/>
                          <a:pt x="170" y="0"/>
                        </a:cubicBezTo>
                        <a:cubicBezTo>
                          <a:pt x="483" y="0"/>
                          <a:pt x="797" y="0"/>
                          <a:pt x="1110" y="0"/>
                        </a:cubicBezTo>
                        <a:cubicBezTo>
                          <a:pt x="1194" y="0"/>
                          <a:pt x="1258" y="51"/>
                          <a:pt x="1273" y="131"/>
                        </a:cubicBezTo>
                        <a:cubicBezTo>
                          <a:pt x="1276" y="143"/>
                          <a:pt x="1276" y="156"/>
                          <a:pt x="1276" y="168"/>
                        </a:cubicBezTo>
                        <a:cubicBezTo>
                          <a:pt x="1276" y="322"/>
                          <a:pt x="1276" y="475"/>
                          <a:pt x="1276" y="629"/>
                        </a:cubicBezTo>
                        <a:cubicBezTo>
                          <a:pt x="1276" y="634"/>
                          <a:pt x="1276" y="638"/>
                          <a:pt x="1275" y="645"/>
                        </a:cubicBezTo>
                        <a:cubicBezTo>
                          <a:pt x="1239" y="640"/>
                          <a:pt x="1205" y="643"/>
                          <a:pt x="1171" y="659"/>
                        </a:cubicBezTo>
                        <a:cubicBezTo>
                          <a:pt x="1171" y="509"/>
                          <a:pt x="1171" y="362"/>
                          <a:pt x="1171" y="214"/>
                        </a:cubicBezTo>
                        <a:cubicBezTo>
                          <a:pt x="816" y="214"/>
                          <a:pt x="462" y="214"/>
                          <a:pt x="106" y="214"/>
                        </a:cubicBezTo>
                        <a:cubicBezTo>
                          <a:pt x="106" y="219"/>
                          <a:pt x="106" y="224"/>
                          <a:pt x="106" y="230"/>
                        </a:cubicBezTo>
                        <a:cubicBezTo>
                          <a:pt x="106" y="521"/>
                          <a:pt x="106" y="812"/>
                          <a:pt x="105" y="1102"/>
                        </a:cubicBezTo>
                        <a:cubicBezTo>
                          <a:pt x="105" y="1141"/>
                          <a:pt x="125" y="1169"/>
                          <a:pt x="171" y="1168"/>
                        </a:cubicBezTo>
                        <a:cubicBezTo>
                          <a:pt x="338" y="1167"/>
                          <a:pt x="504" y="1168"/>
                          <a:pt x="671" y="1168"/>
                        </a:cubicBezTo>
                        <a:cubicBezTo>
                          <a:pt x="677" y="1168"/>
                          <a:pt x="683" y="1168"/>
                          <a:pt x="691" y="11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1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571440" y="3653665"/>
                    <a:ext cx="569443" cy="567498"/>
                  </a:xfrm>
                  <a:custGeom>
                    <a:avLst/>
                    <a:gdLst>
                      <a:gd name="T0" fmla="*/ 328 w 495"/>
                      <a:gd name="T1" fmla="*/ 1 h 493"/>
                      <a:gd name="T2" fmla="*/ 495 w 495"/>
                      <a:gd name="T3" fmla="*/ 167 h 493"/>
                      <a:gd name="T4" fmla="*/ 427 w 495"/>
                      <a:gd name="T5" fmla="*/ 236 h 493"/>
                      <a:gd name="T6" fmla="*/ 240 w 495"/>
                      <a:gd name="T7" fmla="*/ 421 h 493"/>
                      <a:gd name="T8" fmla="*/ 216 w 495"/>
                      <a:gd name="T9" fmla="*/ 436 h 493"/>
                      <a:gd name="T10" fmla="*/ 40 w 495"/>
                      <a:gd name="T11" fmla="*/ 488 h 493"/>
                      <a:gd name="T12" fmla="*/ 9 w 495"/>
                      <a:gd name="T13" fmla="*/ 484 h 493"/>
                      <a:gd name="T14" fmla="*/ 6 w 495"/>
                      <a:gd name="T15" fmla="*/ 454 h 493"/>
                      <a:gd name="T16" fmla="*/ 58 w 495"/>
                      <a:gd name="T17" fmla="*/ 276 h 493"/>
                      <a:gd name="T18" fmla="*/ 67 w 495"/>
                      <a:gd name="T19" fmla="*/ 259 h 493"/>
                      <a:gd name="T20" fmla="*/ 327 w 495"/>
                      <a:gd name="T21" fmla="*/ 1 h 493"/>
                      <a:gd name="T22" fmla="*/ 328 w 495"/>
                      <a:gd name="T23" fmla="*/ 1 h 493"/>
                      <a:gd name="T24" fmla="*/ 102 w 495"/>
                      <a:gd name="T25" fmla="*/ 292 h 493"/>
                      <a:gd name="T26" fmla="*/ 72 w 495"/>
                      <a:gd name="T27" fmla="*/ 396 h 493"/>
                      <a:gd name="T28" fmla="*/ 74 w 495"/>
                      <a:gd name="T29" fmla="*/ 405 h 493"/>
                      <a:gd name="T30" fmla="*/ 113 w 495"/>
                      <a:gd name="T31" fmla="*/ 418 h 493"/>
                      <a:gd name="T32" fmla="*/ 148 w 495"/>
                      <a:gd name="T33" fmla="*/ 408 h 493"/>
                      <a:gd name="T34" fmla="*/ 200 w 495"/>
                      <a:gd name="T35" fmla="*/ 393 h 493"/>
                      <a:gd name="T36" fmla="*/ 185 w 495"/>
                      <a:gd name="T37" fmla="*/ 316 h 493"/>
                      <a:gd name="T38" fmla="*/ 178 w 495"/>
                      <a:gd name="T39" fmla="*/ 308 h 493"/>
                      <a:gd name="T40" fmla="*/ 102 w 495"/>
                      <a:gd name="T41" fmla="*/ 292 h 4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95" h="493">
                        <a:moveTo>
                          <a:pt x="328" y="1"/>
                        </a:moveTo>
                        <a:cubicBezTo>
                          <a:pt x="384" y="56"/>
                          <a:pt x="439" y="112"/>
                          <a:pt x="495" y="167"/>
                        </a:cubicBezTo>
                        <a:cubicBezTo>
                          <a:pt x="473" y="190"/>
                          <a:pt x="450" y="213"/>
                          <a:pt x="427" y="236"/>
                        </a:cubicBezTo>
                        <a:cubicBezTo>
                          <a:pt x="365" y="298"/>
                          <a:pt x="303" y="360"/>
                          <a:pt x="240" y="421"/>
                        </a:cubicBezTo>
                        <a:cubicBezTo>
                          <a:pt x="233" y="428"/>
                          <a:pt x="225" y="433"/>
                          <a:pt x="216" y="436"/>
                        </a:cubicBezTo>
                        <a:cubicBezTo>
                          <a:pt x="157" y="454"/>
                          <a:pt x="98" y="471"/>
                          <a:pt x="40" y="488"/>
                        </a:cubicBezTo>
                        <a:cubicBezTo>
                          <a:pt x="28" y="492"/>
                          <a:pt x="18" y="493"/>
                          <a:pt x="9" y="484"/>
                        </a:cubicBezTo>
                        <a:cubicBezTo>
                          <a:pt x="0" y="475"/>
                          <a:pt x="3" y="464"/>
                          <a:pt x="6" y="454"/>
                        </a:cubicBezTo>
                        <a:cubicBezTo>
                          <a:pt x="23" y="395"/>
                          <a:pt x="40" y="335"/>
                          <a:pt x="58" y="276"/>
                        </a:cubicBezTo>
                        <a:cubicBezTo>
                          <a:pt x="60" y="270"/>
                          <a:pt x="63" y="264"/>
                          <a:pt x="67" y="259"/>
                        </a:cubicBezTo>
                        <a:cubicBezTo>
                          <a:pt x="154" y="173"/>
                          <a:pt x="240" y="87"/>
                          <a:pt x="327" y="1"/>
                        </a:cubicBezTo>
                        <a:cubicBezTo>
                          <a:pt x="328" y="1"/>
                          <a:pt x="329" y="0"/>
                          <a:pt x="328" y="1"/>
                        </a:cubicBezTo>
                        <a:close/>
                        <a:moveTo>
                          <a:pt x="102" y="292"/>
                        </a:moveTo>
                        <a:cubicBezTo>
                          <a:pt x="91" y="327"/>
                          <a:pt x="81" y="362"/>
                          <a:pt x="72" y="396"/>
                        </a:cubicBezTo>
                        <a:cubicBezTo>
                          <a:pt x="71" y="399"/>
                          <a:pt x="72" y="403"/>
                          <a:pt x="74" y="405"/>
                        </a:cubicBezTo>
                        <a:cubicBezTo>
                          <a:pt x="87" y="423"/>
                          <a:pt x="92" y="425"/>
                          <a:pt x="113" y="418"/>
                        </a:cubicBezTo>
                        <a:cubicBezTo>
                          <a:pt x="125" y="415"/>
                          <a:pt x="136" y="411"/>
                          <a:pt x="148" y="408"/>
                        </a:cubicBezTo>
                        <a:cubicBezTo>
                          <a:pt x="165" y="403"/>
                          <a:pt x="182" y="398"/>
                          <a:pt x="200" y="393"/>
                        </a:cubicBezTo>
                        <a:cubicBezTo>
                          <a:pt x="195" y="365"/>
                          <a:pt x="190" y="341"/>
                          <a:pt x="185" y="316"/>
                        </a:cubicBezTo>
                        <a:cubicBezTo>
                          <a:pt x="185" y="313"/>
                          <a:pt x="181" y="309"/>
                          <a:pt x="178" y="308"/>
                        </a:cubicBezTo>
                        <a:cubicBezTo>
                          <a:pt x="153" y="302"/>
                          <a:pt x="128" y="297"/>
                          <a:pt x="102" y="2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2" name="Freeform 8"/>
                  <p:cNvSpPr/>
                  <p:nvPr/>
                </p:nvSpPr>
                <p:spPr bwMode="auto">
                  <a:xfrm>
                    <a:off x="2262162" y="3371619"/>
                    <a:ext cx="608346" cy="119627"/>
                  </a:xfrm>
                  <a:custGeom>
                    <a:avLst/>
                    <a:gdLst>
                      <a:gd name="T0" fmla="*/ 0 w 529"/>
                      <a:gd name="T1" fmla="*/ 104 h 104"/>
                      <a:gd name="T2" fmla="*/ 0 w 529"/>
                      <a:gd name="T3" fmla="*/ 0 h 104"/>
                      <a:gd name="T4" fmla="*/ 529 w 529"/>
                      <a:gd name="T5" fmla="*/ 0 h 104"/>
                      <a:gd name="T6" fmla="*/ 529 w 529"/>
                      <a:gd name="T7" fmla="*/ 104 h 104"/>
                      <a:gd name="T8" fmla="*/ 0 w 529"/>
                      <a:gd name="T9" fmla="*/ 104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9" h="104">
                        <a:moveTo>
                          <a:pt x="0" y="104"/>
                        </a:moveTo>
                        <a:cubicBezTo>
                          <a:pt x="0" y="69"/>
                          <a:pt x="0" y="35"/>
                          <a:pt x="0" y="0"/>
                        </a:cubicBezTo>
                        <a:cubicBezTo>
                          <a:pt x="177" y="0"/>
                          <a:pt x="352" y="0"/>
                          <a:pt x="529" y="0"/>
                        </a:cubicBezTo>
                        <a:cubicBezTo>
                          <a:pt x="529" y="35"/>
                          <a:pt x="529" y="69"/>
                          <a:pt x="529" y="104"/>
                        </a:cubicBezTo>
                        <a:cubicBezTo>
                          <a:pt x="353" y="104"/>
                          <a:pt x="177" y="104"/>
                          <a:pt x="0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3" name="Freeform 9"/>
                  <p:cNvSpPr/>
                  <p:nvPr/>
                </p:nvSpPr>
                <p:spPr bwMode="auto">
                  <a:xfrm>
                    <a:off x="2263134" y="3127502"/>
                    <a:ext cx="607373" cy="119627"/>
                  </a:xfrm>
                  <a:custGeom>
                    <a:avLst/>
                    <a:gdLst>
                      <a:gd name="T0" fmla="*/ 528 w 528"/>
                      <a:gd name="T1" fmla="*/ 0 h 104"/>
                      <a:gd name="T2" fmla="*/ 528 w 528"/>
                      <a:gd name="T3" fmla="*/ 104 h 104"/>
                      <a:gd name="T4" fmla="*/ 0 w 528"/>
                      <a:gd name="T5" fmla="*/ 104 h 104"/>
                      <a:gd name="T6" fmla="*/ 0 w 528"/>
                      <a:gd name="T7" fmla="*/ 0 h 104"/>
                      <a:gd name="T8" fmla="*/ 528 w 528"/>
                      <a:gd name="T9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8" h="104">
                        <a:moveTo>
                          <a:pt x="528" y="0"/>
                        </a:moveTo>
                        <a:cubicBezTo>
                          <a:pt x="528" y="35"/>
                          <a:pt x="528" y="69"/>
                          <a:pt x="528" y="104"/>
                        </a:cubicBezTo>
                        <a:cubicBezTo>
                          <a:pt x="352" y="104"/>
                          <a:pt x="177" y="104"/>
                          <a:pt x="0" y="104"/>
                        </a:cubicBezTo>
                        <a:cubicBezTo>
                          <a:pt x="0" y="70"/>
                          <a:pt x="0" y="36"/>
                          <a:pt x="0" y="0"/>
                        </a:cubicBezTo>
                        <a:cubicBezTo>
                          <a:pt x="176" y="0"/>
                          <a:pt x="352" y="0"/>
                          <a:pt x="52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4" name="Freeform 10"/>
                  <p:cNvSpPr/>
                  <p:nvPr/>
                </p:nvSpPr>
                <p:spPr bwMode="auto">
                  <a:xfrm>
                    <a:off x="2263134" y="3615735"/>
                    <a:ext cx="549991" cy="120599"/>
                  </a:xfrm>
                  <a:custGeom>
                    <a:avLst/>
                    <a:gdLst>
                      <a:gd name="T0" fmla="*/ 0 w 478"/>
                      <a:gd name="T1" fmla="*/ 0 h 105"/>
                      <a:gd name="T2" fmla="*/ 478 w 478"/>
                      <a:gd name="T3" fmla="*/ 0 h 105"/>
                      <a:gd name="T4" fmla="*/ 472 w 478"/>
                      <a:gd name="T5" fmla="*/ 8 h 105"/>
                      <a:gd name="T6" fmla="*/ 383 w 478"/>
                      <a:gd name="T7" fmla="*/ 97 h 105"/>
                      <a:gd name="T8" fmla="*/ 366 w 478"/>
                      <a:gd name="T9" fmla="*/ 104 h 105"/>
                      <a:gd name="T10" fmla="*/ 8 w 478"/>
                      <a:gd name="T11" fmla="*/ 105 h 105"/>
                      <a:gd name="T12" fmla="*/ 0 w 478"/>
                      <a:gd name="T13" fmla="*/ 104 h 105"/>
                      <a:gd name="T14" fmla="*/ 0 w 478"/>
                      <a:gd name="T1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8" h="105">
                        <a:moveTo>
                          <a:pt x="0" y="0"/>
                        </a:moveTo>
                        <a:cubicBezTo>
                          <a:pt x="159" y="0"/>
                          <a:pt x="318" y="0"/>
                          <a:pt x="478" y="0"/>
                        </a:cubicBezTo>
                        <a:cubicBezTo>
                          <a:pt x="476" y="3"/>
                          <a:pt x="474" y="6"/>
                          <a:pt x="472" y="8"/>
                        </a:cubicBezTo>
                        <a:cubicBezTo>
                          <a:pt x="443" y="38"/>
                          <a:pt x="413" y="68"/>
                          <a:pt x="383" y="97"/>
                        </a:cubicBezTo>
                        <a:cubicBezTo>
                          <a:pt x="379" y="101"/>
                          <a:pt x="372" y="104"/>
                          <a:pt x="366" y="104"/>
                        </a:cubicBezTo>
                        <a:cubicBezTo>
                          <a:pt x="247" y="105"/>
                          <a:pt x="127" y="105"/>
                          <a:pt x="8" y="105"/>
                        </a:cubicBezTo>
                        <a:cubicBezTo>
                          <a:pt x="6" y="105"/>
                          <a:pt x="3" y="104"/>
                          <a:pt x="0" y="104"/>
                        </a:cubicBezTo>
                        <a:cubicBezTo>
                          <a:pt x="0" y="69"/>
                          <a:pt x="0" y="35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5" name="Freeform 11"/>
                  <p:cNvSpPr/>
                  <p:nvPr/>
                </p:nvSpPr>
                <p:spPr bwMode="auto">
                  <a:xfrm>
                    <a:off x="3016880" y="3492218"/>
                    <a:ext cx="283019" cy="281074"/>
                  </a:xfrm>
                  <a:custGeom>
                    <a:avLst/>
                    <a:gdLst>
                      <a:gd name="T0" fmla="*/ 0 w 246"/>
                      <a:gd name="T1" fmla="*/ 87 h 244"/>
                      <a:gd name="T2" fmla="*/ 66 w 246"/>
                      <a:gd name="T3" fmla="*/ 20 h 244"/>
                      <a:gd name="T4" fmla="*/ 139 w 246"/>
                      <a:gd name="T5" fmla="*/ 20 h 244"/>
                      <a:gd name="T6" fmla="*/ 225 w 246"/>
                      <a:gd name="T7" fmla="*/ 106 h 244"/>
                      <a:gd name="T8" fmla="*/ 227 w 246"/>
                      <a:gd name="T9" fmla="*/ 178 h 244"/>
                      <a:gd name="T10" fmla="*/ 159 w 246"/>
                      <a:gd name="T11" fmla="*/ 244 h 244"/>
                      <a:gd name="T12" fmla="*/ 0 w 246"/>
                      <a:gd name="T13" fmla="*/ 87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6" h="244">
                        <a:moveTo>
                          <a:pt x="0" y="87"/>
                        </a:moveTo>
                        <a:cubicBezTo>
                          <a:pt x="22" y="64"/>
                          <a:pt x="43" y="41"/>
                          <a:pt x="66" y="20"/>
                        </a:cubicBezTo>
                        <a:cubicBezTo>
                          <a:pt x="87" y="1"/>
                          <a:pt x="118" y="0"/>
                          <a:pt x="139" y="20"/>
                        </a:cubicBezTo>
                        <a:cubicBezTo>
                          <a:pt x="169" y="48"/>
                          <a:pt x="198" y="76"/>
                          <a:pt x="225" y="106"/>
                        </a:cubicBezTo>
                        <a:cubicBezTo>
                          <a:pt x="245" y="127"/>
                          <a:pt x="246" y="158"/>
                          <a:pt x="227" y="178"/>
                        </a:cubicBezTo>
                        <a:cubicBezTo>
                          <a:pt x="205" y="202"/>
                          <a:pt x="181" y="223"/>
                          <a:pt x="159" y="244"/>
                        </a:cubicBezTo>
                        <a:cubicBezTo>
                          <a:pt x="107" y="193"/>
                          <a:pt x="54" y="140"/>
                          <a:pt x="0" y="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6" name="Freeform 12"/>
                  <p:cNvSpPr/>
                  <p:nvPr/>
                </p:nvSpPr>
                <p:spPr bwMode="auto">
                  <a:xfrm>
                    <a:off x="2017073" y="3372591"/>
                    <a:ext cx="119627" cy="117682"/>
                  </a:xfrm>
                  <a:custGeom>
                    <a:avLst/>
                    <a:gdLst>
                      <a:gd name="T0" fmla="*/ 0 w 104"/>
                      <a:gd name="T1" fmla="*/ 102 h 102"/>
                      <a:gd name="T2" fmla="*/ 0 w 104"/>
                      <a:gd name="T3" fmla="*/ 0 h 102"/>
                      <a:gd name="T4" fmla="*/ 104 w 104"/>
                      <a:gd name="T5" fmla="*/ 0 h 102"/>
                      <a:gd name="T6" fmla="*/ 104 w 104"/>
                      <a:gd name="T7" fmla="*/ 102 h 102"/>
                      <a:gd name="T8" fmla="*/ 0 w 104"/>
                      <a:gd name="T9" fmla="*/ 102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102">
                        <a:moveTo>
                          <a:pt x="0" y="102"/>
                        </a:moveTo>
                        <a:cubicBezTo>
                          <a:pt x="0" y="68"/>
                          <a:pt x="0" y="34"/>
                          <a:pt x="0" y="0"/>
                        </a:cubicBezTo>
                        <a:cubicBezTo>
                          <a:pt x="35" y="0"/>
                          <a:pt x="69" y="0"/>
                          <a:pt x="104" y="0"/>
                        </a:cubicBezTo>
                        <a:cubicBezTo>
                          <a:pt x="104" y="34"/>
                          <a:pt x="104" y="67"/>
                          <a:pt x="104" y="102"/>
                        </a:cubicBezTo>
                        <a:cubicBezTo>
                          <a:pt x="70" y="102"/>
                          <a:pt x="36" y="102"/>
                          <a:pt x="0" y="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7" name="Freeform 13"/>
                  <p:cNvSpPr/>
                  <p:nvPr/>
                </p:nvSpPr>
                <p:spPr bwMode="auto">
                  <a:xfrm>
                    <a:off x="2018045" y="3128475"/>
                    <a:ext cx="118654" cy="118654"/>
                  </a:xfrm>
                  <a:custGeom>
                    <a:avLst/>
                    <a:gdLst>
                      <a:gd name="T0" fmla="*/ 103 w 103"/>
                      <a:gd name="T1" fmla="*/ 103 h 103"/>
                      <a:gd name="T2" fmla="*/ 0 w 103"/>
                      <a:gd name="T3" fmla="*/ 103 h 103"/>
                      <a:gd name="T4" fmla="*/ 0 w 103"/>
                      <a:gd name="T5" fmla="*/ 0 h 103"/>
                      <a:gd name="T6" fmla="*/ 103 w 103"/>
                      <a:gd name="T7" fmla="*/ 0 h 103"/>
                      <a:gd name="T8" fmla="*/ 103 w 103"/>
                      <a:gd name="T9" fmla="*/ 10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03">
                        <a:moveTo>
                          <a:pt x="103" y="103"/>
                        </a:moveTo>
                        <a:cubicBezTo>
                          <a:pt x="68" y="103"/>
                          <a:pt x="34" y="103"/>
                          <a:pt x="0" y="103"/>
                        </a:cubicBezTo>
                        <a:cubicBezTo>
                          <a:pt x="0" y="68"/>
                          <a:pt x="0" y="35"/>
                          <a:pt x="0" y="0"/>
                        </a:cubicBezTo>
                        <a:cubicBezTo>
                          <a:pt x="34" y="0"/>
                          <a:pt x="68" y="0"/>
                          <a:pt x="103" y="0"/>
                        </a:cubicBezTo>
                        <a:cubicBezTo>
                          <a:pt x="103" y="34"/>
                          <a:pt x="103" y="68"/>
                          <a:pt x="103" y="1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  <p:sp>
                <p:nvSpPr>
                  <p:cNvPr id="18" name="Freeform 14"/>
                  <p:cNvSpPr/>
                  <p:nvPr/>
                </p:nvSpPr>
                <p:spPr bwMode="auto">
                  <a:xfrm>
                    <a:off x="2018045" y="3616708"/>
                    <a:ext cx="118654" cy="118654"/>
                  </a:xfrm>
                  <a:custGeom>
                    <a:avLst/>
                    <a:gdLst>
                      <a:gd name="T0" fmla="*/ 103 w 103"/>
                      <a:gd name="T1" fmla="*/ 103 h 103"/>
                      <a:gd name="T2" fmla="*/ 0 w 103"/>
                      <a:gd name="T3" fmla="*/ 103 h 103"/>
                      <a:gd name="T4" fmla="*/ 0 w 103"/>
                      <a:gd name="T5" fmla="*/ 0 h 103"/>
                      <a:gd name="T6" fmla="*/ 103 w 103"/>
                      <a:gd name="T7" fmla="*/ 0 h 103"/>
                      <a:gd name="T8" fmla="*/ 103 w 103"/>
                      <a:gd name="T9" fmla="*/ 10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03">
                        <a:moveTo>
                          <a:pt x="103" y="103"/>
                        </a:moveTo>
                        <a:cubicBezTo>
                          <a:pt x="68" y="103"/>
                          <a:pt x="35" y="103"/>
                          <a:pt x="0" y="103"/>
                        </a:cubicBezTo>
                        <a:cubicBezTo>
                          <a:pt x="0" y="68"/>
                          <a:pt x="0" y="35"/>
                          <a:pt x="0" y="0"/>
                        </a:cubicBezTo>
                        <a:cubicBezTo>
                          <a:pt x="34" y="0"/>
                          <a:pt x="68" y="0"/>
                          <a:pt x="103" y="0"/>
                        </a:cubicBezTo>
                        <a:cubicBezTo>
                          <a:pt x="103" y="33"/>
                          <a:pt x="103" y="67"/>
                          <a:pt x="103" y="1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HK" altLang="en-US" b="1"/>
                  </a:p>
                </p:txBody>
              </p:sp>
            </p:grpSp>
            <p:sp>
              <p:nvSpPr>
                <p:cNvPr id="19" name="文本框 18"/>
                <p:cNvSpPr txBox="1"/>
                <p:nvPr/>
              </p:nvSpPr>
              <p:spPr>
                <a:xfrm>
                  <a:off x="2018" y="6516"/>
                  <a:ext cx="4185" cy="824"/>
                </a:xfrm>
                <a:prstGeom prst="rect">
                  <a:avLst/>
                </a:prstGeom>
                <a:noFill/>
              </p:spPr>
              <p:txBody>
                <a:bodyPr wrap="square" lIns="91436" tIns="45719" rIns="91436" bIns="45719" rtlCol="0">
                  <a:spAutoFit/>
                </a:bodyPr>
                <a:p>
                  <a:pPr algn="ctr"/>
                  <a:r>
                    <a:rPr lang="en-US" altLang="zh-CN" sz="2800" b="1" spc="300" dirty="0">
                      <a:solidFill>
                        <a:srgbClr val="FFFFFF"/>
                      </a:solidFill>
                      <a:ea typeface="微软雅黑" panose="020B0503020204020204" pitchFamily="34" charset="-122"/>
                    </a:rPr>
                    <a:t>CONTENTS</a:t>
                  </a:r>
                  <a:endParaRPr lang="zh-HK" altLang="en-US" sz="2800" b="1" spc="300" dirty="0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472565" y="2107565"/>
            <a:ext cx="5642610" cy="1984375"/>
            <a:chOff x="4660" y="3930"/>
            <a:chExt cx="8886" cy="3125"/>
          </a:xfrm>
        </p:grpSpPr>
        <p:sp>
          <p:nvSpPr>
            <p:cNvPr id="14" name="文本框 13"/>
            <p:cNvSpPr txBox="1"/>
            <p:nvPr/>
          </p:nvSpPr>
          <p:spPr>
            <a:xfrm>
              <a:off x="5657" y="4975"/>
              <a:ext cx="7889" cy="2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80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en-US" sz="80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 rot="19764056">
              <a:off x="4660" y="3930"/>
              <a:ext cx="2243" cy="2089"/>
              <a:chOff x="1164" y="687"/>
              <a:chExt cx="3219" cy="299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6"/>
              <p:cNvSpPr/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</p:grpSp>
      </p:grp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书籍简介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240" y="1584325"/>
            <a:ext cx="4765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本书从李鸿章的早年落拓，写到他参加镇压太平军、甲午海战，创办洋务运动，周旋于世界外交舞台直至死去的一生。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1901年（清光绪二十七年）《辛丑条约》签订后两月，心力交瘁的李鸿章溘然辞世；近两个月后，流亡海外三年的维新派领袖梁启超完成了这篇传记。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967740"/>
            <a:ext cx="2518410" cy="3632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240" y="1584325"/>
            <a:ext cx="4765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梁启超（1873-1929），广东新会人，中国近代著名的政治活动家、启蒙思想家、资产阶级宣传家，教育家、史学家和文学家，戊戌维新运动领袖之一。字卓如，号任公，别号饮冰室主人，饮冰子，哀时客、中国之新民、自由斋主人等。著有《饮冰室合集》，代表作有《李鸿章传》，《清代学术概论》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240" y="4881880"/>
            <a:ext cx="8023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《中国近三百年学术史》，《中国历史研究法》等。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45" y="582930"/>
            <a:ext cx="2856865" cy="416179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李鸿章简介：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1035" y="817245"/>
            <a:ext cx="557403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李鸿章（1823年2月15日-1901年11月7日），晚清名臣，洋务运动的主要领导人之一，籍贯安徽合肥，世人多称“李中堂”，字渐甫，号少荃。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主要事迹：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创建淮军、镇压太平天国运动、镇压捻军起义、洋务运动、建立北洋水师，甲午战争避战保船，签订不平等条约。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人物评价：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伊藤博文：“大清帝国中唯一有能耐可和世界列强一争长短之人”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慈禧太后：“再造玄黄之人”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泰晤士报：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东方俾斯麦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梁启超：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时势造之英雄，非造时势之英雄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、“敬李鸿章之才，惜李鸿章之识、悲李鸿章之遇”。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1626235"/>
            <a:ext cx="2705100" cy="399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为什么读这本书？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9330" y="1835785"/>
            <a:ext cx="646366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1</a:t>
            </a:r>
            <a:r>
              <a:rPr lang="zh-CN" altLang="en-US" sz="2800">
                <a:ea typeface="宋体" panose="02010600030101010101" pitchFamily="2" charset="-122"/>
              </a:rPr>
              <a:t>、兴趣</a:t>
            </a:r>
            <a:endParaRPr lang="zh-CN" altLang="en-US" sz="2800">
              <a:ea typeface="宋体" panose="02010600030101010101" pitchFamily="2" charset="-122"/>
            </a:endParaRPr>
          </a:p>
          <a:p>
            <a:pPr algn="l"/>
            <a:endParaRPr lang="zh-CN" altLang="en-US" sz="2800">
              <a:ea typeface="宋体" panose="02010600030101010101" pitchFamily="2" charset="-122"/>
            </a:endParaRPr>
          </a:p>
          <a:p>
            <a:pPr algn="l"/>
            <a:r>
              <a:rPr lang="en-US" altLang="zh-CN" sz="2800">
                <a:ea typeface="宋体" panose="02010600030101010101" pitchFamily="2" charset="-122"/>
              </a:rPr>
              <a:t>2</a:t>
            </a:r>
            <a:r>
              <a:rPr lang="zh-CN" altLang="en-US" sz="2800">
                <a:ea typeface="宋体" panose="02010600030101010101" pitchFamily="2" charset="-122"/>
              </a:rPr>
              <a:t>、立场客观，可信度高</a:t>
            </a:r>
            <a:endParaRPr lang="zh-CN" altLang="en-US" sz="2800">
              <a:ea typeface="宋体" panose="02010600030101010101" pitchFamily="2" charset="-122"/>
            </a:endParaRPr>
          </a:p>
          <a:p>
            <a:pPr algn="l"/>
            <a:endParaRPr lang="zh-CN" altLang="en-US" sz="2800">
              <a:ea typeface="宋体" panose="02010600030101010101" pitchFamily="2" charset="-122"/>
            </a:endParaRPr>
          </a:p>
          <a:p>
            <a:pPr algn="l"/>
            <a:r>
              <a:rPr lang="en-US" altLang="zh-CN" sz="2800">
                <a:ea typeface="宋体" panose="02010600030101010101" pitchFamily="2" charset="-122"/>
              </a:rPr>
              <a:t>3</a:t>
            </a:r>
            <a:r>
              <a:rPr lang="zh-CN" altLang="en-US" sz="2800">
                <a:ea typeface="宋体" panose="02010600030101010101" pitchFamily="2" charset="-122"/>
              </a:rPr>
              <a:t>、知其然，亦知其所以然</a:t>
            </a:r>
            <a:endParaRPr lang="zh-CN" altLang="en-US" sz="2800">
              <a:ea typeface="宋体" panose="02010600030101010101" pitchFamily="2" charset="-122"/>
            </a:endParaRPr>
          </a:p>
          <a:p>
            <a:pPr algn="l"/>
            <a:endParaRPr lang="zh-CN" altLang="en-US" sz="2800">
              <a:ea typeface="宋体" panose="02010600030101010101" pitchFamily="2" charset="-122"/>
            </a:endParaRPr>
          </a:p>
          <a:p>
            <a:pPr algn="l"/>
            <a:r>
              <a:rPr lang="en-US" altLang="zh-CN" sz="2800">
                <a:ea typeface="宋体" panose="02010600030101010101" pitchFamily="2" charset="-122"/>
              </a:rPr>
              <a:t>4</a:t>
            </a:r>
            <a:r>
              <a:rPr lang="zh-CN" altLang="en-US" sz="2800">
                <a:ea typeface="宋体" panose="02010600030101010101" pitchFamily="2" charset="-122"/>
              </a:rPr>
              <a:t>、要言不烦，文笔行云流水，可读性强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472565" y="2107565"/>
            <a:ext cx="5642610" cy="1984375"/>
            <a:chOff x="4660" y="3930"/>
            <a:chExt cx="8886" cy="3125"/>
          </a:xfrm>
        </p:grpSpPr>
        <p:sp>
          <p:nvSpPr>
            <p:cNvPr id="14" name="文本框 13"/>
            <p:cNvSpPr txBox="1"/>
            <p:nvPr/>
          </p:nvSpPr>
          <p:spPr>
            <a:xfrm>
              <a:off x="5657" y="4975"/>
              <a:ext cx="7889" cy="2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80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问题探讨</a:t>
              </a:r>
              <a:endParaRPr lang="zh-CN" altLang="en-US" sz="80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 rot="19764056">
              <a:off x="4660" y="3930"/>
              <a:ext cx="2243" cy="2089"/>
              <a:chOff x="1164" y="687"/>
              <a:chExt cx="3219" cy="299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6"/>
              <p:cNvSpPr/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HK" altLang="en-US"/>
              </a:p>
            </p:txBody>
          </p:sp>
        </p:grpSp>
      </p:grp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2"/>
          <p:cNvSpPr/>
          <p:nvPr/>
        </p:nvSpPr>
        <p:spPr>
          <a:xfrm>
            <a:off x="523240" y="938848"/>
            <a:ext cx="569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173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问题探讨：</a:t>
            </a:r>
            <a:endParaRPr lang="zh-CN" altLang="en-US" sz="3600" b="1" dirty="0">
              <a:solidFill>
                <a:srgbClr val="173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0" y="1682750"/>
            <a:ext cx="65239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>
                <a:ea typeface="宋体" panose="02010600030101010101" pitchFamily="2" charset="-122"/>
              </a:rPr>
              <a:t>、李鸿章做的事都是无用功吗？</a:t>
            </a:r>
            <a:endParaRPr lang="zh-CN" altLang="en-US" sz="2800" b="1">
              <a:ea typeface="宋体" panose="02010600030101010101" pitchFamily="2" charset="-122"/>
            </a:endParaRPr>
          </a:p>
          <a:p>
            <a:endParaRPr lang="zh-CN" altLang="en-US" sz="2800" b="1">
              <a:ea typeface="宋体" panose="02010600030101010101" pitchFamily="2" charset="-122"/>
            </a:endParaRPr>
          </a:p>
          <a:p>
            <a:r>
              <a:rPr lang="zh-CN" altLang="en-US" sz="2800" b="1">
                <a:ea typeface="宋体" panose="02010600030101010101" pitchFamily="2" charset="-122"/>
              </a:rPr>
              <a:t>问题来源：甲午海战后，李鸿章这样说：</a:t>
            </a:r>
            <a:r>
              <a:rPr lang="en-US" altLang="zh-CN" sz="2800" b="1">
                <a:ea typeface="宋体" panose="02010600030101010101" pitchFamily="2" charset="-122"/>
              </a:rPr>
              <a:t>“我办了一辈子事，练兵也，海军也，都是纸糊的老虎……不过勉强涂饰，虚有其表”                      ——</a:t>
            </a:r>
            <a:r>
              <a:rPr lang="zh-CN" altLang="en-US" sz="2800" b="1">
                <a:ea typeface="宋体" panose="02010600030101010101" pitchFamily="2" charset="-122"/>
              </a:rPr>
              <a:t>《</a:t>
            </a:r>
            <a:r>
              <a:rPr lang="en-US" altLang="zh-CN" sz="2800" b="1">
                <a:ea typeface="宋体" panose="02010600030101010101" pitchFamily="2" charset="-122"/>
              </a:rPr>
              <a:t>庚子西狩丛谈</a:t>
            </a:r>
            <a:r>
              <a:rPr lang="zh-CN" altLang="en-US" sz="2800" b="1">
                <a:ea typeface="宋体" panose="02010600030101010101" pitchFamily="2" charset="-122"/>
              </a:rPr>
              <a:t>》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70C0"/>
      </a:hlink>
      <a:folHlink>
        <a:srgbClr val="3F3F3F"/>
      </a:folHlink>
    </a:clrScheme>
    <a:fontScheme name="Office 테마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70C0"/>
      </a:hlink>
      <a:folHlink>
        <a:srgbClr val="3F3F3F"/>
      </a:folHlink>
    </a:clrScheme>
    <a:fontScheme name="Office 테마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70C0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WPS 演示</Application>
  <PresentationFormat/>
  <Paragraphs>97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나눔고딕</vt:lpstr>
      <vt:lpstr>黑体</vt:lpstr>
      <vt:lpstr>华文行楷</vt:lpstr>
      <vt:lpstr>华文隶书</vt:lpstr>
      <vt:lpstr>微软雅黑</vt:lpstr>
      <vt:lpstr>Malgun Gothic</vt:lpstr>
      <vt:lpstr>Arial Unicode MS</vt:lpstr>
      <vt:lpstr>Office 테마</vt:lpstr>
      <vt:lpstr>1_Office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</cp:revision>
  <dcterms:created xsi:type="dcterms:W3CDTF">2011-09-02T09:01:00Z</dcterms:created>
  <dcterms:modified xsi:type="dcterms:W3CDTF">2017-12-12T07:33:52Z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