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2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9"/>
  </p:notesMasterIdLst>
  <p:sldIdLst>
    <p:sldId id="470" r:id="rId11"/>
    <p:sldId id="353" r:id="rId12"/>
    <p:sldId id="471" r:id="rId13"/>
    <p:sldId id="496" r:id="rId14"/>
    <p:sldId id="352" r:id="rId15"/>
    <p:sldId id="510" r:id="rId16"/>
    <p:sldId id="515" r:id="rId17"/>
    <p:sldId id="516" r:id="rId18"/>
    <p:sldId id="506" r:id="rId19"/>
    <p:sldId id="511" r:id="rId20"/>
    <p:sldId id="497" r:id="rId21"/>
    <p:sldId id="501" r:id="rId22"/>
    <p:sldId id="518" r:id="rId23"/>
    <p:sldId id="512" r:id="rId24"/>
    <p:sldId id="498" r:id="rId25"/>
    <p:sldId id="517" r:id="rId26"/>
    <p:sldId id="519" r:id="rId27"/>
    <p:sldId id="513" r:id="rId28"/>
  </p:sldIdLst>
  <p:sldSz cx="12190413" cy="6859588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A499"/>
    <a:srgbClr val="CE3A64"/>
    <a:srgbClr val="B82E55"/>
    <a:srgbClr val="3296A8"/>
    <a:srgbClr val="6D8AAB"/>
    <a:srgbClr val="31709C"/>
    <a:srgbClr val="7697B3"/>
    <a:srgbClr val="6FA094"/>
    <a:srgbClr val="94BCB4"/>
    <a:srgbClr val="595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22" autoAdjust="0"/>
    <p:restoredTop sz="97778" autoAdjust="0"/>
  </p:normalViewPr>
  <p:slideViewPr>
    <p:cSldViewPr snapToGrid="0" showGuides="1">
      <p:cViewPr varScale="1">
        <p:scale>
          <a:sx n="93" d="100"/>
          <a:sy n="93" d="100"/>
        </p:scale>
        <p:origin x="413" y="11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tags" Target="tags/tag1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2017/12/15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625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188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925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983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773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407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950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9596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589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942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362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762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410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533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2017/12/15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2017/12/15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2017/12/15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2017/12/15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2017/12/15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2017/12/15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2017/12/15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2017/12/15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2017/12/15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2017/12/15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2017/12/15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2017/12/15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15/12/2017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3" Type="http://schemas.openxmlformats.org/officeDocument/2006/relationships/tags" Target="../tags/tag8.xml"/><Relationship Id="rId21" Type="http://schemas.openxmlformats.org/officeDocument/2006/relationships/notesSlide" Target="../notesSlides/notesSlide12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slideLayout" Target="../slideLayouts/slideLayout43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10" Type="http://schemas.openxmlformats.org/officeDocument/2006/relationships/tags" Target="../tags/tag15.xml"/><Relationship Id="rId19" Type="http://schemas.openxmlformats.org/officeDocument/2006/relationships/tags" Target="../tags/tag24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slideLayout" Target="../slideLayouts/slideLayout43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5" Type="http://schemas.openxmlformats.org/officeDocument/2006/relationships/tags" Target="../tags/tag29.xml"/><Relationship Id="rId10" Type="http://schemas.openxmlformats.org/officeDocument/2006/relationships/tags" Target="../tags/tag34.xml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aike.baidu.com/item/%E5%90%91%E9%98%B3" TargetMode="External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.jpg"/><Relationship Id="rId5" Type="http://schemas.openxmlformats.org/officeDocument/2006/relationships/hyperlink" Target="https://baike.baidu.com/item/%E7%9B%90/548739" TargetMode="External"/><Relationship Id="rId4" Type="http://schemas.openxmlformats.org/officeDocument/2006/relationships/hyperlink" Target="https://baike.baidu.com/item/%E8%8A%B1%E6%A4%92%E7%B2%89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image" Target="../media/image21.jp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notesSlide" Target="../notesSlides/notesSlide17.xml"/><Relationship Id="rId5" Type="http://schemas.openxmlformats.org/officeDocument/2006/relationships/tags" Target="../tags/tag41.xml"/><Relationship Id="rId10" Type="http://schemas.openxmlformats.org/officeDocument/2006/relationships/slideLayout" Target="../slideLayouts/slideLayout43.xml"/><Relationship Id="rId4" Type="http://schemas.openxmlformats.org/officeDocument/2006/relationships/tags" Target="../tags/tag40.xml"/><Relationship Id="rId9" Type="http://schemas.openxmlformats.org/officeDocument/2006/relationships/tags" Target="../tags/tag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tags" Target="../tags/tag4.xml"/><Relationship Id="rId7" Type="http://schemas.openxmlformats.org/officeDocument/2006/relationships/image" Target="../media/image7.jp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3.xml"/><Relationship Id="rId4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ubuque精美钢琴曲">
            <a:hlinkClick r:id="" action="ppaction://media"/>
            <a:extLst>
              <a:ext uri="{FF2B5EF4-FFF2-40B4-BE49-F238E27FC236}">
                <a16:creationId xmlns:a16="http://schemas.microsoft.com/office/drawing/2014/main" id="{F57380F8-8431-44BF-9300-52047EA3E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093" y="-1396459"/>
            <a:ext cx="609600" cy="6096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37AEE35-9DA3-48BF-B837-39062B30D6FB}"/>
              </a:ext>
            </a:extLst>
          </p:cNvPr>
          <p:cNvSpPr/>
          <p:nvPr/>
        </p:nvSpPr>
        <p:spPr>
          <a:xfrm>
            <a:off x="2024745" y="1831756"/>
            <a:ext cx="84818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200" spc="-150" dirty="0">
                <a:solidFill>
                  <a:srgbClr val="7AA4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7200" spc="-150" dirty="0">
                <a:solidFill>
                  <a:srgbClr val="7AA4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白鹿原</a:t>
            </a:r>
            <a:r>
              <a:rPr lang="en-US" altLang="zh-CN" sz="7200" spc="-150" dirty="0">
                <a:solidFill>
                  <a:srgbClr val="7AA4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7200" spc="-150" dirty="0">
                <a:solidFill>
                  <a:srgbClr val="7AA4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阅读分享</a:t>
            </a:r>
            <a:endParaRPr lang="zh-CN" altLang="en-US" sz="7200" b="1" dirty="0">
              <a:solidFill>
                <a:srgbClr val="7AA4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28">
            <a:extLst>
              <a:ext uri="{FF2B5EF4-FFF2-40B4-BE49-F238E27FC236}">
                <a16:creationId xmlns:a16="http://schemas.microsoft.com/office/drawing/2014/main" id="{AE92A30E-3342-42A3-9878-ABF08BB7C0B3}"/>
              </a:ext>
            </a:extLst>
          </p:cNvPr>
          <p:cNvSpPr txBox="1"/>
          <p:nvPr/>
        </p:nvSpPr>
        <p:spPr>
          <a:xfrm>
            <a:off x="4927881" y="723760"/>
            <a:ext cx="24288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spc="300" dirty="0">
                <a:solidFill>
                  <a:srgbClr val="7AA4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endParaRPr lang="zh-CN" altLang="en-US" sz="6600" b="1" spc="300" dirty="0">
              <a:solidFill>
                <a:srgbClr val="7AA4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90D978A-0ECD-49B5-AFFE-6F58AF4B4C0C}"/>
              </a:ext>
            </a:extLst>
          </p:cNvPr>
          <p:cNvCxnSpPr>
            <a:cxnSpLocks/>
          </p:cNvCxnSpPr>
          <p:nvPr/>
        </p:nvCxnSpPr>
        <p:spPr>
          <a:xfrm>
            <a:off x="3601014" y="3612160"/>
            <a:ext cx="527685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60">
            <a:extLst>
              <a:ext uri="{FF2B5EF4-FFF2-40B4-BE49-F238E27FC236}">
                <a16:creationId xmlns:a16="http://schemas.microsoft.com/office/drawing/2014/main" id="{4365B907-7FBE-47A4-A9BA-E60AF3423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5982" y="3946378"/>
            <a:ext cx="3571833" cy="194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rPr>
              <a:t>结对老师：肖诗宇</a:t>
            </a:r>
            <a:endParaRPr lang="en-US" altLang="zh-CN" sz="2400" dirty="0">
              <a:solidFill>
                <a:schemeClr val="bg1">
                  <a:lumMod val="50000"/>
                </a:schemeClr>
              </a:solidFill>
              <a:latin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rPr>
              <a:t>   分享人：乔赫</a:t>
            </a:r>
            <a:endParaRPr lang="en-US" altLang="zh-CN" sz="2400" dirty="0">
              <a:solidFill>
                <a:schemeClr val="bg1">
                  <a:lumMod val="50000"/>
                </a:schemeClr>
              </a:solidFill>
              <a:latin typeface="微软雅黑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2400" dirty="0">
              <a:solidFill>
                <a:schemeClr val="bg1">
                  <a:lumMod val="50000"/>
                </a:schemeClr>
              </a:solidFill>
              <a:latin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rPr>
              <a:t>   2017.12.10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995">
        <p14:warp dir="in"/>
      </p:transition>
    </mc:Choice>
    <mc:Fallback>
      <p:transition spd="slow" advClick="0" advTm="59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7" grpId="0"/>
      <p:bldP spid="6" grpId="0"/>
    </p:bldLst>
  </p:timing>
  <p:extLst>
    <p:ext uri="{E180D4A7-C9FB-4DFB-919C-405C955672EB}">
      <p14:showEvtLst xmlns:p14="http://schemas.microsoft.com/office/powerpoint/2010/main">
        <p14:playEvt time="2" objId="9"/>
        <p14:pauseEvt time="1188" objId="9"/>
        <p14:seekEvt time="1188" objId="9" seek="1166"/>
        <p14:resumeEvt time="1388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12645720-2758-47B4-B22F-3F6DC89635EC}"/>
              </a:ext>
            </a:extLst>
          </p:cNvPr>
          <p:cNvSpPr/>
          <p:nvPr/>
        </p:nvSpPr>
        <p:spPr>
          <a:xfrm>
            <a:off x="4051061" y="1264469"/>
            <a:ext cx="1179252" cy="2602578"/>
          </a:xfrm>
          <a:prstGeom prst="rect">
            <a:avLst/>
          </a:prstGeom>
          <a:solidFill>
            <a:srgbClr val="7AA499"/>
          </a:solidFill>
          <a:ln w="12700">
            <a:solidFill>
              <a:srgbClr val="7AA4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4400" spc="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第三章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D75EF14-3D58-4A79-8A1F-0E6CAAB5B409}"/>
              </a:ext>
            </a:extLst>
          </p:cNvPr>
          <p:cNvSpPr txBox="1"/>
          <p:nvPr/>
        </p:nvSpPr>
        <p:spPr>
          <a:xfrm>
            <a:off x="6029329" y="3060462"/>
            <a:ext cx="364234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  <a:defRPr/>
            </a:pPr>
            <a:r>
              <a:rPr lang="zh-CN" altLang="en-US" noProof="1">
                <a:solidFill>
                  <a:schemeClr val="bg1">
                    <a:lumMod val="6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清末至建国初的庞大历史画卷</a:t>
            </a:r>
            <a:endParaRPr lang="en-US" altLang="zh-CN" noProof="1">
              <a:solidFill>
                <a:schemeClr val="bg1">
                  <a:lumMod val="6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  <a:p>
            <a:pPr marL="171450" lvl="1" indent="-171450"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一部渭河平原五十年的雄 奇史诗</a:t>
            </a:r>
            <a:endParaRPr lang="en-US" altLang="zh-CN" noProof="1">
              <a:solidFill>
                <a:schemeClr val="bg1">
                  <a:lumMod val="6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1983D35-4162-4998-8EC0-73BB00C87DC7}"/>
              </a:ext>
            </a:extLst>
          </p:cNvPr>
          <p:cNvGrpSpPr/>
          <p:nvPr/>
        </p:nvGrpSpPr>
        <p:grpSpPr>
          <a:xfrm>
            <a:off x="5564490" y="2076669"/>
            <a:ext cx="4353336" cy="824916"/>
            <a:chOff x="4752565" y="2679700"/>
            <a:chExt cx="4353336" cy="824916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614C026-8496-4957-8A00-4CDA0FA5F0CA}"/>
                </a:ext>
              </a:extLst>
            </p:cNvPr>
            <p:cNvSpPr/>
            <p:nvPr/>
          </p:nvSpPr>
          <p:spPr>
            <a:xfrm>
              <a:off x="4963929" y="2716864"/>
              <a:ext cx="3865562" cy="49244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zh-CN" altLang="en-US" sz="3200" dirty="0">
                  <a:solidFill>
                    <a:srgbClr val="7AA4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社会变革</a:t>
              </a:r>
              <a:endParaRPr lang="zh-CN" altLang="en-US" sz="3200" noProof="1">
                <a:solidFill>
                  <a:srgbClr val="7AA499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A65A41A6-9575-47DE-8568-44D71FFEA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565" y="2679700"/>
              <a:ext cx="4353336" cy="824916"/>
            </a:xfrm>
            <a:custGeom>
              <a:avLst/>
              <a:gdLst>
                <a:gd name="T0" fmla="*/ 97 w 8676"/>
                <a:gd name="T1" fmla="*/ 0 h 884"/>
                <a:gd name="T2" fmla="*/ 8475 w 8676"/>
                <a:gd name="T3" fmla="*/ 0 h 884"/>
                <a:gd name="T4" fmla="*/ 8676 w 8676"/>
                <a:gd name="T5" fmla="*/ 202 h 884"/>
                <a:gd name="T6" fmla="*/ 8676 w 8676"/>
                <a:gd name="T7" fmla="*/ 788 h 884"/>
                <a:gd name="T8" fmla="*/ 8579 w 8676"/>
                <a:gd name="T9" fmla="*/ 884 h 884"/>
                <a:gd name="T10" fmla="*/ 97 w 8676"/>
                <a:gd name="T11" fmla="*/ 884 h 884"/>
                <a:gd name="T12" fmla="*/ 0 w 8676"/>
                <a:gd name="T13" fmla="*/ 788 h 884"/>
                <a:gd name="T14" fmla="*/ 0 w 8676"/>
                <a:gd name="T15" fmla="*/ 96 h 884"/>
                <a:gd name="T16" fmla="*/ 97 w 8676"/>
                <a:gd name="T17" fmla="*/ 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76" h="884">
                  <a:moveTo>
                    <a:pt x="97" y="0"/>
                  </a:moveTo>
                  <a:lnTo>
                    <a:pt x="8475" y="0"/>
                  </a:lnTo>
                  <a:lnTo>
                    <a:pt x="8676" y="202"/>
                  </a:lnTo>
                  <a:lnTo>
                    <a:pt x="8676" y="788"/>
                  </a:lnTo>
                  <a:cubicBezTo>
                    <a:pt x="8676" y="841"/>
                    <a:pt x="8632" y="884"/>
                    <a:pt x="8579" y="884"/>
                  </a:cubicBezTo>
                  <a:lnTo>
                    <a:pt x="97" y="884"/>
                  </a:lnTo>
                  <a:cubicBezTo>
                    <a:pt x="44" y="884"/>
                    <a:pt x="0" y="841"/>
                    <a:pt x="0" y="788"/>
                  </a:cubicBezTo>
                  <a:lnTo>
                    <a:pt x="0" y="96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noFill/>
            <a:ln w="10" cap="flat" cmpd="sng">
              <a:solidFill>
                <a:srgbClr val="7AA499"/>
              </a:solidFill>
              <a:round/>
              <a:headEnd/>
              <a:tailEnd/>
            </a:ln>
          </p:spPr>
          <p:txBody>
            <a:bodyPr lIns="68562" tIns="34281" rIns="68562" bIns="34281"/>
            <a:lstStyle/>
            <a:p>
              <a:endParaRPr lang="zh-CN" altLang="en-US" sz="1400">
                <a:solidFill>
                  <a:schemeClr val="bg1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03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683154" y="288684"/>
            <a:ext cx="10843722" cy="672235"/>
            <a:chOff x="-2655131" y="574615"/>
            <a:chExt cx="10843722" cy="67223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>
              <a:off x="4191718" y="939542"/>
              <a:ext cx="3996873" cy="45719"/>
            </a:xfrm>
            <a:prstGeom prst="rect">
              <a:avLst/>
            </a:prstGeom>
            <a:solidFill>
              <a:srgbClr val="7A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0776" y="574615"/>
              <a:ext cx="325532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7AA4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社会变革</a:t>
              </a:r>
              <a:endParaRPr lang="zh-CN" altLang="en-US" sz="3200" dirty="0">
                <a:solidFill>
                  <a:srgbClr val="7AA499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339CB027-AF32-4B03-BE15-1DD5E6EA2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263" y="1062184"/>
              <a:ext cx="3255323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200" dirty="0">
                  <a:solidFill>
                    <a:schemeClr val="bg1">
                      <a:lumMod val="6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She Hui </a:t>
              </a:r>
              <a:r>
                <a:rPr lang="en-US" altLang="zh-CN" sz="1200" dirty="0" err="1">
                  <a:solidFill>
                    <a:schemeClr val="bg1">
                      <a:lumMod val="6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Bian</a:t>
              </a:r>
              <a:r>
                <a:rPr lang="en-US" altLang="zh-CN" sz="1200" dirty="0">
                  <a:solidFill>
                    <a:schemeClr val="bg1">
                      <a:lumMod val="6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 Ge</a:t>
              </a:r>
              <a:endParaRPr lang="zh-CN" altLang="en-US" sz="1200" dirty="0">
                <a:solidFill>
                  <a:schemeClr val="bg1">
                    <a:lumMod val="6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150FB68-6960-4753-AD4E-4D7BAA821353}"/>
                </a:ext>
              </a:extLst>
            </p:cNvPr>
            <p:cNvSpPr/>
            <p:nvPr/>
          </p:nvSpPr>
          <p:spPr>
            <a:xfrm>
              <a:off x="-2655131" y="939542"/>
              <a:ext cx="3996873" cy="45719"/>
            </a:xfrm>
            <a:prstGeom prst="rect">
              <a:avLst/>
            </a:prstGeom>
            <a:solidFill>
              <a:srgbClr val="7A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7" name="椭圆 6">
            <a:extLst>
              <a:ext uri="{FF2B5EF4-FFF2-40B4-BE49-F238E27FC236}">
                <a16:creationId xmlns:a16="http://schemas.microsoft.com/office/drawing/2014/main" id="{70A521C9-686C-4CA7-9336-EA7AC7BF5C99}"/>
              </a:ext>
            </a:extLst>
          </p:cNvPr>
          <p:cNvSpPr/>
          <p:nvPr/>
        </p:nvSpPr>
        <p:spPr>
          <a:xfrm>
            <a:off x="1449621" y="2500717"/>
            <a:ext cx="576622" cy="576785"/>
          </a:xfrm>
          <a:prstGeom prst="ellipse">
            <a:avLst/>
          </a:prstGeom>
          <a:solidFill>
            <a:srgbClr val="7AA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Impact MT Std" pitchFamily="34" charset="0"/>
                <a:ea typeface="微软雅黑" pitchFamily="34" charset="-122"/>
              </a:rPr>
              <a:t>1</a:t>
            </a:r>
            <a:endParaRPr lang="zh-CN" altLang="en-US" dirty="0">
              <a:latin typeface="Impact MT Std" pitchFamily="34" charset="0"/>
              <a:ea typeface="微软雅黑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D190681-1D62-427F-ADCC-033515B697FA}"/>
              </a:ext>
            </a:extLst>
          </p:cNvPr>
          <p:cNvCxnSpPr/>
          <p:nvPr/>
        </p:nvCxnSpPr>
        <p:spPr>
          <a:xfrm>
            <a:off x="2014059" y="2767449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1">
            <a:extLst>
              <a:ext uri="{FF2B5EF4-FFF2-40B4-BE49-F238E27FC236}">
                <a16:creationId xmlns:a16="http://schemas.microsoft.com/office/drawing/2014/main" id="{56E62D26-F7AB-47A0-B291-E4B33B19B48A}"/>
              </a:ext>
            </a:extLst>
          </p:cNvPr>
          <p:cNvSpPr txBox="1">
            <a:spLocks/>
          </p:cNvSpPr>
          <p:nvPr/>
        </p:nvSpPr>
        <p:spPr>
          <a:xfrm>
            <a:off x="3043600" y="2546861"/>
            <a:ext cx="3515645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书前半：白鹿两家的家庭变迁</a:t>
            </a: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90949F51-810A-4D03-9116-88D8415F82B9}"/>
              </a:ext>
            </a:extLst>
          </p:cNvPr>
          <p:cNvSpPr/>
          <p:nvPr/>
        </p:nvSpPr>
        <p:spPr>
          <a:xfrm>
            <a:off x="1449622" y="3689146"/>
            <a:ext cx="576622" cy="576785"/>
          </a:xfrm>
          <a:prstGeom prst="ellipse">
            <a:avLst/>
          </a:prstGeom>
          <a:solidFill>
            <a:srgbClr val="7AA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Impact MT Std" pitchFamily="34" charset="0"/>
                <a:ea typeface="微软雅黑" pitchFamily="34" charset="-122"/>
              </a:rPr>
              <a:t>2</a:t>
            </a:r>
            <a:endParaRPr lang="zh-CN" altLang="en-US" dirty="0">
              <a:latin typeface="Impact MT Std" pitchFamily="34" charset="0"/>
              <a:ea typeface="微软雅黑" pitchFamily="34" charset="-122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E0C8EE3D-8B01-4DF2-81CA-42B8E36BCCF7}"/>
              </a:ext>
            </a:extLst>
          </p:cNvPr>
          <p:cNvCxnSpPr/>
          <p:nvPr/>
        </p:nvCxnSpPr>
        <p:spPr>
          <a:xfrm>
            <a:off x="2014060" y="3955878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标题 11">
            <a:extLst>
              <a:ext uri="{FF2B5EF4-FFF2-40B4-BE49-F238E27FC236}">
                <a16:creationId xmlns:a16="http://schemas.microsoft.com/office/drawing/2014/main" id="{2221EA18-AAD6-46F2-8026-F8DFACB9A395}"/>
              </a:ext>
            </a:extLst>
          </p:cNvPr>
          <p:cNvSpPr txBox="1">
            <a:spLocks/>
          </p:cNvSpPr>
          <p:nvPr/>
        </p:nvSpPr>
        <p:spPr>
          <a:xfrm>
            <a:off x="3043601" y="3735290"/>
            <a:ext cx="3515645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贯穿全文的文脉。白嘉轩为代表的宗法家族团体；朱先生为代表的白鹿原精神领袖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A77DBAB7-139A-402A-8313-F64EBD44F213}"/>
              </a:ext>
            </a:extLst>
          </p:cNvPr>
          <p:cNvSpPr/>
          <p:nvPr/>
        </p:nvSpPr>
        <p:spPr>
          <a:xfrm>
            <a:off x="1449622" y="4938979"/>
            <a:ext cx="576622" cy="576785"/>
          </a:xfrm>
          <a:prstGeom prst="ellipse">
            <a:avLst/>
          </a:prstGeom>
          <a:solidFill>
            <a:srgbClr val="7AA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Impact MT Std" pitchFamily="34" charset="0"/>
                <a:ea typeface="微软雅黑" pitchFamily="34" charset="-122"/>
              </a:rPr>
              <a:t>3</a:t>
            </a:r>
            <a:endParaRPr lang="zh-CN" altLang="en-US" dirty="0">
              <a:latin typeface="Impact MT Std" pitchFamily="34" charset="0"/>
              <a:ea typeface="微软雅黑" pitchFamily="34" charset="-122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4340DE88-F588-4718-B3B1-73A261A210D9}"/>
              </a:ext>
            </a:extLst>
          </p:cNvPr>
          <p:cNvCxnSpPr/>
          <p:nvPr/>
        </p:nvCxnSpPr>
        <p:spPr>
          <a:xfrm>
            <a:off x="2014060" y="5205711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标题 11">
            <a:extLst>
              <a:ext uri="{FF2B5EF4-FFF2-40B4-BE49-F238E27FC236}">
                <a16:creationId xmlns:a16="http://schemas.microsoft.com/office/drawing/2014/main" id="{4CD3BCEF-B916-49DA-99A5-E0221CAC9375}"/>
              </a:ext>
            </a:extLst>
          </p:cNvPr>
          <p:cNvSpPr txBox="1">
            <a:spLocks/>
          </p:cNvSpPr>
          <p:nvPr/>
        </p:nvSpPr>
        <p:spPr>
          <a:xfrm>
            <a:off x="3043601" y="4985122"/>
            <a:ext cx="3515645" cy="109820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书后半：反映当时特殊的政治社会状况。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反动势力：田福贤（非典型）、岳维山；革命力量：鹿兆鹏、白灵、鹿兆海（国）；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土匪武装：黑娃、大拇指。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7E0094E-986F-4375-9D76-23AE52938512}"/>
              </a:ext>
            </a:extLst>
          </p:cNvPr>
          <p:cNvGrpSpPr/>
          <p:nvPr/>
        </p:nvGrpSpPr>
        <p:grpSpPr>
          <a:xfrm>
            <a:off x="8043985" y="1888070"/>
            <a:ext cx="1997088" cy="2027324"/>
            <a:chOff x="1834368" y="1875199"/>
            <a:chExt cx="2613843" cy="2653418"/>
          </a:xfrm>
        </p:grpSpPr>
        <p:sp>
          <p:nvSpPr>
            <p:cNvPr id="21" name="五角星 18">
              <a:extLst>
                <a:ext uri="{FF2B5EF4-FFF2-40B4-BE49-F238E27FC236}">
                  <a16:creationId xmlns:a16="http://schemas.microsoft.com/office/drawing/2014/main" id="{D1C5F139-80E2-4344-A44A-9167CCD70B9F}"/>
                </a:ext>
              </a:extLst>
            </p:cNvPr>
            <p:cNvSpPr/>
            <p:nvPr/>
          </p:nvSpPr>
          <p:spPr>
            <a:xfrm rot="2134838">
              <a:off x="1834368" y="1875199"/>
              <a:ext cx="2613843" cy="2653418"/>
            </a:xfrm>
            <a:custGeom>
              <a:avLst/>
              <a:gdLst/>
              <a:ahLst/>
              <a:cxnLst/>
              <a:rect l="l" t="t" r="r" b="b"/>
              <a:pathLst>
                <a:path w="2146515" h="2179015">
                  <a:moveTo>
                    <a:pt x="471122" y="237422"/>
                  </a:moveTo>
                  <a:lnTo>
                    <a:pt x="747200" y="241233"/>
                  </a:lnTo>
                  <a:lnTo>
                    <a:pt x="1073258" y="0"/>
                  </a:lnTo>
                  <a:lnTo>
                    <a:pt x="1393697" y="237076"/>
                  </a:lnTo>
                  <a:lnTo>
                    <a:pt x="1750864" y="225501"/>
                  </a:lnTo>
                  <a:lnTo>
                    <a:pt x="1842069" y="552087"/>
                  </a:lnTo>
                  <a:lnTo>
                    <a:pt x="2146515" y="756238"/>
                  </a:lnTo>
                  <a:lnTo>
                    <a:pt x="2015413" y="1118523"/>
                  </a:lnTo>
                  <a:lnTo>
                    <a:pt x="2117270" y="1425471"/>
                  </a:lnTo>
                  <a:lnTo>
                    <a:pt x="1851783" y="1606493"/>
                  </a:lnTo>
                  <a:lnTo>
                    <a:pt x="1736567" y="1979858"/>
                  </a:lnTo>
                  <a:lnTo>
                    <a:pt x="1341430" y="1970902"/>
                  </a:lnTo>
                  <a:lnTo>
                    <a:pt x="1063978" y="2179015"/>
                  </a:lnTo>
                  <a:lnTo>
                    <a:pt x="790207" y="1971239"/>
                  </a:lnTo>
                  <a:lnTo>
                    <a:pt x="409948" y="1979858"/>
                  </a:lnTo>
                  <a:lnTo>
                    <a:pt x="298033" y="1617190"/>
                  </a:lnTo>
                  <a:lnTo>
                    <a:pt x="46603" y="1444761"/>
                  </a:lnTo>
                  <a:lnTo>
                    <a:pt x="150057" y="1170905"/>
                  </a:lnTo>
                  <a:lnTo>
                    <a:pt x="0" y="756238"/>
                  </a:lnTo>
                  <a:lnTo>
                    <a:pt x="386524" y="497047"/>
                  </a:lnTo>
                  <a:close/>
                </a:path>
              </a:pathLst>
            </a:custGeom>
            <a:solidFill>
              <a:srgbClr val="7A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64B4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2" name="淘宝店chenying0907出品 7">
              <a:extLst>
                <a:ext uri="{FF2B5EF4-FFF2-40B4-BE49-F238E27FC236}">
                  <a16:creationId xmlns:a16="http://schemas.microsoft.com/office/drawing/2014/main" id="{32FDF813-2486-4BF9-9358-16A54E6A0D4C}"/>
                </a:ext>
              </a:extLst>
            </p:cNvPr>
            <p:cNvGrpSpPr/>
            <p:nvPr/>
          </p:nvGrpSpPr>
          <p:grpSpPr>
            <a:xfrm>
              <a:off x="2855799" y="2551935"/>
              <a:ext cx="594439" cy="597338"/>
              <a:chOff x="1912141" y="1824035"/>
              <a:chExt cx="488159" cy="490540"/>
            </a:xfrm>
            <a:solidFill>
              <a:srgbClr val="FFFFFF"/>
            </a:solidFill>
          </p:grpSpPr>
          <p:sp>
            <p:nvSpPr>
              <p:cNvPr id="24" name="饼形 21">
                <a:extLst>
                  <a:ext uri="{FF2B5EF4-FFF2-40B4-BE49-F238E27FC236}">
                    <a16:creationId xmlns:a16="http://schemas.microsoft.com/office/drawing/2014/main" id="{A65D20E3-4D6F-477D-9B8E-6935C38AD6C1}"/>
                  </a:ext>
                </a:extLst>
              </p:cNvPr>
              <p:cNvSpPr/>
              <p:nvPr/>
            </p:nvSpPr>
            <p:spPr>
              <a:xfrm>
                <a:off x="1912141" y="1847847"/>
                <a:ext cx="466728" cy="466728"/>
              </a:xfrm>
              <a:prstGeom prst="pie">
                <a:avLst>
                  <a:gd name="adj1" fmla="val 2668795"/>
                  <a:gd name="adj2" fmla="val 1620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677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饼形 22">
                <a:extLst>
                  <a:ext uri="{FF2B5EF4-FFF2-40B4-BE49-F238E27FC236}">
                    <a16:creationId xmlns:a16="http://schemas.microsoft.com/office/drawing/2014/main" id="{C1437EAD-B834-482E-8B53-30D61C90DAB1}"/>
                  </a:ext>
                </a:extLst>
              </p:cNvPr>
              <p:cNvSpPr/>
              <p:nvPr/>
            </p:nvSpPr>
            <p:spPr>
              <a:xfrm>
                <a:off x="1933572" y="1824035"/>
                <a:ext cx="466728" cy="466728"/>
              </a:xfrm>
              <a:prstGeom prst="pie">
                <a:avLst>
                  <a:gd name="adj1" fmla="val 16168367"/>
                  <a:gd name="adj2" fmla="val 2159998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677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3" name="TextBox 39">
              <a:extLst>
                <a:ext uri="{FF2B5EF4-FFF2-40B4-BE49-F238E27FC236}">
                  <a16:creationId xmlns:a16="http://schemas.microsoft.com/office/drawing/2014/main" id="{8C40F2E2-9265-4951-A3C3-88677CF31655}"/>
                </a:ext>
              </a:extLst>
            </p:cNvPr>
            <p:cNvSpPr txBox="1"/>
            <p:nvPr/>
          </p:nvSpPr>
          <p:spPr>
            <a:xfrm>
              <a:off x="2286508" y="3227787"/>
              <a:ext cx="1728212" cy="443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家庭变迁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3ACB6A49-B3FA-4CE8-BF62-44F41DAFF240}"/>
              </a:ext>
            </a:extLst>
          </p:cNvPr>
          <p:cNvGrpSpPr/>
          <p:nvPr/>
        </p:nvGrpSpPr>
        <p:grpSpPr>
          <a:xfrm>
            <a:off x="6731112" y="3526891"/>
            <a:ext cx="1997088" cy="2027324"/>
            <a:chOff x="4932854" y="1866254"/>
            <a:chExt cx="2613843" cy="2653418"/>
          </a:xfrm>
        </p:grpSpPr>
        <p:sp>
          <p:nvSpPr>
            <p:cNvPr id="27" name="五角星 18">
              <a:extLst>
                <a:ext uri="{FF2B5EF4-FFF2-40B4-BE49-F238E27FC236}">
                  <a16:creationId xmlns:a16="http://schemas.microsoft.com/office/drawing/2014/main" id="{9D054042-5E09-42EF-B3D5-C7DDD7C1502D}"/>
                </a:ext>
              </a:extLst>
            </p:cNvPr>
            <p:cNvSpPr/>
            <p:nvPr/>
          </p:nvSpPr>
          <p:spPr>
            <a:xfrm rot="2134838">
              <a:off x="4932854" y="1866254"/>
              <a:ext cx="2613843" cy="2653418"/>
            </a:xfrm>
            <a:custGeom>
              <a:avLst/>
              <a:gdLst/>
              <a:ahLst/>
              <a:cxnLst/>
              <a:rect l="l" t="t" r="r" b="b"/>
              <a:pathLst>
                <a:path w="2146515" h="2179015">
                  <a:moveTo>
                    <a:pt x="471122" y="237422"/>
                  </a:moveTo>
                  <a:lnTo>
                    <a:pt x="747200" y="241233"/>
                  </a:lnTo>
                  <a:lnTo>
                    <a:pt x="1073258" y="0"/>
                  </a:lnTo>
                  <a:lnTo>
                    <a:pt x="1393697" y="237076"/>
                  </a:lnTo>
                  <a:lnTo>
                    <a:pt x="1750864" y="225501"/>
                  </a:lnTo>
                  <a:lnTo>
                    <a:pt x="1842069" y="552087"/>
                  </a:lnTo>
                  <a:lnTo>
                    <a:pt x="2146515" y="756238"/>
                  </a:lnTo>
                  <a:lnTo>
                    <a:pt x="2015413" y="1118523"/>
                  </a:lnTo>
                  <a:lnTo>
                    <a:pt x="2117270" y="1425471"/>
                  </a:lnTo>
                  <a:lnTo>
                    <a:pt x="1851783" y="1606493"/>
                  </a:lnTo>
                  <a:lnTo>
                    <a:pt x="1736567" y="1979858"/>
                  </a:lnTo>
                  <a:lnTo>
                    <a:pt x="1341430" y="1970902"/>
                  </a:lnTo>
                  <a:lnTo>
                    <a:pt x="1063978" y="2179015"/>
                  </a:lnTo>
                  <a:lnTo>
                    <a:pt x="790207" y="1971239"/>
                  </a:lnTo>
                  <a:lnTo>
                    <a:pt x="409948" y="1979858"/>
                  </a:lnTo>
                  <a:lnTo>
                    <a:pt x="298033" y="1617190"/>
                  </a:lnTo>
                  <a:lnTo>
                    <a:pt x="46603" y="1444761"/>
                  </a:lnTo>
                  <a:lnTo>
                    <a:pt x="150057" y="1170905"/>
                  </a:lnTo>
                  <a:lnTo>
                    <a:pt x="0" y="756238"/>
                  </a:lnTo>
                  <a:lnTo>
                    <a:pt x="386524" y="497047"/>
                  </a:lnTo>
                  <a:close/>
                </a:path>
              </a:pathLst>
            </a:custGeom>
            <a:solidFill>
              <a:srgbClr val="7A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564B4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TextBox 41">
              <a:extLst>
                <a:ext uri="{FF2B5EF4-FFF2-40B4-BE49-F238E27FC236}">
                  <a16:creationId xmlns:a16="http://schemas.microsoft.com/office/drawing/2014/main" id="{782FB324-5735-449B-8E09-2608F0AEAC77}"/>
                </a:ext>
              </a:extLst>
            </p:cNvPr>
            <p:cNvSpPr txBox="1"/>
            <p:nvPr/>
          </p:nvSpPr>
          <p:spPr>
            <a:xfrm>
              <a:off x="5443956" y="3225733"/>
              <a:ext cx="1578392" cy="443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民间文化</a:t>
              </a:r>
            </a:p>
          </p:txBody>
        </p:sp>
        <p:grpSp>
          <p:nvGrpSpPr>
            <p:cNvPr id="29" name="淘宝店chenying0907出品 14">
              <a:extLst>
                <a:ext uri="{FF2B5EF4-FFF2-40B4-BE49-F238E27FC236}">
                  <a16:creationId xmlns:a16="http://schemas.microsoft.com/office/drawing/2014/main" id="{35870A0C-120A-4DB1-A084-0C0450B753BA}"/>
                </a:ext>
              </a:extLst>
            </p:cNvPr>
            <p:cNvGrpSpPr/>
            <p:nvPr/>
          </p:nvGrpSpPr>
          <p:grpSpPr>
            <a:xfrm>
              <a:off x="5838349" y="2552874"/>
              <a:ext cx="812829" cy="570696"/>
              <a:chOff x="2409665" y="939861"/>
              <a:chExt cx="5638961" cy="3959164"/>
            </a:xfrm>
            <a:solidFill>
              <a:schemeClr val="bg2">
                <a:lumMod val="50000"/>
              </a:schemeClr>
            </a:solidFill>
          </p:grpSpPr>
          <p:sp>
            <p:nvSpPr>
              <p:cNvPr id="30" name="流程图: 联系 2">
                <a:extLst>
                  <a:ext uri="{FF2B5EF4-FFF2-40B4-BE49-F238E27FC236}">
                    <a16:creationId xmlns:a16="http://schemas.microsoft.com/office/drawing/2014/main" id="{4C7574B6-B2A1-4459-843F-2D3C9A25D057}"/>
                  </a:ext>
                </a:extLst>
              </p:cNvPr>
              <p:cNvSpPr/>
              <p:nvPr/>
            </p:nvSpPr>
            <p:spPr>
              <a:xfrm>
                <a:off x="3884040" y="1024462"/>
                <a:ext cx="2680685" cy="3874563"/>
              </a:xfrm>
              <a:custGeom>
                <a:avLst/>
                <a:gdLst/>
                <a:ahLst/>
                <a:cxnLst/>
                <a:rect l="l" t="t" r="r" b="b"/>
                <a:pathLst>
                  <a:path w="2680685" h="3874563">
                    <a:moveTo>
                      <a:pt x="1049911" y="1326547"/>
                    </a:moveTo>
                    <a:lnTo>
                      <a:pt x="1130886" y="1416545"/>
                    </a:lnTo>
                    <a:lnTo>
                      <a:pt x="1130989" y="1416517"/>
                    </a:lnTo>
                    <a:lnTo>
                      <a:pt x="1312935" y="1622593"/>
                    </a:lnTo>
                    <a:lnTo>
                      <a:pt x="1164126" y="2754124"/>
                    </a:lnTo>
                    <a:lnTo>
                      <a:pt x="1330469" y="3179256"/>
                    </a:lnTo>
                    <a:cubicBezTo>
                      <a:pt x="1393318" y="3185424"/>
                      <a:pt x="1456167" y="2747966"/>
                      <a:pt x="1519023" y="2754127"/>
                    </a:cubicBezTo>
                    <a:lnTo>
                      <a:pt x="1368996" y="1613275"/>
                    </a:lnTo>
                    <a:lnTo>
                      <a:pt x="1547978" y="1410556"/>
                    </a:lnTo>
                    <a:lnTo>
                      <a:pt x="1549687" y="1411027"/>
                    </a:lnTo>
                    <a:lnTo>
                      <a:pt x="1625697" y="1326547"/>
                    </a:lnTo>
                    <a:lnTo>
                      <a:pt x="1740228" y="1463512"/>
                    </a:lnTo>
                    <a:lnTo>
                      <a:pt x="2163777" y="1580180"/>
                    </a:lnTo>
                    <a:lnTo>
                      <a:pt x="2163105" y="1571541"/>
                    </a:lnTo>
                    <a:lnTo>
                      <a:pt x="2369061" y="1628276"/>
                    </a:lnTo>
                    <a:lnTo>
                      <a:pt x="2376321" y="1626429"/>
                    </a:lnTo>
                    <a:lnTo>
                      <a:pt x="2619825" y="2583371"/>
                    </a:lnTo>
                    <a:lnTo>
                      <a:pt x="2622880" y="2582594"/>
                    </a:lnTo>
                    <a:lnTo>
                      <a:pt x="2678814" y="2802409"/>
                    </a:lnTo>
                    <a:lnTo>
                      <a:pt x="2680685" y="2803247"/>
                    </a:lnTo>
                    <a:lnTo>
                      <a:pt x="2208786" y="3856531"/>
                    </a:lnTo>
                    <a:lnTo>
                      <a:pt x="2208786" y="3871389"/>
                    </a:lnTo>
                    <a:lnTo>
                      <a:pt x="2049180" y="3871389"/>
                    </a:lnTo>
                    <a:lnTo>
                      <a:pt x="2049443" y="3874563"/>
                    </a:lnTo>
                    <a:lnTo>
                      <a:pt x="648500" y="3874563"/>
                    </a:lnTo>
                    <a:lnTo>
                      <a:pt x="648762" y="3871389"/>
                    </a:lnTo>
                    <a:lnTo>
                      <a:pt x="456186" y="3871389"/>
                    </a:lnTo>
                    <a:lnTo>
                      <a:pt x="456186" y="3867966"/>
                    </a:lnTo>
                    <a:lnTo>
                      <a:pt x="0" y="2849753"/>
                    </a:lnTo>
                    <a:lnTo>
                      <a:pt x="1070" y="2845549"/>
                    </a:lnTo>
                    <a:lnTo>
                      <a:pt x="3080" y="2844648"/>
                    </a:lnTo>
                    <a:lnTo>
                      <a:pt x="1407" y="2844222"/>
                    </a:lnTo>
                    <a:lnTo>
                      <a:pt x="309256" y="1634409"/>
                    </a:lnTo>
                    <a:lnTo>
                      <a:pt x="492252" y="1583998"/>
                    </a:lnTo>
                    <a:lnTo>
                      <a:pt x="491584" y="1592643"/>
                    </a:lnTo>
                    <a:lnTo>
                      <a:pt x="927899" y="1472458"/>
                    </a:lnTo>
                    <a:close/>
                    <a:moveTo>
                      <a:pt x="1330482" y="0"/>
                    </a:moveTo>
                    <a:cubicBezTo>
                      <a:pt x="1677575" y="0"/>
                      <a:pt x="1958952" y="281376"/>
                      <a:pt x="1958952" y="628469"/>
                    </a:cubicBezTo>
                    <a:cubicBezTo>
                      <a:pt x="1958952" y="975562"/>
                      <a:pt x="1677575" y="1256939"/>
                      <a:pt x="1330482" y="1256939"/>
                    </a:cubicBezTo>
                    <a:cubicBezTo>
                      <a:pt x="983390" y="1256939"/>
                      <a:pt x="702013" y="975562"/>
                      <a:pt x="702013" y="628469"/>
                    </a:cubicBezTo>
                    <a:cubicBezTo>
                      <a:pt x="702013" y="281376"/>
                      <a:pt x="983390" y="0"/>
                      <a:pt x="133048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3A6B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流程图: 联系 2">
                <a:extLst>
                  <a:ext uri="{FF2B5EF4-FFF2-40B4-BE49-F238E27FC236}">
                    <a16:creationId xmlns:a16="http://schemas.microsoft.com/office/drawing/2014/main" id="{96C35C6B-29F9-467C-86CD-DA09BBD3892C}"/>
                  </a:ext>
                </a:extLst>
              </p:cNvPr>
              <p:cNvSpPr/>
              <p:nvPr/>
            </p:nvSpPr>
            <p:spPr>
              <a:xfrm>
                <a:off x="2409665" y="939861"/>
                <a:ext cx="1914686" cy="2767416"/>
              </a:xfrm>
              <a:custGeom>
                <a:avLst/>
                <a:gdLst/>
                <a:ahLst/>
                <a:cxnLst/>
                <a:rect l="l" t="t" r="r" b="b"/>
                <a:pathLst>
                  <a:path w="2680685" h="3874563">
                    <a:moveTo>
                      <a:pt x="1049911" y="1326547"/>
                    </a:moveTo>
                    <a:lnTo>
                      <a:pt x="1130886" y="1416545"/>
                    </a:lnTo>
                    <a:lnTo>
                      <a:pt x="1130989" y="1416517"/>
                    </a:lnTo>
                    <a:lnTo>
                      <a:pt x="1312935" y="1622593"/>
                    </a:lnTo>
                    <a:lnTo>
                      <a:pt x="1164126" y="2754124"/>
                    </a:lnTo>
                    <a:lnTo>
                      <a:pt x="1330469" y="3179256"/>
                    </a:lnTo>
                    <a:cubicBezTo>
                      <a:pt x="1393318" y="3185424"/>
                      <a:pt x="1456167" y="2747966"/>
                      <a:pt x="1519023" y="2754127"/>
                    </a:cubicBezTo>
                    <a:lnTo>
                      <a:pt x="1368996" y="1613275"/>
                    </a:lnTo>
                    <a:lnTo>
                      <a:pt x="1547978" y="1410556"/>
                    </a:lnTo>
                    <a:lnTo>
                      <a:pt x="1549687" y="1411027"/>
                    </a:lnTo>
                    <a:lnTo>
                      <a:pt x="1625697" y="1326547"/>
                    </a:lnTo>
                    <a:lnTo>
                      <a:pt x="1740228" y="1463512"/>
                    </a:lnTo>
                    <a:lnTo>
                      <a:pt x="2163777" y="1580180"/>
                    </a:lnTo>
                    <a:lnTo>
                      <a:pt x="2163105" y="1571541"/>
                    </a:lnTo>
                    <a:lnTo>
                      <a:pt x="2369061" y="1628276"/>
                    </a:lnTo>
                    <a:lnTo>
                      <a:pt x="2376321" y="1626429"/>
                    </a:lnTo>
                    <a:lnTo>
                      <a:pt x="2619825" y="2583371"/>
                    </a:lnTo>
                    <a:lnTo>
                      <a:pt x="2622880" y="2582594"/>
                    </a:lnTo>
                    <a:lnTo>
                      <a:pt x="2678814" y="2802409"/>
                    </a:lnTo>
                    <a:lnTo>
                      <a:pt x="2680685" y="2803247"/>
                    </a:lnTo>
                    <a:lnTo>
                      <a:pt x="2208786" y="3856531"/>
                    </a:lnTo>
                    <a:lnTo>
                      <a:pt x="2208786" y="3871389"/>
                    </a:lnTo>
                    <a:lnTo>
                      <a:pt x="2049180" y="3871389"/>
                    </a:lnTo>
                    <a:lnTo>
                      <a:pt x="2049443" y="3874563"/>
                    </a:lnTo>
                    <a:lnTo>
                      <a:pt x="648500" y="3874563"/>
                    </a:lnTo>
                    <a:lnTo>
                      <a:pt x="648762" y="3871389"/>
                    </a:lnTo>
                    <a:lnTo>
                      <a:pt x="456186" y="3871389"/>
                    </a:lnTo>
                    <a:lnTo>
                      <a:pt x="456186" y="3867966"/>
                    </a:lnTo>
                    <a:lnTo>
                      <a:pt x="0" y="2849753"/>
                    </a:lnTo>
                    <a:lnTo>
                      <a:pt x="1070" y="2845549"/>
                    </a:lnTo>
                    <a:lnTo>
                      <a:pt x="3080" y="2844648"/>
                    </a:lnTo>
                    <a:lnTo>
                      <a:pt x="1407" y="2844222"/>
                    </a:lnTo>
                    <a:lnTo>
                      <a:pt x="309256" y="1634409"/>
                    </a:lnTo>
                    <a:lnTo>
                      <a:pt x="492252" y="1583998"/>
                    </a:lnTo>
                    <a:lnTo>
                      <a:pt x="491584" y="1592643"/>
                    </a:lnTo>
                    <a:lnTo>
                      <a:pt x="927899" y="1472458"/>
                    </a:lnTo>
                    <a:close/>
                    <a:moveTo>
                      <a:pt x="1330482" y="0"/>
                    </a:moveTo>
                    <a:cubicBezTo>
                      <a:pt x="1677575" y="0"/>
                      <a:pt x="1958952" y="281376"/>
                      <a:pt x="1958952" y="628469"/>
                    </a:cubicBezTo>
                    <a:cubicBezTo>
                      <a:pt x="1958952" y="975562"/>
                      <a:pt x="1677575" y="1256939"/>
                      <a:pt x="1330482" y="1256939"/>
                    </a:cubicBezTo>
                    <a:cubicBezTo>
                      <a:pt x="983390" y="1256939"/>
                      <a:pt x="702013" y="975562"/>
                      <a:pt x="702013" y="628469"/>
                    </a:cubicBezTo>
                    <a:cubicBezTo>
                      <a:pt x="702013" y="281376"/>
                      <a:pt x="983390" y="0"/>
                      <a:pt x="133048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3A6B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流程图: 联系 2">
                <a:extLst>
                  <a:ext uri="{FF2B5EF4-FFF2-40B4-BE49-F238E27FC236}">
                    <a16:creationId xmlns:a16="http://schemas.microsoft.com/office/drawing/2014/main" id="{C7661047-0D1A-4FC7-9893-6F97BEC4D6EE}"/>
                  </a:ext>
                </a:extLst>
              </p:cNvPr>
              <p:cNvSpPr/>
              <p:nvPr/>
            </p:nvSpPr>
            <p:spPr>
              <a:xfrm>
                <a:off x="6133940" y="939861"/>
                <a:ext cx="1914686" cy="2767416"/>
              </a:xfrm>
              <a:custGeom>
                <a:avLst/>
                <a:gdLst/>
                <a:ahLst/>
                <a:cxnLst/>
                <a:rect l="l" t="t" r="r" b="b"/>
                <a:pathLst>
                  <a:path w="2680685" h="3874563">
                    <a:moveTo>
                      <a:pt x="1049911" y="1326547"/>
                    </a:moveTo>
                    <a:lnTo>
                      <a:pt x="1130886" y="1416545"/>
                    </a:lnTo>
                    <a:lnTo>
                      <a:pt x="1130989" y="1416517"/>
                    </a:lnTo>
                    <a:lnTo>
                      <a:pt x="1312935" y="1622593"/>
                    </a:lnTo>
                    <a:lnTo>
                      <a:pt x="1164126" y="2754124"/>
                    </a:lnTo>
                    <a:lnTo>
                      <a:pt x="1330469" y="3179256"/>
                    </a:lnTo>
                    <a:cubicBezTo>
                      <a:pt x="1393318" y="3185424"/>
                      <a:pt x="1456167" y="2747966"/>
                      <a:pt x="1519023" y="2754127"/>
                    </a:cubicBezTo>
                    <a:lnTo>
                      <a:pt x="1368996" y="1613275"/>
                    </a:lnTo>
                    <a:lnTo>
                      <a:pt x="1547978" y="1410556"/>
                    </a:lnTo>
                    <a:lnTo>
                      <a:pt x="1549687" y="1411027"/>
                    </a:lnTo>
                    <a:lnTo>
                      <a:pt x="1625697" y="1326547"/>
                    </a:lnTo>
                    <a:lnTo>
                      <a:pt x="1740228" y="1463512"/>
                    </a:lnTo>
                    <a:lnTo>
                      <a:pt x="2163777" y="1580180"/>
                    </a:lnTo>
                    <a:lnTo>
                      <a:pt x="2163105" y="1571541"/>
                    </a:lnTo>
                    <a:lnTo>
                      <a:pt x="2369061" y="1628276"/>
                    </a:lnTo>
                    <a:lnTo>
                      <a:pt x="2376321" y="1626429"/>
                    </a:lnTo>
                    <a:lnTo>
                      <a:pt x="2619825" y="2583371"/>
                    </a:lnTo>
                    <a:lnTo>
                      <a:pt x="2622880" y="2582594"/>
                    </a:lnTo>
                    <a:lnTo>
                      <a:pt x="2678814" y="2802409"/>
                    </a:lnTo>
                    <a:lnTo>
                      <a:pt x="2680685" y="2803247"/>
                    </a:lnTo>
                    <a:lnTo>
                      <a:pt x="2208786" y="3856531"/>
                    </a:lnTo>
                    <a:lnTo>
                      <a:pt x="2208786" y="3871389"/>
                    </a:lnTo>
                    <a:lnTo>
                      <a:pt x="2049180" y="3871389"/>
                    </a:lnTo>
                    <a:lnTo>
                      <a:pt x="2049443" y="3874563"/>
                    </a:lnTo>
                    <a:lnTo>
                      <a:pt x="648500" y="3874563"/>
                    </a:lnTo>
                    <a:lnTo>
                      <a:pt x="648762" y="3871389"/>
                    </a:lnTo>
                    <a:lnTo>
                      <a:pt x="456186" y="3871389"/>
                    </a:lnTo>
                    <a:lnTo>
                      <a:pt x="456186" y="3867966"/>
                    </a:lnTo>
                    <a:lnTo>
                      <a:pt x="0" y="2849753"/>
                    </a:lnTo>
                    <a:lnTo>
                      <a:pt x="1070" y="2845549"/>
                    </a:lnTo>
                    <a:lnTo>
                      <a:pt x="3080" y="2844648"/>
                    </a:lnTo>
                    <a:lnTo>
                      <a:pt x="1407" y="2844222"/>
                    </a:lnTo>
                    <a:lnTo>
                      <a:pt x="309256" y="1634409"/>
                    </a:lnTo>
                    <a:lnTo>
                      <a:pt x="492252" y="1583998"/>
                    </a:lnTo>
                    <a:lnTo>
                      <a:pt x="491584" y="1592643"/>
                    </a:lnTo>
                    <a:lnTo>
                      <a:pt x="927899" y="1472458"/>
                    </a:lnTo>
                    <a:close/>
                    <a:moveTo>
                      <a:pt x="1330482" y="0"/>
                    </a:moveTo>
                    <a:cubicBezTo>
                      <a:pt x="1677575" y="0"/>
                      <a:pt x="1958952" y="281376"/>
                      <a:pt x="1958952" y="628469"/>
                    </a:cubicBezTo>
                    <a:cubicBezTo>
                      <a:pt x="1958952" y="975562"/>
                      <a:pt x="1677575" y="1256939"/>
                      <a:pt x="1330482" y="1256939"/>
                    </a:cubicBezTo>
                    <a:cubicBezTo>
                      <a:pt x="983390" y="1256939"/>
                      <a:pt x="702013" y="975562"/>
                      <a:pt x="702013" y="628469"/>
                    </a:cubicBezTo>
                    <a:cubicBezTo>
                      <a:pt x="702013" y="281376"/>
                      <a:pt x="983390" y="0"/>
                      <a:pt x="133048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3A6B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44CF537-79C0-44F0-A449-A1CDDE68EACC}"/>
              </a:ext>
            </a:extLst>
          </p:cNvPr>
          <p:cNvGrpSpPr/>
          <p:nvPr/>
        </p:nvGrpSpPr>
        <p:grpSpPr>
          <a:xfrm>
            <a:off x="9058228" y="3730673"/>
            <a:ext cx="1997088" cy="2027324"/>
            <a:chOff x="8239167" y="1866254"/>
            <a:chExt cx="2613843" cy="2653418"/>
          </a:xfrm>
        </p:grpSpPr>
        <p:sp>
          <p:nvSpPr>
            <p:cNvPr id="34" name="五角星 18">
              <a:extLst>
                <a:ext uri="{FF2B5EF4-FFF2-40B4-BE49-F238E27FC236}">
                  <a16:creationId xmlns:a16="http://schemas.microsoft.com/office/drawing/2014/main" id="{8FD89B0F-536D-4150-8EA0-96C1BC16FDAF}"/>
                </a:ext>
              </a:extLst>
            </p:cNvPr>
            <p:cNvSpPr/>
            <p:nvPr/>
          </p:nvSpPr>
          <p:spPr>
            <a:xfrm rot="2134838">
              <a:off x="8239167" y="1866254"/>
              <a:ext cx="2613843" cy="2653418"/>
            </a:xfrm>
            <a:custGeom>
              <a:avLst/>
              <a:gdLst/>
              <a:ahLst/>
              <a:cxnLst/>
              <a:rect l="l" t="t" r="r" b="b"/>
              <a:pathLst>
                <a:path w="2146515" h="2179015">
                  <a:moveTo>
                    <a:pt x="471122" y="237422"/>
                  </a:moveTo>
                  <a:lnTo>
                    <a:pt x="747200" y="241233"/>
                  </a:lnTo>
                  <a:lnTo>
                    <a:pt x="1073258" y="0"/>
                  </a:lnTo>
                  <a:lnTo>
                    <a:pt x="1393697" y="237076"/>
                  </a:lnTo>
                  <a:lnTo>
                    <a:pt x="1750864" y="225501"/>
                  </a:lnTo>
                  <a:lnTo>
                    <a:pt x="1842069" y="552087"/>
                  </a:lnTo>
                  <a:lnTo>
                    <a:pt x="2146515" y="756238"/>
                  </a:lnTo>
                  <a:lnTo>
                    <a:pt x="2015413" y="1118523"/>
                  </a:lnTo>
                  <a:lnTo>
                    <a:pt x="2117270" y="1425471"/>
                  </a:lnTo>
                  <a:lnTo>
                    <a:pt x="1851783" y="1606493"/>
                  </a:lnTo>
                  <a:lnTo>
                    <a:pt x="1736567" y="1979858"/>
                  </a:lnTo>
                  <a:lnTo>
                    <a:pt x="1341430" y="1970902"/>
                  </a:lnTo>
                  <a:lnTo>
                    <a:pt x="1063978" y="2179015"/>
                  </a:lnTo>
                  <a:lnTo>
                    <a:pt x="790207" y="1971239"/>
                  </a:lnTo>
                  <a:lnTo>
                    <a:pt x="409948" y="1979858"/>
                  </a:lnTo>
                  <a:lnTo>
                    <a:pt x="298033" y="1617190"/>
                  </a:lnTo>
                  <a:lnTo>
                    <a:pt x="46603" y="1444761"/>
                  </a:lnTo>
                  <a:lnTo>
                    <a:pt x="150057" y="1170905"/>
                  </a:lnTo>
                  <a:lnTo>
                    <a:pt x="0" y="756238"/>
                  </a:lnTo>
                  <a:lnTo>
                    <a:pt x="386524" y="497047"/>
                  </a:lnTo>
                  <a:close/>
                </a:path>
              </a:pathLst>
            </a:custGeom>
            <a:solidFill>
              <a:srgbClr val="7A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64B4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TextBox 43">
              <a:extLst>
                <a:ext uri="{FF2B5EF4-FFF2-40B4-BE49-F238E27FC236}">
                  <a16:creationId xmlns:a16="http://schemas.microsoft.com/office/drawing/2014/main" id="{288AB539-4BB9-4BC5-A8EA-3DE4C298C701}"/>
                </a:ext>
              </a:extLst>
            </p:cNvPr>
            <p:cNvSpPr txBox="1"/>
            <p:nvPr/>
          </p:nvSpPr>
          <p:spPr>
            <a:xfrm>
              <a:off x="8731851" y="3225733"/>
              <a:ext cx="1728212" cy="443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政治局势</a:t>
              </a:r>
            </a:p>
          </p:txBody>
        </p:sp>
        <p:sp>
          <p:nvSpPr>
            <p:cNvPr id="36" name="25">
              <a:extLst>
                <a:ext uri="{FF2B5EF4-FFF2-40B4-BE49-F238E27FC236}">
                  <a16:creationId xmlns:a16="http://schemas.microsoft.com/office/drawing/2014/main" id="{EFDAEE00-9B81-4AD0-B3C0-8470D3B93BE7}"/>
                </a:ext>
              </a:extLst>
            </p:cNvPr>
            <p:cNvSpPr/>
            <p:nvPr/>
          </p:nvSpPr>
          <p:spPr>
            <a:xfrm>
              <a:off x="9304719" y="2521726"/>
              <a:ext cx="624752" cy="632195"/>
            </a:xfrm>
            <a:custGeom>
              <a:avLst/>
              <a:gdLst/>
              <a:ahLst/>
              <a:cxnLst/>
              <a:rect l="l" t="t" r="r" b="b"/>
              <a:pathLst>
                <a:path w="4210679" h="4260850">
                  <a:moveTo>
                    <a:pt x="83635" y="0"/>
                  </a:moveTo>
                  <a:lnTo>
                    <a:pt x="832931" y="0"/>
                  </a:lnTo>
                  <a:cubicBezTo>
                    <a:pt x="878523" y="0"/>
                    <a:pt x="915483" y="36960"/>
                    <a:pt x="915483" y="82552"/>
                  </a:cubicBezTo>
                  <a:lnTo>
                    <a:pt x="915483" y="412748"/>
                  </a:lnTo>
                  <a:cubicBezTo>
                    <a:pt x="915483" y="443274"/>
                    <a:pt x="898914" y="469930"/>
                    <a:pt x="873607" y="483053"/>
                  </a:cubicBezTo>
                  <a:lnTo>
                    <a:pt x="4210679" y="483053"/>
                  </a:lnTo>
                  <a:lnTo>
                    <a:pt x="4210679" y="1893780"/>
                  </a:lnTo>
                  <a:lnTo>
                    <a:pt x="1406022" y="2781301"/>
                  </a:lnTo>
                  <a:lnTo>
                    <a:pt x="4210679" y="2781301"/>
                  </a:lnTo>
                  <a:lnTo>
                    <a:pt x="4210679" y="3305175"/>
                  </a:lnTo>
                  <a:lnTo>
                    <a:pt x="3591246" y="3305175"/>
                  </a:lnTo>
                  <a:cubicBezTo>
                    <a:pt x="3812567" y="3348853"/>
                    <a:pt x="3979359" y="3544073"/>
                    <a:pt x="3979359" y="3778250"/>
                  </a:cubicBezTo>
                  <a:cubicBezTo>
                    <a:pt x="3979359" y="4044783"/>
                    <a:pt x="3763292" y="4260850"/>
                    <a:pt x="3496759" y="4260850"/>
                  </a:cubicBezTo>
                  <a:cubicBezTo>
                    <a:pt x="3230226" y="4260850"/>
                    <a:pt x="3014159" y="4044783"/>
                    <a:pt x="3014159" y="3778250"/>
                  </a:cubicBezTo>
                  <a:cubicBezTo>
                    <a:pt x="3014159" y="3544073"/>
                    <a:pt x="3180952" y="3348853"/>
                    <a:pt x="3402273" y="3305175"/>
                  </a:cubicBezTo>
                  <a:lnTo>
                    <a:pt x="1267146" y="3305175"/>
                  </a:lnTo>
                  <a:cubicBezTo>
                    <a:pt x="1488467" y="3348853"/>
                    <a:pt x="1655259" y="3544073"/>
                    <a:pt x="1655259" y="3778250"/>
                  </a:cubicBezTo>
                  <a:cubicBezTo>
                    <a:pt x="1655259" y="4044783"/>
                    <a:pt x="1439192" y="4260850"/>
                    <a:pt x="1172659" y="4260850"/>
                  </a:cubicBezTo>
                  <a:cubicBezTo>
                    <a:pt x="906126" y="4260850"/>
                    <a:pt x="690059" y="4044783"/>
                    <a:pt x="690059" y="3778250"/>
                  </a:cubicBezTo>
                  <a:cubicBezTo>
                    <a:pt x="690059" y="3544073"/>
                    <a:pt x="856851" y="3348853"/>
                    <a:pt x="1078173" y="3305175"/>
                  </a:cubicBezTo>
                  <a:lnTo>
                    <a:pt x="972633" y="3305175"/>
                  </a:lnTo>
                  <a:cubicBezTo>
                    <a:pt x="944058" y="3143250"/>
                    <a:pt x="972634" y="3276600"/>
                    <a:pt x="963109" y="2781300"/>
                  </a:cubicBezTo>
                  <a:cubicBezTo>
                    <a:pt x="451270" y="464482"/>
                    <a:pt x="618551" y="1241439"/>
                    <a:pt x="451247" y="494159"/>
                  </a:cubicBezTo>
                  <a:lnTo>
                    <a:pt x="36010" y="492918"/>
                  </a:lnTo>
                  <a:cubicBezTo>
                    <a:pt x="-9582" y="492918"/>
                    <a:pt x="1083" y="489297"/>
                    <a:pt x="1083" y="443705"/>
                  </a:cubicBezTo>
                  <a:lnTo>
                    <a:pt x="1083" y="82552"/>
                  </a:lnTo>
                  <a:cubicBezTo>
                    <a:pt x="1083" y="36960"/>
                    <a:pt x="38043" y="0"/>
                    <a:pt x="836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64B4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68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4" grpId="0" animBg="1"/>
      <p:bldP spid="16" grpId="0"/>
      <p:bldP spid="17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683154" y="288684"/>
            <a:ext cx="10843722" cy="672235"/>
            <a:chOff x="-2655131" y="574615"/>
            <a:chExt cx="10843722" cy="67223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>
              <a:off x="4191718" y="939542"/>
              <a:ext cx="3996873" cy="45719"/>
            </a:xfrm>
            <a:prstGeom prst="rect">
              <a:avLst/>
            </a:prstGeom>
            <a:solidFill>
              <a:srgbClr val="7A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0776" y="574615"/>
              <a:ext cx="325532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7AA4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小评优劣</a:t>
              </a:r>
              <a:endParaRPr lang="zh-CN" altLang="en-US" sz="3200" dirty="0">
                <a:solidFill>
                  <a:srgbClr val="7AA499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339CB027-AF32-4B03-BE15-1DD5E6EA2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263" y="1062184"/>
              <a:ext cx="3255323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200" dirty="0">
                  <a:solidFill>
                    <a:schemeClr val="bg1">
                      <a:lumMod val="6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Good or Bad</a:t>
              </a:r>
              <a:endParaRPr lang="zh-CN" altLang="en-US" sz="1200" dirty="0">
                <a:solidFill>
                  <a:schemeClr val="bg1">
                    <a:lumMod val="6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150FB68-6960-4753-AD4E-4D7BAA821353}"/>
                </a:ext>
              </a:extLst>
            </p:cNvPr>
            <p:cNvSpPr/>
            <p:nvPr/>
          </p:nvSpPr>
          <p:spPr>
            <a:xfrm>
              <a:off x="-2655131" y="939542"/>
              <a:ext cx="3996873" cy="45719"/>
            </a:xfrm>
            <a:prstGeom prst="rect">
              <a:avLst/>
            </a:prstGeom>
            <a:solidFill>
              <a:srgbClr val="7A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7" name="40">
            <a:extLst>
              <a:ext uri="{FF2B5EF4-FFF2-40B4-BE49-F238E27FC236}">
                <a16:creationId xmlns:a16="http://schemas.microsoft.com/office/drawing/2014/main" id="{BC539A9F-7BA0-4E64-86CC-4DFDAEE7BE1A}"/>
              </a:ext>
            </a:extLst>
          </p:cNvPr>
          <p:cNvGrpSpPr>
            <a:grpSpLocks/>
          </p:cNvGrpSpPr>
          <p:nvPr/>
        </p:nvGrpSpPr>
        <p:grpSpPr bwMode="auto">
          <a:xfrm>
            <a:off x="2898775" y="1836958"/>
            <a:ext cx="3503613" cy="1303337"/>
            <a:chOff x="0" y="0"/>
            <a:chExt cx="4254500" cy="1582986"/>
          </a:xfrm>
          <a:noFill/>
        </p:grpSpPr>
        <p:sp>
          <p:nvSpPr>
            <p:cNvPr id="9" name="品 4">
              <a:extLst>
                <a:ext uri="{FF2B5EF4-FFF2-40B4-BE49-F238E27FC236}">
                  <a16:creationId xmlns:a16="http://schemas.microsoft.com/office/drawing/2014/main" id="{E5CB3DB8-F37E-4E9F-ADB3-387D803BE7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4254500" cy="1582986"/>
            </a:xfrm>
            <a:prstGeom prst="roundRect">
              <a:avLst>
                <a:gd name="adj" fmla="val 15046"/>
              </a:avLst>
            </a:prstGeom>
            <a:grpFill/>
            <a:ln w="47625">
              <a:solidFill>
                <a:srgbClr val="7AA499"/>
              </a:solidFill>
              <a:bevel/>
              <a:headEnd/>
              <a:tailEnd/>
            </a:ln>
            <a:extLst/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0" name="TextBox 42">
              <a:extLst>
                <a:ext uri="{FF2B5EF4-FFF2-40B4-BE49-F238E27FC236}">
                  <a16:creationId xmlns:a16="http://schemas.microsoft.com/office/drawing/2014/main" id="{44B4FEDF-C0DB-4081-915E-0BAAE2DBE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70" y="220594"/>
              <a:ext cx="1953344" cy="560543"/>
            </a:xfrm>
            <a:prstGeom prst="rect">
              <a:avLst/>
            </a:prstGeom>
            <a:grpFill/>
            <a:ln w="9525">
              <a:noFill/>
              <a:bevel/>
              <a:headEnd/>
              <a:tailEnd/>
            </a:ln>
            <a:extLst/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文笔</a:t>
              </a:r>
              <a:endParaRPr lang="zh-CN" alt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4" name="4">
            <a:extLst>
              <a:ext uri="{FF2B5EF4-FFF2-40B4-BE49-F238E27FC236}">
                <a16:creationId xmlns:a16="http://schemas.microsoft.com/office/drawing/2014/main" id="{B2C52F12-A457-4DA3-8477-7236687F897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65938" y="2008408"/>
            <a:ext cx="422219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Franklin Gothic Book" pitchFamily="2" charset="0"/>
                <a:ea typeface="微软雅黑" panose="020B0503020204020204" pitchFamily="34" charset="-122"/>
                <a:sym typeface="Franklin Gothic Book" pitchFamily="2" charset="0"/>
              </a:rPr>
              <a:t>依王国维提出的诗词美学三境界，做个类比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Franklin Gothic Book" pitchFamily="2" charset="0"/>
              <a:ea typeface="微软雅黑" panose="020B0503020204020204" pitchFamily="34" charset="-122"/>
              <a:sym typeface="Franklin Gothic Book" pitchFamily="2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Franklin Gothic Book" pitchFamily="2" charset="0"/>
                <a:ea typeface="微软雅黑" panose="020B0503020204020204" pitchFamily="34" charset="-122"/>
                <a:sym typeface="Franklin Gothic Book" pitchFamily="2" charset="0"/>
              </a:rPr>
              <a:t>三流小说：文笔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Franklin Gothic Book" pitchFamily="2" charset="0"/>
              <a:ea typeface="微软雅黑" panose="020B0503020204020204" pitchFamily="34" charset="-122"/>
              <a:sym typeface="Franklin Gothic Book" pitchFamily="2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Franklin Gothic Book" pitchFamily="2" charset="0"/>
                <a:ea typeface="微软雅黑" panose="020B0503020204020204" pitchFamily="34" charset="-122"/>
                <a:sym typeface="Franklin Gothic Book" pitchFamily="2" charset="0"/>
              </a:rPr>
              <a:t>二流小说：文笔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Franklin Gothic Book" pitchFamily="2" charset="0"/>
                <a:ea typeface="微软雅黑" panose="020B0503020204020204" pitchFamily="34" charset="-122"/>
                <a:sym typeface="Franklin Gothic Book" pitchFamily="2" charset="0"/>
              </a:rPr>
              <a:t>+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Franklin Gothic Book" pitchFamily="2" charset="0"/>
                <a:ea typeface="微软雅黑" panose="020B0503020204020204" pitchFamily="34" charset="-122"/>
                <a:sym typeface="Franklin Gothic Book" pitchFamily="2" charset="0"/>
              </a:rPr>
              <a:t>情节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Franklin Gothic Book" pitchFamily="2" charset="0"/>
              <a:ea typeface="微软雅黑" panose="020B0503020204020204" pitchFamily="34" charset="-122"/>
              <a:sym typeface="Franklin Gothic Book" pitchFamily="2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Franklin Gothic Book" pitchFamily="2" charset="0"/>
                <a:ea typeface="微软雅黑" panose="020B0503020204020204" pitchFamily="34" charset="-122"/>
                <a:sym typeface="Franklin Gothic Book" pitchFamily="2" charset="0"/>
              </a:rPr>
              <a:t>一流小说：文笔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Franklin Gothic Book" pitchFamily="2" charset="0"/>
                <a:ea typeface="微软雅黑" panose="020B0503020204020204" pitchFamily="34" charset="-122"/>
                <a:sym typeface="Franklin Gothic Book" pitchFamily="2" charset="0"/>
              </a:rPr>
              <a:t>+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Franklin Gothic Book" pitchFamily="2" charset="0"/>
                <a:ea typeface="微软雅黑" panose="020B0503020204020204" pitchFamily="34" charset="-122"/>
                <a:sym typeface="Franklin Gothic Book" pitchFamily="2" charset="0"/>
              </a:rPr>
              <a:t>情节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Franklin Gothic Book" pitchFamily="2" charset="0"/>
                <a:ea typeface="微软雅黑" panose="020B0503020204020204" pitchFamily="34" charset="-122"/>
                <a:sym typeface="Franklin Gothic Book" pitchFamily="2" charset="0"/>
              </a:rPr>
              <a:t>+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Franklin Gothic Book" pitchFamily="2" charset="0"/>
                <a:ea typeface="微软雅黑" panose="020B0503020204020204" pitchFamily="34" charset="-122"/>
                <a:sym typeface="Franklin Gothic Book" pitchFamily="2" charset="0"/>
              </a:rPr>
              <a:t>立意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32262BA9-153D-4592-8077-4B2F50FB45F4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32013" y="1997295"/>
            <a:ext cx="992187" cy="995363"/>
          </a:xfrm>
          <a:prstGeom prst="ellipse">
            <a:avLst/>
          </a:prstGeom>
          <a:solidFill>
            <a:srgbClr val="7AA499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13">
            <a:extLst>
              <a:ext uri="{FF2B5EF4-FFF2-40B4-BE49-F238E27FC236}">
                <a16:creationId xmlns:a16="http://schemas.microsoft.com/office/drawing/2014/main" id="{2C4304F5-5615-4854-B919-15D81E06C60A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1150" y="3424458"/>
            <a:ext cx="3503613" cy="1303337"/>
          </a:xfrm>
          <a:prstGeom prst="roundRect">
            <a:avLst>
              <a:gd name="adj" fmla="val 15046"/>
            </a:avLst>
          </a:prstGeom>
          <a:noFill/>
          <a:ln w="47625">
            <a:solidFill>
              <a:srgbClr val="7AA499"/>
            </a:solidFill>
            <a:bevel/>
            <a:headEnd/>
            <a:tailEnd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15">
            <a:extLst>
              <a:ext uri="{FF2B5EF4-FFF2-40B4-BE49-F238E27FC236}">
                <a16:creationId xmlns:a16="http://schemas.microsoft.com/office/drawing/2014/main" id="{4DDDE9E2-D6EF-4B40-98A7-2775DBB95F30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93925" y="3578445"/>
            <a:ext cx="990600" cy="995363"/>
          </a:xfrm>
          <a:prstGeom prst="ellipse">
            <a:avLst/>
          </a:prstGeom>
          <a:solidFill>
            <a:srgbClr val="7AA499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42">
            <a:extLst>
              <a:ext uri="{FF2B5EF4-FFF2-40B4-BE49-F238E27FC236}">
                <a16:creationId xmlns:a16="http://schemas.microsoft.com/office/drawing/2014/main" id="{99DC0FF4-AF67-4F86-A169-CCC9D3951522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584575" y="3607020"/>
            <a:ext cx="16081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情节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9" name="14">
            <a:extLst>
              <a:ext uri="{FF2B5EF4-FFF2-40B4-BE49-F238E27FC236}">
                <a16:creationId xmlns:a16="http://schemas.microsoft.com/office/drawing/2014/main" id="{8AA55D53-DB53-41AD-97E6-50CA09B0B9FD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386138" y="4105495"/>
            <a:ext cx="25939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1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品 19">
            <a:extLst>
              <a:ext uri="{FF2B5EF4-FFF2-40B4-BE49-F238E27FC236}">
                <a16:creationId xmlns:a16="http://schemas.microsoft.com/office/drawing/2014/main" id="{BC748D50-428B-4331-A199-0E617256D741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887663" y="5023070"/>
            <a:ext cx="3505200" cy="1303338"/>
          </a:xfrm>
          <a:prstGeom prst="roundRect">
            <a:avLst>
              <a:gd name="adj" fmla="val 15046"/>
            </a:avLst>
          </a:prstGeom>
          <a:noFill/>
          <a:ln w="47625">
            <a:solidFill>
              <a:srgbClr val="7AA49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21">
            <a:extLst>
              <a:ext uri="{FF2B5EF4-FFF2-40B4-BE49-F238E27FC236}">
                <a16:creationId xmlns:a16="http://schemas.microsoft.com/office/drawing/2014/main" id="{7E6348A5-530E-4726-8920-C91D7DBC087F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30438" y="5177058"/>
            <a:ext cx="992187" cy="995362"/>
          </a:xfrm>
          <a:prstGeom prst="ellipse">
            <a:avLst/>
          </a:prstGeom>
          <a:solidFill>
            <a:srgbClr val="7AA499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42">
            <a:extLst>
              <a:ext uri="{FF2B5EF4-FFF2-40B4-BE49-F238E27FC236}">
                <a16:creationId xmlns:a16="http://schemas.microsoft.com/office/drawing/2014/main" id="{369EB7BA-1ED9-4C86-B5DD-DEFB0B37AE46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609975" y="5204045"/>
            <a:ext cx="1571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立意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3" name="23">
            <a:extLst>
              <a:ext uri="{FF2B5EF4-FFF2-40B4-BE49-F238E27FC236}">
                <a16:creationId xmlns:a16="http://schemas.microsoft.com/office/drawing/2014/main" id="{ED18DA91-29DF-4BB1-9FCB-944908BDDFEA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208213" y="2068733"/>
            <a:ext cx="855662" cy="8604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42719B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4" name="25">
            <a:extLst>
              <a:ext uri="{FF2B5EF4-FFF2-40B4-BE49-F238E27FC236}">
                <a16:creationId xmlns:a16="http://schemas.microsoft.com/office/drawing/2014/main" id="{2AE42228-E106-4B10-9636-CB02FAB28395}"/>
              </a:ext>
            </a:extLst>
          </p:cNvPr>
          <p:cNvGrpSpPr>
            <a:grpSpLocks/>
          </p:cNvGrpSpPr>
          <p:nvPr/>
        </p:nvGrpSpPr>
        <p:grpSpPr bwMode="auto">
          <a:xfrm>
            <a:off x="2346325" y="2207677"/>
            <a:ext cx="547688" cy="591306"/>
            <a:chOff x="0" y="0"/>
            <a:chExt cx="617126" cy="640048"/>
          </a:xfrm>
          <a:solidFill>
            <a:srgbClr val="7AA499"/>
          </a:solidFill>
        </p:grpSpPr>
        <p:sp>
          <p:nvSpPr>
            <p:cNvPr id="25" name="流程图: 手动操作 7">
              <a:extLst>
                <a:ext uri="{FF2B5EF4-FFF2-40B4-BE49-F238E27FC236}">
                  <a16:creationId xmlns:a16="http://schemas.microsoft.com/office/drawing/2014/main" id="{DA380446-A847-4AB6-A4EE-9B1AD255A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70" y="173384"/>
              <a:ext cx="538986" cy="466664"/>
            </a:xfrm>
            <a:custGeom>
              <a:avLst/>
              <a:gdLst>
                <a:gd name="T0" fmla="*/ 0 w 10261"/>
                <a:gd name="T1" fmla="*/ 0 h 11498"/>
                <a:gd name="T2" fmla="*/ 1487144212 w 10261"/>
                <a:gd name="T3" fmla="*/ 6417746 h 11498"/>
                <a:gd name="T4" fmla="*/ 1397430384 w 10261"/>
                <a:gd name="T5" fmla="*/ 768720209 h 11498"/>
                <a:gd name="T6" fmla="*/ 105799679 w 10261"/>
                <a:gd name="T7" fmla="*/ 765443779 h 11498"/>
                <a:gd name="T8" fmla="*/ 0 w 10261"/>
                <a:gd name="T9" fmla="*/ 0 h 114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61"/>
                <a:gd name="T16" fmla="*/ 0 h 11498"/>
                <a:gd name="T17" fmla="*/ 10261 w 10261"/>
                <a:gd name="T18" fmla="*/ 11498 h 114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61" h="11498">
                  <a:moveTo>
                    <a:pt x="0" y="0"/>
                  </a:moveTo>
                  <a:lnTo>
                    <a:pt x="10261" y="96"/>
                  </a:lnTo>
                  <a:cubicBezTo>
                    <a:pt x="10017" y="3864"/>
                    <a:pt x="9886" y="7730"/>
                    <a:pt x="9642" y="11498"/>
                  </a:cubicBezTo>
                  <a:lnTo>
                    <a:pt x="730" y="11449"/>
                  </a:lnTo>
                  <a:cubicBezTo>
                    <a:pt x="487" y="7633"/>
                    <a:pt x="243" y="3816"/>
                    <a:pt x="0" y="0"/>
                  </a:cubicBezTo>
                  <a:close/>
                </a:path>
              </a:pathLst>
            </a:custGeom>
            <a:grpFill/>
            <a:ln w="12700" cap="flat" cmpd="sng">
              <a:noFill/>
              <a:bevel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6" name="剪去同侧角品 9">
              <a:extLst>
                <a:ext uri="{FF2B5EF4-FFF2-40B4-BE49-F238E27FC236}">
                  <a16:creationId xmlns:a16="http://schemas.microsoft.com/office/drawing/2014/main" id="{F5CD5613-8845-4EC9-A3D0-6D20C29E7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617126" cy="114446"/>
            </a:xfrm>
            <a:custGeom>
              <a:avLst/>
              <a:gdLst>
                <a:gd name="T0" fmla="*/ 133186 w 760663"/>
                <a:gd name="T1" fmla="*/ 0 h 129728"/>
                <a:gd name="T2" fmla="*/ 279407 w 760663"/>
                <a:gd name="T3" fmla="*/ 217 h 129728"/>
                <a:gd name="T4" fmla="*/ 404926 w 760663"/>
                <a:gd name="T5" fmla="*/ 58433 h 129728"/>
                <a:gd name="T6" fmla="*/ 406197 w 760663"/>
                <a:gd name="T7" fmla="*/ 89070 h 129728"/>
                <a:gd name="T8" fmla="*/ 404926 w 760663"/>
                <a:gd name="T9" fmla="*/ 89070 h 129728"/>
                <a:gd name="T10" fmla="*/ 29247 w 760663"/>
                <a:gd name="T11" fmla="*/ 89070 h 129728"/>
                <a:gd name="T12" fmla="*/ 0 w 760663"/>
                <a:gd name="T13" fmla="*/ 89070 h 129728"/>
                <a:gd name="T14" fmla="*/ 1 w 760663"/>
                <a:gd name="T15" fmla="*/ 58433 h 129728"/>
                <a:gd name="T16" fmla="*/ 133186 w 760663"/>
                <a:gd name="T17" fmla="*/ 0 h 1297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60663"/>
                <a:gd name="T28" fmla="*/ 0 h 129728"/>
                <a:gd name="T29" fmla="*/ 760663 w 760663"/>
                <a:gd name="T30" fmla="*/ 129728 h 1297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60663" h="129728">
                  <a:moveTo>
                    <a:pt x="249411" y="0"/>
                  </a:moveTo>
                  <a:lnTo>
                    <a:pt x="523230" y="316"/>
                  </a:lnTo>
                  <a:lnTo>
                    <a:pt x="758282" y="85105"/>
                  </a:lnTo>
                  <a:lnTo>
                    <a:pt x="760663" y="129728"/>
                  </a:lnTo>
                  <a:lnTo>
                    <a:pt x="758282" y="129728"/>
                  </a:lnTo>
                  <a:lnTo>
                    <a:pt x="54769" y="129728"/>
                  </a:lnTo>
                  <a:lnTo>
                    <a:pt x="0" y="129728"/>
                  </a:lnTo>
                  <a:cubicBezTo>
                    <a:pt x="0" y="114854"/>
                    <a:pt x="1" y="99979"/>
                    <a:pt x="1" y="85105"/>
                  </a:cubicBezTo>
                  <a:lnTo>
                    <a:pt x="249411" y="0"/>
                  </a:lnTo>
                  <a:close/>
                </a:path>
              </a:pathLst>
            </a:custGeom>
            <a:grpFill/>
            <a:ln w="12700" cap="flat" cmpd="sng">
              <a:noFill/>
              <a:bevel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27" name="26">
            <a:extLst>
              <a:ext uri="{FF2B5EF4-FFF2-40B4-BE49-F238E27FC236}">
                <a16:creationId xmlns:a16="http://schemas.microsoft.com/office/drawing/2014/main" id="{09C1CFE5-C9C3-4F0D-A6CA-148AEF83C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7852" y="2161946"/>
            <a:ext cx="151595" cy="61565"/>
          </a:xfrm>
          <a:prstGeom prst="roundRect">
            <a:avLst>
              <a:gd name="adj" fmla="val 16667"/>
            </a:avLst>
          </a:prstGeom>
          <a:solidFill>
            <a:srgbClr val="7AA499"/>
          </a:solidFill>
          <a:ln w="44450">
            <a:noFill/>
            <a:bevel/>
            <a:headEnd/>
            <a:tailEnd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29">
            <a:extLst>
              <a:ext uri="{FF2B5EF4-FFF2-40B4-BE49-F238E27FC236}">
                <a16:creationId xmlns:a16="http://schemas.microsoft.com/office/drawing/2014/main" id="{6C058708-2AB1-4507-89C6-DD44D2240C3F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265363" y="3657820"/>
            <a:ext cx="835025" cy="83978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42719B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9" name="0">
            <a:extLst>
              <a:ext uri="{FF2B5EF4-FFF2-40B4-BE49-F238E27FC236}">
                <a16:creationId xmlns:a16="http://schemas.microsoft.com/office/drawing/2014/main" id="{81C8F562-F405-47C3-B6D8-A00780591F13}"/>
              </a:ext>
            </a:extLst>
          </p:cNvPr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2336800" y="3700683"/>
            <a:ext cx="731838" cy="717550"/>
            <a:chOff x="0" y="0"/>
            <a:chExt cx="730909" cy="718281"/>
          </a:xfrm>
          <a:solidFill>
            <a:srgbClr val="7AA499"/>
          </a:solidFill>
        </p:grpSpPr>
        <p:sp>
          <p:nvSpPr>
            <p:cNvPr id="30" name="品 31">
              <a:extLst>
                <a:ext uri="{FF2B5EF4-FFF2-40B4-BE49-F238E27FC236}">
                  <a16:creationId xmlns:a16="http://schemas.microsoft.com/office/drawing/2014/main" id="{BDB63ADE-0302-4AC6-BAA2-B690AE5DD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011" y="305323"/>
              <a:ext cx="138118" cy="138118"/>
            </a:xfrm>
            <a:prstGeom prst="ellipse">
              <a:avLst/>
            </a:prstGeom>
            <a:grpFill/>
            <a:ln w="12700">
              <a:noFill/>
              <a:bevel/>
              <a:headEnd/>
              <a:tailEnd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6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" name="空心弧 32">
              <a:extLst>
                <a:ext uri="{FF2B5EF4-FFF2-40B4-BE49-F238E27FC236}">
                  <a16:creationId xmlns:a16="http://schemas.microsoft.com/office/drawing/2014/main" id="{498BE516-3FAA-477D-BCE1-B0D4A2DB8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9" y="47363"/>
              <a:ext cx="692554" cy="670918"/>
            </a:xfrm>
            <a:custGeom>
              <a:avLst/>
              <a:gdLst>
                <a:gd name="T0" fmla="*/ 355978207 w 21600"/>
                <a:gd name="T1" fmla="*/ 0 h 21600"/>
                <a:gd name="T2" fmla="*/ 235967672 w 21600"/>
                <a:gd name="T3" fmla="*/ 113485935 h 21600"/>
                <a:gd name="T4" fmla="*/ 355978207 w 21600"/>
                <a:gd name="T5" fmla="*/ 173750399 h 21600"/>
                <a:gd name="T6" fmla="*/ 475988773 w 21600"/>
                <a:gd name="T7" fmla="*/ 11348593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8495" y="6360"/>
                  </a:moveTo>
                  <a:cubicBezTo>
                    <a:pt x="9207" y="5991"/>
                    <a:pt x="9997" y="5798"/>
                    <a:pt x="10799" y="5798"/>
                  </a:cubicBezTo>
                  <a:cubicBezTo>
                    <a:pt x="11602" y="5798"/>
                    <a:pt x="12392" y="5991"/>
                    <a:pt x="13104" y="6360"/>
                  </a:cubicBezTo>
                  <a:lnTo>
                    <a:pt x="15776" y="1215"/>
                  </a:lnTo>
                  <a:cubicBezTo>
                    <a:pt x="14239" y="416"/>
                    <a:pt x="12532" y="0"/>
                    <a:pt x="10800" y="0"/>
                  </a:cubicBezTo>
                  <a:cubicBezTo>
                    <a:pt x="9067" y="0"/>
                    <a:pt x="7360" y="416"/>
                    <a:pt x="5823" y="1215"/>
                  </a:cubicBezTo>
                  <a:lnTo>
                    <a:pt x="8495" y="6360"/>
                  </a:lnTo>
                  <a:close/>
                </a:path>
              </a:pathLst>
            </a:custGeom>
            <a:grpFill/>
            <a:ln w="12700" cap="flat" cmpd="sng">
              <a:noFill/>
              <a:bevel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2" name="空心弧 33">
              <a:extLst>
                <a:ext uri="{FF2B5EF4-FFF2-40B4-BE49-F238E27FC236}">
                  <a16:creationId xmlns:a16="http://schemas.microsoft.com/office/drawing/2014/main" id="{F748EF7B-D3B0-4FBB-8320-37F09EB368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200000">
              <a:off x="-10818" y="27991"/>
              <a:ext cx="692554" cy="670917"/>
            </a:xfrm>
            <a:custGeom>
              <a:avLst/>
              <a:gdLst>
                <a:gd name="T0" fmla="*/ 355978207 w 21600"/>
                <a:gd name="T1" fmla="*/ 0 h 21600"/>
                <a:gd name="T2" fmla="*/ 235967672 w 21600"/>
                <a:gd name="T3" fmla="*/ 113485611 h 21600"/>
                <a:gd name="T4" fmla="*/ 355978207 w 21600"/>
                <a:gd name="T5" fmla="*/ 173749891 h 21600"/>
                <a:gd name="T6" fmla="*/ 475988773 w 21600"/>
                <a:gd name="T7" fmla="*/ 11348561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8495" y="6360"/>
                  </a:moveTo>
                  <a:cubicBezTo>
                    <a:pt x="9207" y="5991"/>
                    <a:pt x="9997" y="5798"/>
                    <a:pt x="10799" y="5798"/>
                  </a:cubicBezTo>
                  <a:cubicBezTo>
                    <a:pt x="11602" y="5798"/>
                    <a:pt x="12392" y="5991"/>
                    <a:pt x="13104" y="6360"/>
                  </a:cubicBezTo>
                  <a:lnTo>
                    <a:pt x="15776" y="1215"/>
                  </a:lnTo>
                  <a:cubicBezTo>
                    <a:pt x="14239" y="416"/>
                    <a:pt x="12532" y="0"/>
                    <a:pt x="10800" y="0"/>
                  </a:cubicBezTo>
                  <a:cubicBezTo>
                    <a:pt x="9067" y="0"/>
                    <a:pt x="7360" y="416"/>
                    <a:pt x="5823" y="1215"/>
                  </a:cubicBezTo>
                  <a:lnTo>
                    <a:pt x="8495" y="6360"/>
                  </a:lnTo>
                  <a:close/>
                </a:path>
              </a:pathLst>
            </a:custGeom>
            <a:grpFill/>
            <a:ln w="12700" cap="flat" cmpd="sng">
              <a:noFill/>
              <a:bevel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3" name="空心弧 34">
              <a:extLst>
                <a:ext uri="{FF2B5EF4-FFF2-40B4-BE49-F238E27FC236}">
                  <a16:creationId xmlns:a16="http://schemas.microsoft.com/office/drawing/2014/main" id="{6704F897-6B21-4EDE-8F7D-22E9BCEE5D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00000">
              <a:off x="49174" y="10817"/>
              <a:ext cx="692554" cy="670917"/>
            </a:xfrm>
            <a:custGeom>
              <a:avLst/>
              <a:gdLst>
                <a:gd name="T0" fmla="*/ 355978207 w 21600"/>
                <a:gd name="T1" fmla="*/ 0 h 21600"/>
                <a:gd name="T2" fmla="*/ 235967672 w 21600"/>
                <a:gd name="T3" fmla="*/ 113485611 h 21600"/>
                <a:gd name="T4" fmla="*/ 355978207 w 21600"/>
                <a:gd name="T5" fmla="*/ 173749891 h 21600"/>
                <a:gd name="T6" fmla="*/ 475988773 w 21600"/>
                <a:gd name="T7" fmla="*/ 11348561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8495" y="6360"/>
                  </a:moveTo>
                  <a:cubicBezTo>
                    <a:pt x="9207" y="5991"/>
                    <a:pt x="9997" y="5798"/>
                    <a:pt x="10799" y="5798"/>
                  </a:cubicBezTo>
                  <a:cubicBezTo>
                    <a:pt x="11602" y="5798"/>
                    <a:pt x="12392" y="5991"/>
                    <a:pt x="13104" y="6360"/>
                  </a:cubicBezTo>
                  <a:lnTo>
                    <a:pt x="15776" y="1215"/>
                  </a:lnTo>
                  <a:cubicBezTo>
                    <a:pt x="14239" y="416"/>
                    <a:pt x="12532" y="0"/>
                    <a:pt x="10800" y="0"/>
                  </a:cubicBezTo>
                  <a:cubicBezTo>
                    <a:pt x="9067" y="0"/>
                    <a:pt x="7360" y="416"/>
                    <a:pt x="5823" y="1215"/>
                  </a:cubicBezTo>
                  <a:lnTo>
                    <a:pt x="8495" y="6360"/>
                  </a:lnTo>
                  <a:close/>
                </a:path>
              </a:pathLst>
            </a:custGeom>
            <a:grpFill/>
            <a:ln w="12700" cap="flat" cmpd="sng">
              <a:noFill/>
              <a:bevel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34" name="35">
            <a:extLst>
              <a:ext uri="{FF2B5EF4-FFF2-40B4-BE49-F238E27FC236}">
                <a16:creationId xmlns:a16="http://schemas.microsoft.com/office/drawing/2014/main" id="{A70D0881-7D6D-4B94-BEE9-04C1AA6DBD05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308225" y="5256433"/>
            <a:ext cx="830263" cy="8350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42719B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33">
            <a:extLst>
              <a:ext uri="{FF2B5EF4-FFF2-40B4-BE49-F238E27FC236}">
                <a16:creationId xmlns:a16="http://schemas.microsoft.com/office/drawing/2014/main" id="{1D8DA45B-59D8-42F7-AE8D-E2BA8CC9BE20}"/>
              </a:ext>
            </a:extLst>
          </p:cNvPr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2454275" y="5442170"/>
            <a:ext cx="506413" cy="498475"/>
            <a:chOff x="0" y="0"/>
            <a:chExt cx="506534" cy="499728"/>
          </a:xfrm>
          <a:solidFill>
            <a:srgbClr val="7AA499"/>
          </a:solidFill>
        </p:grpSpPr>
        <p:sp>
          <p:nvSpPr>
            <p:cNvPr id="36" name="91">
              <a:extLst>
                <a:ext uri="{FF2B5EF4-FFF2-40B4-BE49-F238E27FC236}">
                  <a16:creationId xmlns:a16="http://schemas.microsoft.com/office/drawing/2014/main" id="{6F0059BA-BF3C-4452-9FBF-6589C7CE91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465191" cy="465191"/>
            </a:xfrm>
            <a:custGeom>
              <a:avLst/>
              <a:gdLst>
                <a:gd name="T0" fmla="*/ 2147483646 w 209"/>
                <a:gd name="T1" fmla="*/ 2147483646 h 209"/>
                <a:gd name="T2" fmla="*/ 2147483646 w 209"/>
                <a:gd name="T3" fmla="*/ 2147483646 h 209"/>
                <a:gd name="T4" fmla="*/ 2147483646 w 209"/>
                <a:gd name="T5" fmla="*/ 2147483646 h 209"/>
                <a:gd name="T6" fmla="*/ 2147483646 w 209"/>
                <a:gd name="T7" fmla="*/ 2147483646 h 209"/>
                <a:gd name="T8" fmla="*/ 2147483646 w 209"/>
                <a:gd name="T9" fmla="*/ 2147483646 h 209"/>
                <a:gd name="T10" fmla="*/ 2147483646 w 209"/>
                <a:gd name="T11" fmla="*/ 2147483646 h 209"/>
                <a:gd name="T12" fmla="*/ 2147483646 w 209"/>
                <a:gd name="T13" fmla="*/ 2147483646 h 209"/>
                <a:gd name="T14" fmla="*/ 2147483646 w 209"/>
                <a:gd name="T15" fmla="*/ 2147483646 h 209"/>
                <a:gd name="T16" fmla="*/ 2147483646 w 209"/>
                <a:gd name="T17" fmla="*/ 2147483646 h 209"/>
                <a:gd name="T18" fmla="*/ 2147483646 w 209"/>
                <a:gd name="T19" fmla="*/ 2147483646 h 209"/>
                <a:gd name="T20" fmla="*/ 2147483646 w 209"/>
                <a:gd name="T21" fmla="*/ 2147483646 h 209"/>
                <a:gd name="T22" fmla="*/ 2147483646 w 209"/>
                <a:gd name="T23" fmla="*/ 2147483646 h 209"/>
                <a:gd name="T24" fmla="*/ 2147483646 w 209"/>
                <a:gd name="T25" fmla="*/ 2147483646 h 209"/>
                <a:gd name="T26" fmla="*/ 2147483646 w 209"/>
                <a:gd name="T27" fmla="*/ 2147483646 h 209"/>
                <a:gd name="T28" fmla="*/ 2147483646 w 209"/>
                <a:gd name="T29" fmla="*/ 2147483646 h 209"/>
                <a:gd name="T30" fmla="*/ 2147483646 w 209"/>
                <a:gd name="T31" fmla="*/ 2147483646 h 209"/>
                <a:gd name="T32" fmla="*/ 2147483646 w 209"/>
                <a:gd name="T33" fmla="*/ 2147483646 h 209"/>
                <a:gd name="T34" fmla="*/ 2147483646 w 209"/>
                <a:gd name="T35" fmla="*/ 2147483646 h 209"/>
                <a:gd name="T36" fmla="*/ 2147483646 w 209"/>
                <a:gd name="T37" fmla="*/ 2147483646 h 209"/>
                <a:gd name="T38" fmla="*/ 0 w 209"/>
                <a:gd name="T39" fmla="*/ 2147483646 h 209"/>
                <a:gd name="T40" fmla="*/ 2147483646 w 209"/>
                <a:gd name="T41" fmla="*/ 2147483646 h 209"/>
                <a:gd name="T42" fmla="*/ 2147483646 w 209"/>
                <a:gd name="T43" fmla="*/ 2147483646 h 209"/>
                <a:gd name="T44" fmla="*/ 2147483646 w 209"/>
                <a:gd name="T45" fmla="*/ 2147483646 h 209"/>
                <a:gd name="T46" fmla="*/ 2147483646 w 209"/>
                <a:gd name="T47" fmla="*/ 2147483646 h 209"/>
                <a:gd name="T48" fmla="*/ 2147483646 w 209"/>
                <a:gd name="T49" fmla="*/ 2147483646 h 209"/>
                <a:gd name="T50" fmla="*/ 2147483646 w 209"/>
                <a:gd name="T51" fmla="*/ 2147483646 h 209"/>
                <a:gd name="T52" fmla="*/ 2147483646 w 209"/>
                <a:gd name="T53" fmla="*/ 0 h 209"/>
                <a:gd name="T54" fmla="*/ 2147483646 w 209"/>
                <a:gd name="T55" fmla="*/ 2147483646 h 209"/>
                <a:gd name="T56" fmla="*/ 2147483646 w 209"/>
                <a:gd name="T57" fmla="*/ 2147483646 h 209"/>
                <a:gd name="T58" fmla="*/ 2147483646 w 209"/>
                <a:gd name="T59" fmla="*/ 2147483646 h 209"/>
                <a:gd name="T60" fmla="*/ 2147483646 w 209"/>
                <a:gd name="T61" fmla="*/ 2147483646 h 209"/>
                <a:gd name="T62" fmla="*/ 2147483646 w 209"/>
                <a:gd name="T63" fmla="*/ 2147483646 h 209"/>
                <a:gd name="T64" fmla="*/ 2147483646 w 209"/>
                <a:gd name="T65" fmla="*/ 2147483646 h 209"/>
                <a:gd name="T66" fmla="*/ 2147483646 w 209"/>
                <a:gd name="T67" fmla="*/ 2147483646 h 209"/>
                <a:gd name="T68" fmla="*/ 2147483646 w 209"/>
                <a:gd name="T69" fmla="*/ 2147483646 h 209"/>
                <a:gd name="T70" fmla="*/ 2147483646 w 209"/>
                <a:gd name="T71" fmla="*/ 2147483646 h 20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9"/>
                <a:gd name="T109" fmla="*/ 0 h 209"/>
                <a:gd name="T110" fmla="*/ 209 w 209"/>
                <a:gd name="T111" fmla="*/ 209 h 20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9" h="209">
                  <a:moveTo>
                    <a:pt x="203" y="29"/>
                  </a:moveTo>
                  <a:lnTo>
                    <a:pt x="203" y="29"/>
                  </a:lnTo>
                  <a:lnTo>
                    <a:pt x="209" y="46"/>
                  </a:lnTo>
                  <a:lnTo>
                    <a:pt x="184" y="74"/>
                  </a:lnTo>
                  <a:lnTo>
                    <a:pt x="165" y="69"/>
                  </a:lnTo>
                  <a:lnTo>
                    <a:pt x="163" y="67"/>
                  </a:lnTo>
                  <a:lnTo>
                    <a:pt x="67" y="163"/>
                  </a:lnTo>
                  <a:lnTo>
                    <a:pt x="67" y="165"/>
                  </a:lnTo>
                  <a:lnTo>
                    <a:pt x="72" y="186"/>
                  </a:lnTo>
                  <a:lnTo>
                    <a:pt x="46" y="209"/>
                  </a:lnTo>
                  <a:lnTo>
                    <a:pt x="27" y="205"/>
                  </a:lnTo>
                  <a:lnTo>
                    <a:pt x="29" y="203"/>
                  </a:lnTo>
                  <a:lnTo>
                    <a:pt x="46" y="186"/>
                  </a:lnTo>
                  <a:lnTo>
                    <a:pt x="38" y="171"/>
                  </a:lnTo>
                  <a:lnTo>
                    <a:pt x="23" y="163"/>
                  </a:lnTo>
                  <a:lnTo>
                    <a:pt x="6" y="182"/>
                  </a:lnTo>
                  <a:lnTo>
                    <a:pt x="4" y="182"/>
                  </a:lnTo>
                  <a:lnTo>
                    <a:pt x="0" y="165"/>
                  </a:lnTo>
                  <a:lnTo>
                    <a:pt x="25" y="137"/>
                  </a:lnTo>
                  <a:lnTo>
                    <a:pt x="44" y="142"/>
                  </a:lnTo>
                  <a:lnTo>
                    <a:pt x="46" y="144"/>
                  </a:lnTo>
                  <a:lnTo>
                    <a:pt x="142" y="48"/>
                  </a:lnTo>
                  <a:lnTo>
                    <a:pt x="142" y="46"/>
                  </a:lnTo>
                  <a:lnTo>
                    <a:pt x="135" y="25"/>
                  </a:lnTo>
                  <a:lnTo>
                    <a:pt x="163" y="0"/>
                  </a:lnTo>
                  <a:lnTo>
                    <a:pt x="180" y="6"/>
                  </a:lnTo>
                  <a:lnTo>
                    <a:pt x="182" y="6"/>
                  </a:lnTo>
                  <a:lnTo>
                    <a:pt x="180" y="6"/>
                  </a:lnTo>
                  <a:lnTo>
                    <a:pt x="161" y="25"/>
                  </a:lnTo>
                  <a:lnTo>
                    <a:pt x="169" y="40"/>
                  </a:lnTo>
                  <a:lnTo>
                    <a:pt x="184" y="48"/>
                  </a:lnTo>
                  <a:lnTo>
                    <a:pt x="203" y="29"/>
                  </a:lnTo>
                  <a:close/>
                </a:path>
              </a:pathLst>
            </a:custGeom>
            <a:grpFill/>
            <a:ln w="9525" cmpd="sng">
              <a:noFill/>
              <a:bevel/>
              <a:headEnd/>
              <a:tailEnd/>
            </a:ln>
            <a:ex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2">
              <a:extLst>
                <a:ext uri="{FF2B5EF4-FFF2-40B4-BE49-F238E27FC236}">
                  <a16:creationId xmlns:a16="http://schemas.microsoft.com/office/drawing/2014/main" id="{58A556C4-3889-41DD-B484-9C793A5BA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3" y="23407"/>
              <a:ext cx="476321" cy="476321"/>
            </a:xfrm>
            <a:custGeom>
              <a:avLst/>
              <a:gdLst>
                <a:gd name="T0" fmla="*/ 2147483646 w 113"/>
                <a:gd name="T1" fmla="*/ 2147483646 h 113"/>
                <a:gd name="T2" fmla="*/ 2147483646 w 113"/>
                <a:gd name="T3" fmla="*/ 2147483646 h 113"/>
                <a:gd name="T4" fmla="*/ 2147483646 w 113"/>
                <a:gd name="T5" fmla="*/ 2147483646 h 113"/>
                <a:gd name="T6" fmla="*/ 2147483646 w 113"/>
                <a:gd name="T7" fmla="*/ 2147483646 h 113"/>
                <a:gd name="T8" fmla="*/ 2147483646 w 113"/>
                <a:gd name="T9" fmla="*/ 2147483646 h 113"/>
                <a:gd name="T10" fmla="*/ 2147483646 w 113"/>
                <a:gd name="T11" fmla="*/ 2147483646 h 113"/>
                <a:gd name="T12" fmla="*/ 2147483646 w 113"/>
                <a:gd name="T13" fmla="*/ 2147483646 h 113"/>
                <a:gd name="T14" fmla="*/ 2147483646 w 113"/>
                <a:gd name="T15" fmla="*/ 2147483646 h 113"/>
                <a:gd name="T16" fmla="*/ 2147483646 w 113"/>
                <a:gd name="T17" fmla="*/ 2147483646 h 113"/>
                <a:gd name="T18" fmla="*/ 2147483646 w 113"/>
                <a:gd name="T19" fmla="*/ 2147483646 h 113"/>
                <a:gd name="T20" fmla="*/ 2147483646 w 113"/>
                <a:gd name="T21" fmla="*/ 2147483646 h 113"/>
                <a:gd name="T22" fmla="*/ 2147483646 w 113"/>
                <a:gd name="T23" fmla="*/ 2147483646 h 113"/>
                <a:gd name="T24" fmla="*/ 2147483646 w 113"/>
                <a:gd name="T25" fmla="*/ 2147483646 h 113"/>
                <a:gd name="T26" fmla="*/ 2147483646 w 113"/>
                <a:gd name="T27" fmla="*/ 2147483646 h 113"/>
                <a:gd name="T28" fmla="*/ 2147483646 w 113"/>
                <a:gd name="T29" fmla="*/ 2147483646 h 113"/>
                <a:gd name="T30" fmla="*/ 0 w 113"/>
                <a:gd name="T31" fmla="*/ 2147483646 h 113"/>
                <a:gd name="T32" fmla="*/ 2147483646 w 113"/>
                <a:gd name="T33" fmla="*/ 0 h 113"/>
                <a:gd name="T34" fmla="*/ 2147483646 w 113"/>
                <a:gd name="T35" fmla="*/ 2147483646 h 113"/>
                <a:gd name="T36" fmla="*/ 2147483646 w 113"/>
                <a:gd name="T37" fmla="*/ 2147483646 h 11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3"/>
                <a:gd name="T58" fmla="*/ 0 h 113"/>
                <a:gd name="T59" fmla="*/ 113 w 113"/>
                <a:gd name="T60" fmla="*/ 113 h 11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3" h="113">
                  <a:moveTo>
                    <a:pt x="31" y="27"/>
                  </a:moveTo>
                  <a:cubicBezTo>
                    <a:pt x="68" y="64"/>
                    <a:pt x="68" y="64"/>
                    <a:pt x="68" y="64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1" y="59"/>
                    <a:pt x="81" y="59"/>
                    <a:pt x="81" y="59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13" y="97"/>
                    <a:pt x="112" y="104"/>
                    <a:pt x="108" y="108"/>
                  </a:cubicBezTo>
                  <a:cubicBezTo>
                    <a:pt x="108" y="108"/>
                    <a:pt x="108" y="108"/>
                    <a:pt x="108" y="108"/>
                  </a:cubicBezTo>
                  <a:cubicBezTo>
                    <a:pt x="103" y="112"/>
                    <a:pt x="97" y="113"/>
                    <a:pt x="94" y="110"/>
                  </a:cubicBezTo>
                  <a:cubicBezTo>
                    <a:pt x="83" y="100"/>
                    <a:pt x="73" y="89"/>
                    <a:pt x="62" y="79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5" y="78"/>
                    <a:pt x="55" y="78"/>
                    <a:pt x="55" y="78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1" y="27"/>
                    <a:pt x="31" y="27"/>
                    <a:pt x="31" y="27"/>
                  </a:cubicBezTo>
                  <a:close/>
                </a:path>
              </a:pathLst>
            </a:custGeom>
            <a:grpFill/>
            <a:ln w="9525" cmpd="sng">
              <a:noFill/>
              <a:bevel/>
              <a:headEnd/>
              <a:tailEnd/>
            </a:ln>
            <a:extLst/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8" name="36">
            <a:extLst>
              <a:ext uri="{FF2B5EF4-FFF2-40B4-BE49-F238E27FC236}">
                <a16:creationId xmlns:a16="http://schemas.microsoft.com/office/drawing/2014/main" id="{06D3AC2C-06A0-40CC-88A5-DFB1A1AF5340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584575" y="4073745"/>
            <a:ext cx="2135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Franklin Gothic Book" pitchFamily="2" charset="0"/>
                <a:ea typeface="微软雅黑" panose="020B0503020204020204" pitchFamily="34" charset="-122"/>
                <a:sym typeface="Franklin Gothic Book" pitchFamily="2" charset="0"/>
              </a:rPr>
              <a:t>人物性格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Franklin Gothic Book" pitchFamily="2" charset="0"/>
              <a:ea typeface="微软雅黑" panose="020B0503020204020204" pitchFamily="34" charset="-122"/>
              <a:sym typeface="Franklin Gothic Book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Franklin Gothic Book" pitchFamily="2" charset="0"/>
                <a:ea typeface="微软雅黑" panose="020B0503020204020204" pitchFamily="34" charset="-122"/>
                <a:sym typeface="Franklin Gothic Book" pitchFamily="2" charset="0"/>
              </a:rPr>
              <a:t>故事发展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9" name="37">
            <a:extLst>
              <a:ext uri="{FF2B5EF4-FFF2-40B4-BE49-F238E27FC236}">
                <a16:creationId xmlns:a16="http://schemas.microsoft.com/office/drawing/2014/main" id="{2B2AF229-83C5-4DE6-884F-E9E679269D8D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630613" y="5654895"/>
            <a:ext cx="2135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Franklin Gothic Book" pitchFamily="2" charset="0"/>
                <a:ea typeface="微软雅黑" panose="020B0503020204020204" pitchFamily="34" charset="-122"/>
                <a:sym typeface="Franklin Gothic Book" pitchFamily="2" charset="0"/>
              </a:rPr>
              <a:t>大到民族国家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Franklin Gothic Book" pitchFamily="2" charset="0"/>
              <a:ea typeface="微软雅黑" panose="020B0503020204020204" pitchFamily="34" charset="-122"/>
              <a:sym typeface="Franklin Gothic Book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Franklin Gothic Book" pitchFamily="2" charset="0"/>
                <a:ea typeface="微软雅黑" panose="020B0503020204020204" pitchFamily="34" charset="-122"/>
                <a:sym typeface="Franklin Gothic Book" pitchFamily="2" charset="0"/>
              </a:rPr>
              <a:t>小到男女情爱，家长里短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Franklin Gothic Book" pitchFamily="2" charset="0"/>
              <a:ea typeface="微软雅黑" panose="020B0503020204020204" pitchFamily="34" charset="-122"/>
              <a:sym typeface="Franklin Gothic Book" pitchFamily="2" charset="0"/>
            </a:endParaRPr>
          </a:p>
        </p:txBody>
      </p:sp>
      <p:sp>
        <p:nvSpPr>
          <p:cNvPr id="40" name="41">
            <a:extLst>
              <a:ext uri="{FF2B5EF4-FFF2-40B4-BE49-F238E27FC236}">
                <a16:creationId xmlns:a16="http://schemas.microsoft.com/office/drawing/2014/main" id="{4E35F5A7-8C30-4AD2-B533-DCBAC4BC3D37}"/>
              </a:ext>
            </a:extLst>
          </p:cNvPr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H="1">
            <a:off x="6975475" y="4107083"/>
            <a:ext cx="327501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" name="品 4">
            <a:extLst>
              <a:ext uri="{FF2B5EF4-FFF2-40B4-BE49-F238E27FC236}">
                <a16:creationId xmlns:a16="http://schemas.microsoft.com/office/drawing/2014/main" id="{93D37950-C2AA-4F7D-A0C4-87B4134E78C9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881813" y="4603971"/>
            <a:ext cx="36877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Franklin Gothic Book" pitchFamily="2" charset="0"/>
                <a:ea typeface="微软雅黑" panose="020B0503020204020204" pitchFamily="34" charset="-122"/>
                <a:sym typeface="Franklin Gothic Book" pitchFamily="2" charset="0"/>
              </a:rPr>
              <a:t>《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Franklin Gothic Book" pitchFamily="2" charset="0"/>
                <a:ea typeface="微软雅黑" panose="020B0503020204020204" pitchFamily="34" charset="-122"/>
                <a:sym typeface="Franklin Gothic Book" pitchFamily="2" charset="0"/>
              </a:rPr>
              <a:t>白鹿原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Franklin Gothic Book" pitchFamily="2" charset="0"/>
                <a:ea typeface="微软雅黑" panose="020B0503020204020204" pitchFamily="34" charset="-122"/>
                <a:sym typeface="Franklin Gothic Book" pitchFamily="2" charset="0"/>
              </a:rPr>
              <a:t>》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Franklin Gothic Book" pitchFamily="2" charset="0"/>
                <a:ea typeface="微软雅黑" panose="020B0503020204020204" pitchFamily="34" charset="-122"/>
                <a:sym typeface="Franklin Gothic Book" pitchFamily="2" charset="0"/>
              </a:rPr>
              <a:t>是民族史诗，我认为它配得上这个头衔，名副其实。它塑造了白嘉轩、鹿子霖、田小娥、黑娃等一众形象丰满的人物。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36">
            <a:extLst>
              <a:ext uri="{FF2B5EF4-FFF2-40B4-BE49-F238E27FC236}">
                <a16:creationId xmlns:a16="http://schemas.microsoft.com/office/drawing/2014/main" id="{F371E867-F0F4-4E96-82B1-E99F4261A8D6}"/>
              </a:ext>
            </a:extLst>
          </p:cNvPr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584575" y="2444970"/>
            <a:ext cx="2135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Franklin Gothic Book" pitchFamily="2" charset="0"/>
                <a:ea typeface="微软雅黑" panose="020B0503020204020204" pitchFamily="34" charset="-122"/>
                <a:sym typeface="Franklin Gothic Book" pitchFamily="2" charset="0"/>
              </a:rPr>
              <a:t>辞藻华丽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Franklin Gothic Book" pitchFamily="2" charset="0"/>
              <a:ea typeface="微软雅黑" panose="020B0503020204020204" pitchFamily="34" charset="-122"/>
              <a:sym typeface="Franklin Gothic Book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Franklin Gothic Book" pitchFamily="2" charset="0"/>
                <a:ea typeface="微软雅黑" panose="020B0503020204020204" pitchFamily="34" charset="-122"/>
                <a:sym typeface="Franklin Gothic Book" pitchFamily="2" charset="0"/>
              </a:rPr>
              <a:t>文辞质朴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13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18" grpId="0"/>
      <p:bldP spid="19" grpId="0"/>
      <p:bldP spid="20" grpId="0" animBg="1"/>
      <p:bldP spid="21" grpId="0" animBg="1"/>
      <p:bldP spid="22" grpId="0"/>
      <p:bldP spid="23" grpId="0" animBg="1"/>
      <p:bldP spid="27" grpId="0" animBg="1"/>
      <p:bldP spid="28" grpId="0" animBg="1"/>
      <p:bldP spid="34" grpId="0" animBg="1"/>
      <p:bldP spid="38" grpId="0"/>
      <p:bldP spid="39" grpId="0"/>
      <p:bldP spid="40" grpId="0" animBg="1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683154" y="288684"/>
            <a:ext cx="10843722" cy="672235"/>
            <a:chOff x="-2655131" y="574615"/>
            <a:chExt cx="10843722" cy="67223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>
              <a:off x="4191718" y="939542"/>
              <a:ext cx="3996873" cy="45719"/>
            </a:xfrm>
            <a:prstGeom prst="rect">
              <a:avLst/>
            </a:prstGeom>
            <a:solidFill>
              <a:srgbClr val="7A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0776" y="574615"/>
              <a:ext cx="325532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7AA4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小评优劣</a:t>
              </a:r>
              <a:endParaRPr lang="zh-CN" altLang="en-US" sz="3200" dirty="0">
                <a:solidFill>
                  <a:srgbClr val="7AA499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339CB027-AF32-4B03-BE15-1DD5E6EA2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263" y="1062184"/>
              <a:ext cx="3255323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200" dirty="0">
                  <a:solidFill>
                    <a:schemeClr val="bg1">
                      <a:lumMod val="6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Good or Bad</a:t>
              </a:r>
              <a:endParaRPr lang="zh-CN" altLang="en-US" sz="1200" dirty="0">
                <a:solidFill>
                  <a:schemeClr val="bg1">
                    <a:lumMod val="6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150FB68-6960-4753-AD4E-4D7BAA821353}"/>
                </a:ext>
              </a:extLst>
            </p:cNvPr>
            <p:cNvSpPr/>
            <p:nvPr/>
          </p:nvSpPr>
          <p:spPr>
            <a:xfrm>
              <a:off x="-2655131" y="939542"/>
              <a:ext cx="3996873" cy="45719"/>
            </a:xfrm>
            <a:prstGeom prst="rect">
              <a:avLst/>
            </a:prstGeom>
            <a:solidFill>
              <a:srgbClr val="7A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14" name="4">
            <a:extLst>
              <a:ext uri="{FF2B5EF4-FFF2-40B4-BE49-F238E27FC236}">
                <a16:creationId xmlns:a16="http://schemas.microsoft.com/office/drawing/2014/main" id="{B2C52F12-A457-4DA3-8477-7236687F897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99315" y="1712564"/>
            <a:ext cx="422219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《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白鹿原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》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描写了阶级矛盾、家族纷争、利欲情欲的角逐，相互融汇交织。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《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白鹿原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》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不是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Happy Ending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，黑娃死于孝文背叛，孝文依法执刑，白灵死于内部肃反，抗日英雄兆海死于内战，兆鹏失踪，鹿子霖疯了，白嘉轩残了。白鹿原这片土地，衰落了，那是上一个时代！</a:t>
            </a: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32262BA9-153D-4592-8077-4B2F50FB45F4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32013" y="1997295"/>
            <a:ext cx="992187" cy="995363"/>
          </a:xfrm>
          <a:prstGeom prst="ellipse">
            <a:avLst/>
          </a:prstGeom>
          <a:solidFill>
            <a:srgbClr val="7AA499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15">
            <a:extLst>
              <a:ext uri="{FF2B5EF4-FFF2-40B4-BE49-F238E27FC236}">
                <a16:creationId xmlns:a16="http://schemas.microsoft.com/office/drawing/2014/main" id="{4DDDE9E2-D6EF-4B40-98A7-2775DBB95F30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93925" y="3578445"/>
            <a:ext cx="990600" cy="995363"/>
          </a:xfrm>
          <a:prstGeom prst="ellipse">
            <a:avLst/>
          </a:prstGeom>
          <a:solidFill>
            <a:srgbClr val="7AA499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14">
            <a:extLst>
              <a:ext uri="{FF2B5EF4-FFF2-40B4-BE49-F238E27FC236}">
                <a16:creationId xmlns:a16="http://schemas.microsoft.com/office/drawing/2014/main" id="{8AA55D53-DB53-41AD-97E6-50CA09B0B9FD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386138" y="4105495"/>
            <a:ext cx="25939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1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1" name="21">
            <a:extLst>
              <a:ext uri="{FF2B5EF4-FFF2-40B4-BE49-F238E27FC236}">
                <a16:creationId xmlns:a16="http://schemas.microsoft.com/office/drawing/2014/main" id="{7E6348A5-530E-4726-8920-C91D7DBC087F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30438" y="5177058"/>
            <a:ext cx="992187" cy="995362"/>
          </a:xfrm>
          <a:prstGeom prst="ellipse">
            <a:avLst/>
          </a:prstGeom>
          <a:solidFill>
            <a:srgbClr val="7AA499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3" name="23">
            <a:extLst>
              <a:ext uri="{FF2B5EF4-FFF2-40B4-BE49-F238E27FC236}">
                <a16:creationId xmlns:a16="http://schemas.microsoft.com/office/drawing/2014/main" id="{ED18DA91-29DF-4BB1-9FCB-944908BDDFEA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08213" y="2068733"/>
            <a:ext cx="855662" cy="8604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42719B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4" name="25">
            <a:extLst>
              <a:ext uri="{FF2B5EF4-FFF2-40B4-BE49-F238E27FC236}">
                <a16:creationId xmlns:a16="http://schemas.microsoft.com/office/drawing/2014/main" id="{2AE42228-E106-4B10-9636-CB02FAB28395}"/>
              </a:ext>
            </a:extLst>
          </p:cNvPr>
          <p:cNvGrpSpPr>
            <a:grpSpLocks/>
          </p:cNvGrpSpPr>
          <p:nvPr/>
        </p:nvGrpSpPr>
        <p:grpSpPr bwMode="auto">
          <a:xfrm>
            <a:off x="2346325" y="2207677"/>
            <a:ext cx="547688" cy="591306"/>
            <a:chOff x="0" y="0"/>
            <a:chExt cx="617126" cy="640048"/>
          </a:xfrm>
          <a:solidFill>
            <a:srgbClr val="7AA499"/>
          </a:solidFill>
        </p:grpSpPr>
        <p:sp>
          <p:nvSpPr>
            <p:cNvPr id="25" name="流程图: 手动操作 7">
              <a:extLst>
                <a:ext uri="{FF2B5EF4-FFF2-40B4-BE49-F238E27FC236}">
                  <a16:creationId xmlns:a16="http://schemas.microsoft.com/office/drawing/2014/main" id="{DA380446-A847-4AB6-A4EE-9B1AD255A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70" y="173384"/>
              <a:ext cx="538986" cy="466664"/>
            </a:xfrm>
            <a:custGeom>
              <a:avLst/>
              <a:gdLst>
                <a:gd name="T0" fmla="*/ 0 w 10261"/>
                <a:gd name="T1" fmla="*/ 0 h 11498"/>
                <a:gd name="T2" fmla="*/ 1487144212 w 10261"/>
                <a:gd name="T3" fmla="*/ 6417746 h 11498"/>
                <a:gd name="T4" fmla="*/ 1397430384 w 10261"/>
                <a:gd name="T5" fmla="*/ 768720209 h 11498"/>
                <a:gd name="T6" fmla="*/ 105799679 w 10261"/>
                <a:gd name="T7" fmla="*/ 765443779 h 11498"/>
                <a:gd name="T8" fmla="*/ 0 w 10261"/>
                <a:gd name="T9" fmla="*/ 0 h 114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61"/>
                <a:gd name="T16" fmla="*/ 0 h 11498"/>
                <a:gd name="T17" fmla="*/ 10261 w 10261"/>
                <a:gd name="T18" fmla="*/ 11498 h 114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61" h="11498">
                  <a:moveTo>
                    <a:pt x="0" y="0"/>
                  </a:moveTo>
                  <a:lnTo>
                    <a:pt x="10261" y="96"/>
                  </a:lnTo>
                  <a:cubicBezTo>
                    <a:pt x="10017" y="3864"/>
                    <a:pt x="9886" y="7730"/>
                    <a:pt x="9642" y="11498"/>
                  </a:cubicBezTo>
                  <a:lnTo>
                    <a:pt x="730" y="11449"/>
                  </a:lnTo>
                  <a:cubicBezTo>
                    <a:pt x="487" y="7633"/>
                    <a:pt x="243" y="3816"/>
                    <a:pt x="0" y="0"/>
                  </a:cubicBezTo>
                  <a:close/>
                </a:path>
              </a:pathLst>
            </a:custGeom>
            <a:grpFill/>
            <a:ln w="12700" cap="flat" cmpd="sng">
              <a:noFill/>
              <a:bevel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6" name="剪去同侧角品 9">
              <a:extLst>
                <a:ext uri="{FF2B5EF4-FFF2-40B4-BE49-F238E27FC236}">
                  <a16:creationId xmlns:a16="http://schemas.microsoft.com/office/drawing/2014/main" id="{F5CD5613-8845-4EC9-A3D0-6D20C29E7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617126" cy="114446"/>
            </a:xfrm>
            <a:custGeom>
              <a:avLst/>
              <a:gdLst>
                <a:gd name="T0" fmla="*/ 133186 w 760663"/>
                <a:gd name="T1" fmla="*/ 0 h 129728"/>
                <a:gd name="T2" fmla="*/ 279407 w 760663"/>
                <a:gd name="T3" fmla="*/ 217 h 129728"/>
                <a:gd name="T4" fmla="*/ 404926 w 760663"/>
                <a:gd name="T5" fmla="*/ 58433 h 129728"/>
                <a:gd name="T6" fmla="*/ 406197 w 760663"/>
                <a:gd name="T7" fmla="*/ 89070 h 129728"/>
                <a:gd name="T8" fmla="*/ 404926 w 760663"/>
                <a:gd name="T9" fmla="*/ 89070 h 129728"/>
                <a:gd name="T10" fmla="*/ 29247 w 760663"/>
                <a:gd name="T11" fmla="*/ 89070 h 129728"/>
                <a:gd name="T12" fmla="*/ 0 w 760663"/>
                <a:gd name="T13" fmla="*/ 89070 h 129728"/>
                <a:gd name="T14" fmla="*/ 1 w 760663"/>
                <a:gd name="T15" fmla="*/ 58433 h 129728"/>
                <a:gd name="T16" fmla="*/ 133186 w 760663"/>
                <a:gd name="T17" fmla="*/ 0 h 1297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60663"/>
                <a:gd name="T28" fmla="*/ 0 h 129728"/>
                <a:gd name="T29" fmla="*/ 760663 w 760663"/>
                <a:gd name="T30" fmla="*/ 129728 h 1297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60663" h="129728">
                  <a:moveTo>
                    <a:pt x="249411" y="0"/>
                  </a:moveTo>
                  <a:lnTo>
                    <a:pt x="523230" y="316"/>
                  </a:lnTo>
                  <a:lnTo>
                    <a:pt x="758282" y="85105"/>
                  </a:lnTo>
                  <a:lnTo>
                    <a:pt x="760663" y="129728"/>
                  </a:lnTo>
                  <a:lnTo>
                    <a:pt x="758282" y="129728"/>
                  </a:lnTo>
                  <a:lnTo>
                    <a:pt x="54769" y="129728"/>
                  </a:lnTo>
                  <a:lnTo>
                    <a:pt x="0" y="129728"/>
                  </a:lnTo>
                  <a:cubicBezTo>
                    <a:pt x="0" y="114854"/>
                    <a:pt x="1" y="99979"/>
                    <a:pt x="1" y="85105"/>
                  </a:cubicBezTo>
                  <a:lnTo>
                    <a:pt x="249411" y="0"/>
                  </a:lnTo>
                  <a:close/>
                </a:path>
              </a:pathLst>
            </a:custGeom>
            <a:grpFill/>
            <a:ln w="12700" cap="flat" cmpd="sng">
              <a:noFill/>
              <a:bevel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27" name="26">
            <a:extLst>
              <a:ext uri="{FF2B5EF4-FFF2-40B4-BE49-F238E27FC236}">
                <a16:creationId xmlns:a16="http://schemas.microsoft.com/office/drawing/2014/main" id="{09C1CFE5-C9C3-4F0D-A6CA-148AEF83C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7852" y="2161946"/>
            <a:ext cx="151595" cy="61565"/>
          </a:xfrm>
          <a:prstGeom prst="roundRect">
            <a:avLst>
              <a:gd name="adj" fmla="val 16667"/>
            </a:avLst>
          </a:prstGeom>
          <a:solidFill>
            <a:srgbClr val="7AA499"/>
          </a:solidFill>
          <a:ln w="44450">
            <a:noFill/>
            <a:bevel/>
            <a:headEnd/>
            <a:tailEnd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29">
            <a:extLst>
              <a:ext uri="{FF2B5EF4-FFF2-40B4-BE49-F238E27FC236}">
                <a16:creationId xmlns:a16="http://schemas.microsoft.com/office/drawing/2014/main" id="{6C058708-2AB1-4507-89C6-DD44D2240C3F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65363" y="3657820"/>
            <a:ext cx="835025" cy="83978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42719B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9" name="0">
            <a:extLst>
              <a:ext uri="{FF2B5EF4-FFF2-40B4-BE49-F238E27FC236}">
                <a16:creationId xmlns:a16="http://schemas.microsoft.com/office/drawing/2014/main" id="{81C8F562-F405-47C3-B6D8-A00780591F13}"/>
              </a:ext>
            </a:extLst>
          </p:cNvPr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336800" y="3700683"/>
            <a:ext cx="731838" cy="717550"/>
            <a:chOff x="0" y="0"/>
            <a:chExt cx="730909" cy="718281"/>
          </a:xfrm>
          <a:solidFill>
            <a:srgbClr val="7AA499"/>
          </a:solidFill>
        </p:grpSpPr>
        <p:sp>
          <p:nvSpPr>
            <p:cNvPr id="30" name="品 31">
              <a:extLst>
                <a:ext uri="{FF2B5EF4-FFF2-40B4-BE49-F238E27FC236}">
                  <a16:creationId xmlns:a16="http://schemas.microsoft.com/office/drawing/2014/main" id="{BDB63ADE-0302-4AC6-BAA2-B690AE5DD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011" y="305323"/>
              <a:ext cx="138118" cy="138118"/>
            </a:xfrm>
            <a:prstGeom prst="ellipse">
              <a:avLst/>
            </a:prstGeom>
            <a:grpFill/>
            <a:ln w="12700">
              <a:noFill/>
              <a:bevel/>
              <a:headEnd/>
              <a:tailEnd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6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" name="空心弧 32">
              <a:extLst>
                <a:ext uri="{FF2B5EF4-FFF2-40B4-BE49-F238E27FC236}">
                  <a16:creationId xmlns:a16="http://schemas.microsoft.com/office/drawing/2014/main" id="{498BE516-3FAA-477D-BCE1-B0D4A2DB8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9" y="47363"/>
              <a:ext cx="692554" cy="670918"/>
            </a:xfrm>
            <a:custGeom>
              <a:avLst/>
              <a:gdLst>
                <a:gd name="T0" fmla="*/ 355978207 w 21600"/>
                <a:gd name="T1" fmla="*/ 0 h 21600"/>
                <a:gd name="T2" fmla="*/ 235967672 w 21600"/>
                <a:gd name="T3" fmla="*/ 113485935 h 21600"/>
                <a:gd name="T4" fmla="*/ 355978207 w 21600"/>
                <a:gd name="T5" fmla="*/ 173750399 h 21600"/>
                <a:gd name="T6" fmla="*/ 475988773 w 21600"/>
                <a:gd name="T7" fmla="*/ 11348593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8495" y="6360"/>
                  </a:moveTo>
                  <a:cubicBezTo>
                    <a:pt x="9207" y="5991"/>
                    <a:pt x="9997" y="5798"/>
                    <a:pt x="10799" y="5798"/>
                  </a:cubicBezTo>
                  <a:cubicBezTo>
                    <a:pt x="11602" y="5798"/>
                    <a:pt x="12392" y="5991"/>
                    <a:pt x="13104" y="6360"/>
                  </a:cubicBezTo>
                  <a:lnTo>
                    <a:pt x="15776" y="1215"/>
                  </a:lnTo>
                  <a:cubicBezTo>
                    <a:pt x="14239" y="416"/>
                    <a:pt x="12532" y="0"/>
                    <a:pt x="10800" y="0"/>
                  </a:cubicBezTo>
                  <a:cubicBezTo>
                    <a:pt x="9067" y="0"/>
                    <a:pt x="7360" y="416"/>
                    <a:pt x="5823" y="1215"/>
                  </a:cubicBezTo>
                  <a:lnTo>
                    <a:pt x="8495" y="6360"/>
                  </a:lnTo>
                  <a:close/>
                </a:path>
              </a:pathLst>
            </a:custGeom>
            <a:grpFill/>
            <a:ln w="12700" cap="flat" cmpd="sng">
              <a:noFill/>
              <a:bevel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2" name="空心弧 33">
              <a:extLst>
                <a:ext uri="{FF2B5EF4-FFF2-40B4-BE49-F238E27FC236}">
                  <a16:creationId xmlns:a16="http://schemas.microsoft.com/office/drawing/2014/main" id="{F748EF7B-D3B0-4FBB-8320-37F09EB368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200000">
              <a:off x="-10818" y="27991"/>
              <a:ext cx="692554" cy="670917"/>
            </a:xfrm>
            <a:custGeom>
              <a:avLst/>
              <a:gdLst>
                <a:gd name="T0" fmla="*/ 355978207 w 21600"/>
                <a:gd name="T1" fmla="*/ 0 h 21600"/>
                <a:gd name="T2" fmla="*/ 235967672 w 21600"/>
                <a:gd name="T3" fmla="*/ 113485611 h 21600"/>
                <a:gd name="T4" fmla="*/ 355978207 w 21600"/>
                <a:gd name="T5" fmla="*/ 173749891 h 21600"/>
                <a:gd name="T6" fmla="*/ 475988773 w 21600"/>
                <a:gd name="T7" fmla="*/ 11348561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8495" y="6360"/>
                  </a:moveTo>
                  <a:cubicBezTo>
                    <a:pt x="9207" y="5991"/>
                    <a:pt x="9997" y="5798"/>
                    <a:pt x="10799" y="5798"/>
                  </a:cubicBezTo>
                  <a:cubicBezTo>
                    <a:pt x="11602" y="5798"/>
                    <a:pt x="12392" y="5991"/>
                    <a:pt x="13104" y="6360"/>
                  </a:cubicBezTo>
                  <a:lnTo>
                    <a:pt x="15776" y="1215"/>
                  </a:lnTo>
                  <a:cubicBezTo>
                    <a:pt x="14239" y="416"/>
                    <a:pt x="12532" y="0"/>
                    <a:pt x="10800" y="0"/>
                  </a:cubicBezTo>
                  <a:cubicBezTo>
                    <a:pt x="9067" y="0"/>
                    <a:pt x="7360" y="416"/>
                    <a:pt x="5823" y="1215"/>
                  </a:cubicBezTo>
                  <a:lnTo>
                    <a:pt x="8495" y="6360"/>
                  </a:lnTo>
                  <a:close/>
                </a:path>
              </a:pathLst>
            </a:custGeom>
            <a:grpFill/>
            <a:ln w="12700" cap="flat" cmpd="sng">
              <a:noFill/>
              <a:bevel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3" name="空心弧 34">
              <a:extLst>
                <a:ext uri="{FF2B5EF4-FFF2-40B4-BE49-F238E27FC236}">
                  <a16:creationId xmlns:a16="http://schemas.microsoft.com/office/drawing/2014/main" id="{6704F897-6B21-4EDE-8F7D-22E9BCEE5D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00000">
              <a:off x="49174" y="10817"/>
              <a:ext cx="692554" cy="670917"/>
            </a:xfrm>
            <a:custGeom>
              <a:avLst/>
              <a:gdLst>
                <a:gd name="T0" fmla="*/ 355978207 w 21600"/>
                <a:gd name="T1" fmla="*/ 0 h 21600"/>
                <a:gd name="T2" fmla="*/ 235967672 w 21600"/>
                <a:gd name="T3" fmla="*/ 113485611 h 21600"/>
                <a:gd name="T4" fmla="*/ 355978207 w 21600"/>
                <a:gd name="T5" fmla="*/ 173749891 h 21600"/>
                <a:gd name="T6" fmla="*/ 475988773 w 21600"/>
                <a:gd name="T7" fmla="*/ 11348561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8495" y="6360"/>
                  </a:moveTo>
                  <a:cubicBezTo>
                    <a:pt x="9207" y="5991"/>
                    <a:pt x="9997" y="5798"/>
                    <a:pt x="10799" y="5798"/>
                  </a:cubicBezTo>
                  <a:cubicBezTo>
                    <a:pt x="11602" y="5798"/>
                    <a:pt x="12392" y="5991"/>
                    <a:pt x="13104" y="6360"/>
                  </a:cubicBezTo>
                  <a:lnTo>
                    <a:pt x="15776" y="1215"/>
                  </a:lnTo>
                  <a:cubicBezTo>
                    <a:pt x="14239" y="416"/>
                    <a:pt x="12532" y="0"/>
                    <a:pt x="10800" y="0"/>
                  </a:cubicBezTo>
                  <a:cubicBezTo>
                    <a:pt x="9067" y="0"/>
                    <a:pt x="7360" y="416"/>
                    <a:pt x="5823" y="1215"/>
                  </a:cubicBezTo>
                  <a:lnTo>
                    <a:pt x="8495" y="6360"/>
                  </a:lnTo>
                  <a:close/>
                </a:path>
              </a:pathLst>
            </a:custGeom>
            <a:grpFill/>
            <a:ln w="12700" cap="flat" cmpd="sng">
              <a:noFill/>
              <a:bevel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34" name="35">
            <a:extLst>
              <a:ext uri="{FF2B5EF4-FFF2-40B4-BE49-F238E27FC236}">
                <a16:creationId xmlns:a16="http://schemas.microsoft.com/office/drawing/2014/main" id="{A70D0881-7D6D-4B94-BEE9-04C1AA6DBD05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308225" y="5256433"/>
            <a:ext cx="830263" cy="8350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42719B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33">
            <a:extLst>
              <a:ext uri="{FF2B5EF4-FFF2-40B4-BE49-F238E27FC236}">
                <a16:creationId xmlns:a16="http://schemas.microsoft.com/office/drawing/2014/main" id="{1D8DA45B-59D8-42F7-AE8D-E2BA8CC9BE20}"/>
              </a:ext>
            </a:extLst>
          </p:cNvPr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454275" y="5442170"/>
            <a:ext cx="506413" cy="498475"/>
            <a:chOff x="0" y="0"/>
            <a:chExt cx="506534" cy="499728"/>
          </a:xfrm>
          <a:solidFill>
            <a:srgbClr val="7AA499"/>
          </a:solidFill>
        </p:grpSpPr>
        <p:sp>
          <p:nvSpPr>
            <p:cNvPr id="36" name="91">
              <a:extLst>
                <a:ext uri="{FF2B5EF4-FFF2-40B4-BE49-F238E27FC236}">
                  <a16:creationId xmlns:a16="http://schemas.microsoft.com/office/drawing/2014/main" id="{6F0059BA-BF3C-4452-9FBF-6589C7CE91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465191" cy="465191"/>
            </a:xfrm>
            <a:custGeom>
              <a:avLst/>
              <a:gdLst>
                <a:gd name="T0" fmla="*/ 2147483646 w 209"/>
                <a:gd name="T1" fmla="*/ 2147483646 h 209"/>
                <a:gd name="T2" fmla="*/ 2147483646 w 209"/>
                <a:gd name="T3" fmla="*/ 2147483646 h 209"/>
                <a:gd name="T4" fmla="*/ 2147483646 w 209"/>
                <a:gd name="T5" fmla="*/ 2147483646 h 209"/>
                <a:gd name="T6" fmla="*/ 2147483646 w 209"/>
                <a:gd name="T7" fmla="*/ 2147483646 h 209"/>
                <a:gd name="T8" fmla="*/ 2147483646 w 209"/>
                <a:gd name="T9" fmla="*/ 2147483646 h 209"/>
                <a:gd name="T10" fmla="*/ 2147483646 w 209"/>
                <a:gd name="T11" fmla="*/ 2147483646 h 209"/>
                <a:gd name="T12" fmla="*/ 2147483646 w 209"/>
                <a:gd name="T13" fmla="*/ 2147483646 h 209"/>
                <a:gd name="T14" fmla="*/ 2147483646 w 209"/>
                <a:gd name="T15" fmla="*/ 2147483646 h 209"/>
                <a:gd name="T16" fmla="*/ 2147483646 w 209"/>
                <a:gd name="T17" fmla="*/ 2147483646 h 209"/>
                <a:gd name="T18" fmla="*/ 2147483646 w 209"/>
                <a:gd name="T19" fmla="*/ 2147483646 h 209"/>
                <a:gd name="T20" fmla="*/ 2147483646 w 209"/>
                <a:gd name="T21" fmla="*/ 2147483646 h 209"/>
                <a:gd name="T22" fmla="*/ 2147483646 w 209"/>
                <a:gd name="T23" fmla="*/ 2147483646 h 209"/>
                <a:gd name="T24" fmla="*/ 2147483646 w 209"/>
                <a:gd name="T25" fmla="*/ 2147483646 h 209"/>
                <a:gd name="T26" fmla="*/ 2147483646 w 209"/>
                <a:gd name="T27" fmla="*/ 2147483646 h 209"/>
                <a:gd name="T28" fmla="*/ 2147483646 w 209"/>
                <a:gd name="T29" fmla="*/ 2147483646 h 209"/>
                <a:gd name="T30" fmla="*/ 2147483646 w 209"/>
                <a:gd name="T31" fmla="*/ 2147483646 h 209"/>
                <a:gd name="T32" fmla="*/ 2147483646 w 209"/>
                <a:gd name="T33" fmla="*/ 2147483646 h 209"/>
                <a:gd name="T34" fmla="*/ 2147483646 w 209"/>
                <a:gd name="T35" fmla="*/ 2147483646 h 209"/>
                <a:gd name="T36" fmla="*/ 2147483646 w 209"/>
                <a:gd name="T37" fmla="*/ 2147483646 h 209"/>
                <a:gd name="T38" fmla="*/ 0 w 209"/>
                <a:gd name="T39" fmla="*/ 2147483646 h 209"/>
                <a:gd name="T40" fmla="*/ 2147483646 w 209"/>
                <a:gd name="T41" fmla="*/ 2147483646 h 209"/>
                <a:gd name="T42" fmla="*/ 2147483646 w 209"/>
                <a:gd name="T43" fmla="*/ 2147483646 h 209"/>
                <a:gd name="T44" fmla="*/ 2147483646 w 209"/>
                <a:gd name="T45" fmla="*/ 2147483646 h 209"/>
                <a:gd name="T46" fmla="*/ 2147483646 w 209"/>
                <a:gd name="T47" fmla="*/ 2147483646 h 209"/>
                <a:gd name="T48" fmla="*/ 2147483646 w 209"/>
                <a:gd name="T49" fmla="*/ 2147483646 h 209"/>
                <a:gd name="T50" fmla="*/ 2147483646 w 209"/>
                <a:gd name="T51" fmla="*/ 2147483646 h 209"/>
                <a:gd name="T52" fmla="*/ 2147483646 w 209"/>
                <a:gd name="T53" fmla="*/ 0 h 209"/>
                <a:gd name="T54" fmla="*/ 2147483646 w 209"/>
                <a:gd name="T55" fmla="*/ 2147483646 h 209"/>
                <a:gd name="T56" fmla="*/ 2147483646 w 209"/>
                <a:gd name="T57" fmla="*/ 2147483646 h 209"/>
                <a:gd name="T58" fmla="*/ 2147483646 w 209"/>
                <a:gd name="T59" fmla="*/ 2147483646 h 209"/>
                <a:gd name="T60" fmla="*/ 2147483646 w 209"/>
                <a:gd name="T61" fmla="*/ 2147483646 h 209"/>
                <a:gd name="T62" fmla="*/ 2147483646 w 209"/>
                <a:gd name="T63" fmla="*/ 2147483646 h 209"/>
                <a:gd name="T64" fmla="*/ 2147483646 w 209"/>
                <a:gd name="T65" fmla="*/ 2147483646 h 209"/>
                <a:gd name="T66" fmla="*/ 2147483646 w 209"/>
                <a:gd name="T67" fmla="*/ 2147483646 h 209"/>
                <a:gd name="T68" fmla="*/ 2147483646 w 209"/>
                <a:gd name="T69" fmla="*/ 2147483646 h 209"/>
                <a:gd name="T70" fmla="*/ 2147483646 w 209"/>
                <a:gd name="T71" fmla="*/ 2147483646 h 20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9"/>
                <a:gd name="T109" fmla="*/ 0 h 209"/>
                <a:gd name="T110" fmla="*/ 209 w 209"/>
                <a:gd name="T111" fmla="*/ 209 h 20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9" h="209">
                  <a:moveTo>
                    <a:pt x="203" y="29"/>
                  </a:moveTo>
                  <a:lnTo>
                    <a:pt x="203" y="29"/>
                  </a:lnTo>
                  <a:lnTo>
                    <a:pt x="209" y="46"/>
                  </a:lnTo>
                  <a:lnTo>
                    <a:pt x="184" y="74"/>
                  </a:lnTo>
                  <a:lnTo>
                    <a:pt x="165" y="69"/>
                  </a:lnTo>
                  <a:lnTo>
                    <a:pt x="163" y="67"/>
                  </a:lnTo>
                  <a:lnTo>
                    <a:pt x="67" y="163"/>
                  </a:lnTo>
                  <a:lnTo>
                    <a:pt x="67" y="165"/>
                  </a:lnTo>
                  <a:lnTo>
                    <a:pt x="72" y="186"/>
                  </a:lnTo>
                  <a:lnTo>
                    <a:pt x="46" y="209"/>
                  </a:lnTo>
                  <a:lnTo>
                    <a:pt x="27" y="205"/>
                  </a:lnTo>
                  <a:lnTo>
                    <a:pt x="29" y="203"/>
                  </a:lnTo>
                  <a:lnTo>
                    <a:pt x="46" y="186"/>
                  </a:lnTo>
                  <a:lnTo>
                    <a:pt x="38" y="171"/>
                  </a:lnTo>
                  <a:lnTo>
                    <a:pt x="23" y="163"/>
                  </a:lnTo>
                  <a:lnTo>
                    <a:pt x="6" y="182"/>
                  </a:lnTo>
                  <a:lnTo>
                    <a:pt x="4" y="182"/>
                  </a:lnTo>
                  <a:lnTo>
                    <a:pt x="0" y="165"/>
                  </a:lnTo>
                  <a:lnTo>
                    <a:pt x="25" y="137"/>
                  </a:lnTo>
                  <a:lnTo>
                    <a:pt x="44" y="142"/>
                  </a:lnTo>
                  <a:lnTo>
                    <a:pt x="46" y="144"/>
                  </a:lnTo>
                  <a:lnTo>
                    <a:pt x="142" y="48"/>
                  </a:lnTo>
                  <a:lnTo>
                    <a:pt x="142" y="46"/>
                  </a:lnTo>
                  <a:lnTo>
                    <a:pt x="135" y="25"/>
                  </a:lnTo>
                  <a:lnTo>
                    <a:pt x="163" y="0"/>
                  </a:lnTo>
                  <a:lnTo>
                    <a:pt x="180" y="6"/>
                  </a:lnTo>
                  <a:lnTo>
                    <a:pt x="182" y="6"/>
                  </a:lnTo>
                  <a:lnTo>
                    <a:pt x="180" y="6"/>
                  </a:lnTo>
                  <a:lnTo>
                    <a:pt x="161" y="25"/>
                  </a:lnTo>
                  <a:lnTo>
                    <a:pt x="169" y="40"/>
                  </a:lnTo>
                  <a:lnTo>
                    <a:pt x="184" y="48"/>
                  </a:lnTo>
                  <a:lnTo>
                    <a:pt x="203" y="29"/>
                  </a:lnTo>
                  <a:close/>
                </a:path>
              </a:pathLst>
            </a:custGeom>
            <a:grpFill/>
            <a:ln w="9525" cmpd="sng">
              <a:noFill/>
              <a:bevel/>
              <a:headEnd/>
              <a:tailEnd/>
            </a:ln>
            <a:ex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2">
              <a:extLst>
                <a:ext uri="{FF2B5EF4-FFF2-40B4-BE49-F238E27FC236}">
                  <a16:creationId xmlns:a16="http://schemas.microsoft.com/office/drawing/2014/main" id="{58A556C4-3889-41DD-B484-9C793A5BA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3" y="23407"/>
              <a:ext cx="476321" cy="476321"/>
            </a:xfrm>
            <a:custGeom>
              <a:avLst/>
              <a:gdLst>
                <a:gd name="T0" fmla="*/ 2147483646 w 113"/>
                <a:gd name="T1" fmla="*/ 2147483646 h 113"/>
                <a:gd name="T2" fmla="*/ 2147483646 w 113"/>
                <a:gd name="T3" fmla="*/ 2147483646 h 113"/>
                <a:gd name="T4" fmla="*/ 2147483646 w 113"/>
                <a:gd name="T5" fmla="*/ 2147483646 h 113"/>
                <a:gd name="T6" fmla="*/ 2147483646 w 113"/>
                <a:gd name="T7" fmla="*/ 2147483646 h 113"/>
                <a:gd name="T8" fmla="*/ 2147483646 w 113"/>
                <a:gd name="T9" fmla="*/ 2147483646 h 113"/>
                <a:gd name="T10" fmla="*/ 2147483646 w 113"/>
                <a:gd name="T11" fmla="*/ 2147483646 h 113"/>
                <a:gd name="T12" fmla="*/ 2147483646 w 113"/>
                <a:gd name="T13" fmla="*/ 2147483646 h 113"/>
                <a:gd name="T14" fmla="*/ 2147483646 w 113"/>
                <a:gd name="T15" fmla="*/ 2147483646 h 113"/>
                <a:gd name="T16" fmla="*/ 2147483646 w 113"/>
                <a:gd name="T17" fmla="*/ 2147483646 h 113"/>
                <a:gd name="T18" fmla="*/ 2147483646 w 113"/>
                <a:gd name="T19" fmla="*/ 2147483646 h 113"/>
                <a:gd name="T20" fmla="*/ 2147483646 w 113"/>
                <a:gd name="T21" fmla="*/ 2147483646 h 113"/>
                <a:gd name="T22" fmla="*/ 2147483646 w 113"/>
                <a:gd name="T23" fmla="*/ 2147483646 h 113"/>
                <a:gd name="T24" fmla="*/ 2147483646 w 113"/>
                <a:gd name="T25" fmla="*/ 2147483646 h 113"/>
                <a:gd name="T26" fmla="*/ 2147483646 w 113"/>
                <a:gd name="T27" fmla="*/ 2147483646 h 113"/>
                <a:gd name="T28" fmla="*/ 2147483646 w 113"/>
                <a:gd name="T29" fmla="*/ 2147483646 h 113"/>
                <a:gd name="T30" fmla="*/ 0 w 113"/>
                <a:gd name="T31" fmla="*/ 2147483646 h 113"/>
                <a:gd name="T32" fmla="*/ 2147483646 w 113"/>
                <a:gd name="T33" fmla="*/ 0 h 113"/>
                <a:gd name="T34" fmla="*/ 2147483646 w 113"/>
                <a:gd name="T35" fmla="*/ 2147483646 h 113"/>
                <a:gd name="T36" fmla="*/ 2147483646 w 113"/>
                <a:gd name="T37" fmla="*/ 2147483646 h 11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3"/>
                <a:gd name="T58" fmla="*/ 0 h 113"/>
                <a:gd name="T59" fmla="*/ 113 w 113"/>
                <a:gd name="T60" fmla="*/ 113 h 11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3" h="113">
                  <a:moveTo>
                    <a:pt x="31" y="27"/>
                  </a:moveTo>
                  <a:cubicBezTo>
                    <a:pt x="68" y="64"/>
                    <a:pt x="68" y="64"/>
                    <a:pt x="68" y="64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1" y="59"/>
                    <a:pt x="81" y="59"/>
                    <a:pt x="81" y="59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13" y="97"/>
                    <a:pt x="112" y="104"/>
                    <a:pt x="108" y="108"/>
                  </a:cubicBezTo>
                  <a:cubicBezTo>
                    <a:pt x="108" y="108"/>
                    <a:pt x="108" y="108"/>
                    <a:pt x="108" y="108"/>
                  </a:cubicBezTo>
                  <a:cubicBezTo>
                    <a:pt x="103" y="112"/>
                    <a:pt x="97" y="113"/>
                    <a:pt x="94" y="110"/>
                  </a:cubicBezTo>
                  <a:cubicBezTo>
                    <a:pt x="83" y="100"/>
                    <a:pt x="73" y="89"/>
                    <a:pt x="62" y="79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5" y="78"/>
                    <a:pt x="55" y="78"/>
                    <a:pt x="55" y="78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1" y="27"/>
                    <a:pt x="31" y="27"/>
                    <a:pt x="31" y="27"/>
                  </a:cubicBezTo>
                  <a:close/>
                </a:path>
              </a:pathLst>
            </a:custGeom>
            <a:grpFill/>
            <a:ln w="9525" cmpd="sng">
              <a:noFill/>
              <a:bevel/>
              <a:headEnd/>
              <a:tailEnd/>
            </a:ln>
            <a:extLst/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0" name="41">
            <a:extLst>
              <a:ext uri="{FF2B5EF4-FFF2-40B4-BE49-F238E27FC236}">
                <a16:creationId xmlns:a16="http://schemas.microsoft.com/office/drawing/2014/main" id="{4E35F5A7-8C30-4AD2-B533-DCBAC4BC3D37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H="1">
            <a:off x="5892496" y="4807300"/>
            <a:ext cx="3275013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" name="品 4">
            <a:extLst>
              <a:ext uri="{FF2B5EF4-FFF2-40B4-BE49-F238E27FC236}">
                <a16:creationId xmlns:a16="http://schemas.microsoft.com/office/drawing/2014/main" id="{93D37950-C2AA-4F7D-A0C4-87B4134E78C9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699315" y="5200006"/>
            <a:ext cx="36877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Franklin Gothic Book" pitchFamily="2" charset="0"/>
                <a:ea typeface="微软雅黑" panose="020B0503020204020204" pitchFamily="34" charset="-122"/>
                <a:sym typeface="Franklin Gothic Book" pitchFamily="2" charset="0"/>
              </a:rPr>
              <a:t>《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Franklin Gothic Book" pitchFamily="2" charset="0"/>
                <a:ea typeface="微软雅黑" panose="020B0503020204020204" pitchFamily="34" charset="-122"/>
                <a:sym typeface="Franklin Gothic Book" pitchFamily="2" charset="0"/>
              </a:rPr>
              <a:t>白鹿原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Franklin Gothic Book" pitchFamily="2" charset="0"/>
                <a:ea typeface="微软雅黑" panose="020B0503020204020204" pitchFamily="34" charset="-122"/>
                <a:sym typeface="Franklin Gothic Book" pitchFamily="2" charset="0"/>
              </a:rPr>
              <a:t>》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Franklin Gothic Book" pitchFamily="2" charset="0"/>
                <a:ea typeface="微软雅黑" panose="020B0503020204020204" pitchFamily="34" charset="-122"/>
                <a:sym typeface="Franklin Gothic Book" pitchFamily="2" charset="0"/>
              </a:rPr>
              <a:t>博大精深，不求做全面深刻的解读，只求对其传达的精神略窥一二。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 animBg="1"/>
      <p:bldP spid="19" grpId="0"/>
      <p:bldP spid="21" grpId="0" animBg="1"/>
      <p:bldP spid="23" grpId="0" animBg="1"/>
      <p:bldP spid="27" grpId="0" animBg="1"/>
      <p:bldP spid="28" grpId="0" animBg="1"/>
      <p:bldP spid="34" grpId="0" animBg="1"/>
      <p:bldP spid="40" grpId="0" animBg="1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12645720-2758-47B4-B22F-3F6DC89635EC}"/>
              </a:ext>
            </a:extLst>
          </p:cNvPr>
          <p:cNvSpPr/>
          <p:nvPr/>
        </p:nvSpPr>
        <p:spPr>
          <a:xfrm>
            <a:off x="4051061" y="1264469"/>
            <a:ext cx="1179252" cy="2602578"/>
          </a:xfrm>
          <a:prstGeom prst="rect">
            <a:avLst/>
          </a:prstGeom>
          <a:solidFill>
            <a:srgbClr val="7AA499"/>
          </a:solidFill>
          <a:ln w="12700">
            <a:solidFill>
              <a:srgbClr val="7AA4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4400" spc="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第四章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D75EF14-3D58-4A79-8A1F-0E6CAAB5B409}"/>
              </a:ext>
            </a:extLst>
          </p:cNvPr>
          <p:cNvSpPr txBox="1"/>
          <p:nvPr/>
        </p:nvSpPr>
        <p:spPr>
          <a:xfrm>
            <a:off x="6029329" y="3060462"/>
            <a:ext cx="335861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  <a:defRPr/>
            </a:pPr>
            <a:r>
              <a:rPr lang="zh-CN" altLang="en-US" noProof="1">
                <a:solidFill>
                  <a:schemeClr val="bg1">
                    <a:lumMod val="6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那一碗让人欲罢不能的油泼面</a:t>
            </a:r>
            <a:endParaRPr lang="en-US" altLang="zh-CN" noProof="1">
              <a:solidFill>
                <a:schemeClr val="bg1">
                  <a:lumMod val="6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1983D35-4162-4998-8EC0-73BB00C87DC7}"/>
              </a:ext>
            </a:extLst>
          </p:cNvPr>
          <p:cNvGrpSpPr/>
          <p:nvPr/>
        </p:nvGrpSpPr>
        <p:grpSpPr>
          <a:xfrm>
            <a:off x="5564490" y="2076669"/>
            <a:ext cx="4353336" cy="824916"/>
            <a:chOff x="4752565" y="2679700"/>
            <a:chExt cx="4353336" cy="824916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614C026-8496-4957-8A00-4CDA0FA5F0CA}"/>
                </a:ext>
              </a:extLst>
            </p:cNvPr>
            <p:cNvSpPr/>
            <p:nvPr/>
          </p:nvSpPr>
          <p:spPr>
            <a:xfrm>
              <a:off x="4963929" y="2716864"/>
              <a:ext cx="3865562" cy="49244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zh-CN" altLang="en-US" sz="3200" dirty="0">
                  <a:solidFill>
                    <a:srgbClr val="7AA4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风土人情</a:t>
              </a:r>
              <a:endParaRPr lang="zh-CN" altLang="en-US" sz="3200" noProof="1">
                <a:solidFill>
                  <a:srgbClr val="7AA499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A65A41A6-9575-47DE-8568-44D71FFEA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565" y="2679700"/>
              <a:ext cx="4353336" cy="824916"/>
            </a:xfrm>
            <a:custGeom>
              <a:avLst/>
              <a:gdLst>
                <a:gd name="T0" fmla="*/ 97 w 8676"/>
                <a:gd name="T1" fmla="*/ 0 h 884"/>
                <a:gd name="T2" fmla="*/ 8475 w 8676"/>
                <a:gd name="T3" fmla="*/ 0 h 884"/>
                <a:gd name="T4" fmla="*/ 8676 w 8676"/>
                <a:gd name="T5" fmla="*/ 202 h 884"/>
                <a:gd name="T6" fmla="*/ 8676 w 8676"/>
                <a:gd name="T7" fmla="*/ 788 h 884"/>
                <a:gd name="T8" fmla="*/ 8579 w 8676"/>
                <a:gd name="T9" fmla="*/ 884 h 884"/>
                <a:gd name="T10" fmla="*/ 97 w 8676"/>
                <a:gd name="T11" fmla="*/ 884 h 884"/>
                <a:gd name="T12" fmla="*/ 0 w 8676"/>
                <a:gd name="T13" fmla="*/ 788 h 884"/>
                <a:gd name="T14" fmla="*/ 0 w 8676"/>
                <a:gd name="T15" fmla="*/ 96 h 884"/>
                <a:gd name="T16" fmla="*/ 97 w 8676"/>
                <a:gd name="T17" fmla="*/ 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76" h="884">
                  <a:moveTo>
                    <a:pt x="97" y="0"/>
                  </a:moveTo>
                  <a:lnTo>
                    <a:pt x="8475" y="0"/>
                  </a:lnTo>
                  <a:lnTo>
                    <a:pt x="8676" y="202"/>
                  </a:lnTo>
                  <a:lnTo>
                    <a:pt x="8676" y="788"/>
                  </a:lnTo>
                  <a:cubicBezTo>
                    <a:pt x="8676" y="841"/>
                    <a:pt x="8632" y="884"/>
                    <a:pt x="8579" y="884"/>
                  </a:cubicBezTo>
                  <a:lnTo>
                    <a:pt x="97" y="884"/>
                  </a:lnTo>
                  <a:cubicBezTo>
                    <a:pt x="44" y="884"/>
                    <a:pt x="0" y="841"/>
                    <a:pt x="0" y="788"/>
                  </a:cubicBezTo>
                  <a:lnTo>
                    <a:pt x="0" y="96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noFill/>
            <a:ln w="10" cap="flat" cmpd="sng">
              <a:solidFill>
                <a:srgbClr val="7AA499"/>
              </a:solidFill>
              <a:round/>
              <a:headEnd/>
              <a:tailEnd/>
            </a:ln>
          </p:spPr>
          <p:txBody>
            <a:bodyPr lIns="68562" tIns="34281" rIns="68562" bIns="34281"/>
            <a:lstStyle/>
            <a:p>
              <a:endParaRPr lang="zh-CN" altLang="en-US" sz="1400">
                <a:solidFill>
                  <a:schemeClr val="bg1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72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683154" y="288684"/>
            <a:ext cx="10843722" cy="492443"/>
            <a:chOff x="-2655131" y="574615"/>
            <a:chExt cx="10843722" cy="49244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>
              <a:off x="4191718" y="939542"/>
              <a:ext cx="3996873" cy="45719"/>
            </a:xfrm>
            <a:prstGeom prst="rect">
              <a:avLst/>
            </a:prstGeom>
            <a:solidFill>
              <a:srgbClr val="7A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0776" y="574615"/>
              <a:ext cx="325532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7AA4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风土人情</a:t>
              </a:r>
              <a:endParaRPr lang="zh-CN" altLang="en-US" sz="3200" dirty="0">
                <a:solidFill>
                  <a:srgbClr val="7AA499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150FB68-6960-4753-AD4E-4D7BAA821353}"/>
                </a:ext>
              </a:extLst>
            </p:cNvPr>
            <p:cNvSpPr/>
            <p:nvPr/>
          </p:nvSpPr>
          <p:spPr>
            <a:xfrm>
              <a:off x="-2655131" y="939542"/>
              <a:ext cx="3996873" cy="45719"/>
            </a:xfrm>
            <a:prstGeom prst="rect">
              <a:avLst/>
            </a:prstGeom>
            <a:solidFill>
              <a:srgbClr val="7A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16477C9C-E084-4439-8367-2CEB1CE01C36}"/>
              </a:ext>
            </a:extLst>
          </p:cNvPr>
          <p:cNvGrpSpPr/>
          <p:nvPr/>
        </p:nvGrpSpPr>
        <p:grpSpPr>
          <a:xfrm>
            <a:off x="1369721" y="1566282"/>
            <a:ext cx="9423533" cy="4883288"/>
            <a:chOff x="686255" y="1217927"/>
            <a:chExt cx="10612323" cy="5443030"/>
          </a:xfrm>
        </p:grpSpPr>
        <p:sp>
          <p:nvSpPr>
            <p:cNvPr id="9" name="矩形 18">
              <a:extLst>
                <a:ext uri="{FF2B5EF4-FFF2-40B4-BE49-F238E27FC236}">
                  <a16:creationId xmlns:a16="http://schemas.microsoft.com/office/drawing/2014/main" id="{34A85A17-D25B-48CF-995E-B1E155C39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7822" y="3190612"/>
              <a:ext cx="2549185" cy="709613"/>
            </a:xfrm>
            <a:prstGeom prst="rect">
              <a:avLst/>
            </a:prstGeom>
            <a:solidFill>
              <a:srgbClr val="7AA499"/>
            </a:solidFill>
            <a:ln>
              <a:noFill/>
            </a:ln>
          </p:spPr>
          <p:txBody>
            <a:bodyPr anchor="ctr"/>
            <a:lstStyle/>
            <a:p>
              <a:pPr algn="ctr">
                <a:buFont typeface="Arial" charset="0"/>
                <a:buNone/>
              </a:pPr>
              <a:endParaRPr lang="zh-CN" altLang="en-US" sz="1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19">
              <a:extLst>
                <a:ext uri="{FF2B5EF4-FFF2-40B4-BE49-F238E27FC236}">
                  <a16:creationId xmlns:a16="http://schemas.microsoft.com/office/drawing/2014/main" id="{EF4C1E5C-FC43-494C-BD5E-6720E50C2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7828" y="3989791"/>
              <a:ext cx="2549180" cy="709611"/>
            </a:xfrm>
            <a:prstGeom prst="rect">
              <a:avLst/>
            </a:prstGeom>
            <a:solidFill>
              <a:srgbClr val="7AA499"/>
            </a:solidFill>
            <a:ln>
              <a:noFill/>
            </a:ln>
          </p:spPr>
          <p:txBody>
            <a:bodyPr anchor="ctr"/>
            <a:lstStyle/>
            <a:p>
              <a:pPr algn="ctr">
                <a:buFont typeface="Arial" charset="0"/>
                <a:buNone/>
              </a:pPr>
              <a:endParaRPr lang="zh-CN" altLang="en-US" sz="1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" name="组合 22">
              <a:extLst>
                <a:ext uri="{FF2B5EF4-FFF2-40B4-BE49-F238E27FC236}">
                  <a16:creationId xmlns:a16="http://schemas.microsoft.com/office/drawing/2014/main" id="{74F88E09-01CC-4A36-B49B-37B12D25B2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37738" y="3318181"/>
              <a:ext cx="1334572" cy="377361"/>
              <a:chOff x="301323" y="-29421"/>
              <a:chExt cx="1016009" cy="287938"/>
            </a:xfrm>
          </p:grpSpPr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8C9786A9-2737-4144-863A-37BE7E2637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1323" y="-29421"/>
                <a:ext cx="686059" cy="287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:pPr algn="r" eaLnBrk="1" hangingPunct="1">
                  <a:buFont typeface="Arial" charset="0"/>
                  <a:buNone/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油泼面</a:t>
                </a:r>
              </a:p>
            </p:txBody>
          </p:sp>
          <p:sp>
            <p:nvSpPr>
              <p:cNvPr id="25" name="等腰三角形 24">
                <a:extLst>
                  <a:ext uri="{FF2B5EF4-FFF2-40B4-BE49-F238E27FC236}">
                    <a16:creationId xmlns:a16="http://schemas.microsoft.com/office/drawing/2014/main" id="{4C48E8E8-BDE3-46F0-A86D-D32EC7328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V="1">
                <a:off x="1194350" y="49847"/>
                <a:ext cx="132091" cy="11387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buFont typeface="Arial" charset="0"/>
                  <a:buNone/>
                </a:pPr>
                <a:endParaRPr lang="zh-CN" altLang="en-US" sz="10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" name="组合 25">
              <a:extLst>
                <a:ext uri="{FF2B5EF4-FFF2-40B4-BE49-F238E27FC236}">
                  <a16:creationId xmlns:a16="http://schemas.microsoft.com/office/drawing/2014/main" id="{82463080-A59F-411A-8CB9-D0563CE7F8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5061" y="4115111"/>
              <a:ext cx="1693845" cy="377361"/>
              <a:chOff x="-1" y="21337"/>
              <a:chExt cx="1289316" cy="286291"/>
            </a:xfrm>
          </p:grpSpPr>
          <p:sp>
            <p:nvSpPr>
              <p:cNvPr id="22" name="文本框 26">
                <a:extLst>
                  <a:ext uri="{FF2B5EF4-FFF2-40B4-BE49-F238E27FC236}">
                    <a16:creationId xmlns:a16="http://schemas.microsoft.com/office/drawing/2014/main" id="{5F8EFAD7-D1F3-4E5D-9554-78AB318AAC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7483" y="21337"/>
                <a:ext cx="861832" cy="286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:pPr eaLnBrk="1" hangingPunct="1">
                  <a:buFont typeface="Arial" charset="0"/>
                  <a:buNone/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建筑风格</a:t>
                </a:r>
              </a:p>
            </p:txBody>
          </p:sp>
          <p:sp>
            <p:nvSpPr>
              <p:cNvPr id="23" name="等腰三角形 27">
                <a:extLst>
                  <a:ext uri="{FF2B5EF4-FFF2-40B4-BE49-F238E27FC236}">
                    <a16:creationId xmlns:a16="http://schemas.microsoft.com/office/drawing/2014/main" id="{6FF08A13-C253-495C-9455-9D6C3E5AD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 flipV="1">
                <a:off x="-9111" y="91994"/>
                <a:ext cx="132091" cy="11387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buFont typeface="Arial" charset="0"/>
                  <a:buNone/>
                </a:pPr>
                <a:endParaRPr lang="zh-CN" altLang="en-US" sz="1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6" name="文本框 28">
              <a:extLst>
                <a:ext uri="{FF2B5EF4-FFF2-40B4-BE49-F238E27FC236}">
                  <a16:creationId xmlns:a16="http://schemas.microsoft.com/office/drawing/2014/main" id="{6E0A6030-FD85-4D94-96A2-DBBAFDB5FF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656" y="1520002"/>
              <a:ext cx="1559714" cy="1029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eaLnBrk="1" hangingPunct="1">
                <a:buFont typeface="Arial" charset="0"/>
                <a:buNone/>
              </a:pPr>
              <a:r>
                <a:rPr lang="zh-CN" altLang="en-US" sz="5400" dirty="0">
                  <a:solidFill>
                    <a:srgbClr val="7AA4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美食</a:t>
              </a:r>
            </a:p>
          </p:txBody>
        </p:sp>
        <p:sp>
          <p:nvSpPr>
            <p:cNvPr id="17" name="文本框 29">
              <a:extLst>
                <a:ext uri="{FF2B5EF4-FFF2-40B4-BE49-F238E27FC236}">
                  <a16:creationId xmlns:a16="http://schemas.microsoft.com/office/drawing/2014/main" id="{E1F4F5BA-DE6C-43A2-8429-D564A47C07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13069" y="5093463"/>
              <a:ext cx="1559714" cy="1029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eaLnBrk="1" hangingPunct="1">
                <a:buFont typeface="Arial" charset="0"/>
                <a:buNone/>
              </a:pPr>
              <a:r>
                <a:rPr lang="zh-CN" altLang="en-US" sz="5400" dirty="0">
                  <a:solidFill>
                    <a:srgbClr val="7AA4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民居</a:t>
              </a:r>
            </a:p>
          </p:txBody>
        </p:sp>
        <p:sp>
          <p:nvSpPr>
            <p:cNvPr id="18" name="文本框 30">
              <a:extLst>
                <a:ext uri="{FF2B5EF4-FFF2-40B4-BE49-F238E27FC236}">
                  <a16:creationId xmlns:a16="http://schemas.microsoft.com/office/drawing/2014/main" id="{6FA6835B-D33A-4A67-95AB-11D8C8B572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9267" y="4855419"/>
              <a:ext cx="4073525" cy="1723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陕北地区窑洞一般修在朝南的山坡上，</a:t>
              </a: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hlinkClick r:id="rId3"/>
                </a:rPr>
                <a:t>向阳</a:t>
              </a: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，背靠山，面朝开阔地带，少有树木遮挡，十分适宜居住生活 。一院窑洞一般修</a:t>
              </a: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孔或</a:t>
              </a: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孔，中窑为正窑，有的分前后窑，有的</a:t>
              </a: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</a:t>
              </a: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开，从外面看</a:t>
              </a: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孔要各开门户， 走到里面可以发现它们有隧道式小门互通顶部呈半圆形，这样窑洞就会空间增大。窑洞一般窑壁用石灰涂抹，显得白晃晃的，干爽亮堂。</a:t>
              </a:r>
            </a:p>
          </p:txBody>
        </p:sp>
        <p:sp>
          <p:nvSpPr>
            <p:cNvPr id="19" name="文本框 31">
              <a:extLst>
                <a:ext uri="{FF2B5EF4-FFF2-40B4-BE49-F238E27FC236}">
                  <a16:creationId xmlns:a16="http://schemas.microsoft.com/office/drawing/2014/main" id="{DB27487E-B92C-4092-AB09-3C14262801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9086" y="1470565"/>
              <a:ext cx="4052888" cy="145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buFont typeface="Arial" charset="0"/>
                <a:buNone/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油泼面是一种很普通的面食制作方法，将手工制作的面条在开水中煮熟后捞在碗里，将葱花碎、</a:t>
              </a: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hlinkClick r:id="rId4"/>
                </a:rPr>
                <a:t>花椒粉</a:t>
              </a: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hlinkClick r:id="rId5"/>
                </a:rPr>
                <a:t>盐</a:t>
              </a: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等配料和厚厚一层的辣椒面一起平铺在面上，用烧的滚烫的菜油浇在调料上，顿时热油沸腾，将花椒面、辣椒面烫熟而满碗红光，随后调入适量酱油、香醋即可。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9253FD86-A27A-4020-B27F-76ACD73B295E}"/>
                </a:ext>
              </a:extLst>
            </p:cNvPr>
            <p:cNvSpPr/>
            <p:nvPr/>
          </p:nvSpPr>
          <p:spPr>
            <a:xfrm>
              <a:off x="7267007" y="1217927"/>
              <a:ext cx="4031571" cy="2671166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ED4AAEE6-4B5D-4EBD-B51E-FFABD66B7905}"/>
                </a:ext>
              </a:extLst>
            </p:cNvPr>
            <p:cNvSpPr/>
            <p:nvPr/>
          </p:nvSpPr>
          <p:spPr>
            <a:xfrm>
              <a:off x="686255" y="3989791"/>
              <a:ext cx="4031570" cy="2671166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TextBox 8">
            <a:extLst>
              <a:ext uri="{FF2B5EF4-FFF2-40B4-BE49-F238E27FC236}">
                <a16:creationId xmlns:a16="http://schemas.microsoft.com/office/drawing/2014/main" id="{E85B034C-C426-4E01-9160-A9DC51425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4548" y="776253"/>
            <a:ext cx="325532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pPr algn="ctr" eaLnBrk="1" hangingPunct="1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Feng Tu Ren Qing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44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683154" y="122472"/>
            <a:ext cx="10843722" cy="1107996"/>
            <a:chOff x="-2655131" y="408403"/>
            <a:chExt cx="10843722" cy="1107996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>
              <a:off x="4191718" y="939542"/>
              <a:ext cx="3996873" cy="45719"/>
            </a:xfrm>
            <a:prstGeom prst="rect">
              <a:avLst/>
            </a:prstGeom>
            <a:solidFill>
              <a:srgbClr val="7A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1383" y="408403"/>
              <a:ext cx="3255323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rgbClr val="7AA4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原上人离不了的油泼面</a:t>
              </a: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339CB027-AF32-4B03-BE15-1DD5E6EA2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263" y="1062184"/>
              <a:ext cx="3255323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endParaRPr lang="zh-CN" altLang="en-US" sz="1200" dirty="0">
                <a:solidFill>
                  <a:schemeClr val="bg1">
                    <a:lumMod val="6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150FB68-6960-4753-AD4E-4D7BAA821353}"/>
                </a:ext>
              </a:extLst>
            </p:cNvPr>
            <p:cNvSpPr/>
            <p:nvPr/>
          </p:nvSpPr>
          <p:spPr>
            <a:xfrm>
              <a:off x="-2655131" y="939542"/>
              <a:ext cx="3996873" cy="45719"/>
            </a:xfrm>
            <a:prstGeom prst="rect">
              <a:avLst/>
            </a:prstGeom>
            <a:solidFill>
              <a:srgbClr val="7A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3" name="图片 2" descr="图片包含 人员, 男士, 建筑物, 美食&#10;&#10;已生成极高可信度的说明">
            <a:extLst>
              <a:ext uri="{FF2B5EF4-FFF2-40B4-BE49-F238E27FC236}">
                <a16:creationId xmlns:a16="http://schemas.microsoft.com/office/drawing/2014/main" id="{01B72B8C-685C-4948-9BBE-0BD1CCD0C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027" y="4374099"/>
            <a:ext cx="3038642" cy="1709236"/>
          </a:xfrm>
          <a:prstGeom prst="rect">
            <a:avLst/>
          </a:prstGeom>
        </p:spPr>
      </p:pic>
      <p:pic>
        <p:nvPicPr>
          <p:cNvPr id="5" name="图片 4" descr="图片包含 人员, 男士, 室内, 戴着&#10;&#10;已生成极高可信度的说明">
            <a:extLst>
              <a:ext uri="{FF2B5EF4-FFF2-40B4-BE49-F238E27FC236}">
                <a16:creationId xmlns:a16="http://schemas.microsoft.com/office/drawing/2014/main" id="{45A3E787-1A0D-4C1B-96DD-1956E8220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558" y="1230468"/>
            <a:ext cx="3532895" cy="2001689"/>
          </a:xfrm>
          <a:prstGeom prst="rect">
            <a:avLst/>
          </a:prstGeom>
        </p:spPr>
      </p:pic>
      <p:pic>
        <p:nvPicPr>
          <p:cNvPr id="60" name="图片 59" descr="图片包含 建筑物, 人员, 男士, 户外&#10;&#10;已生成极高可信度的说明">
            <a:extLst>
              <a:ext uri="{FF2B5EF4-FFF2-40B4-BE49-F238E27FC236}">
                <a16:creationId xmlns:a16="http://schemas.microsoft.com/office/drawing/2014/main" id="{830BE18C-6803-4B71-BFEA-17DFAAF4F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87" y="2992362"/>
            <a:ext cx="3241010" cy="1823068"/>
          </a:xfrm>
          <a:prstGeom prst="rect">
            <a:avLst/>
          </a:prstGeom>
        </p:spPr>
      </p:pic>
      <p:pic>
        <p:nvPicPr>
          <p:cNvPr id="62" name="图片 61" descr="图片包含 人员, 建筑物, 餐桌, 美食&#10;&#10;已生成极高可信度的说明">
            <a:extLst>
              <a:ext uri="{FF2B5EF4-FFF2-40B4-BE49-F238E27FC236}">
                <a16:creationId xmlns:a16="http://schemas.microsoft.com/office/drawing/2014/main" id="{28FBADF4-B48A-419D-98A7-2CFA17B9C1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792" y="4752081"/>
            <a:ext cx="2671295" cy="1495925"/>
          </a:xfrm>
          <a:prstGeom prst="rect">
            <a:avLst/>
          </a:prstGeom>
        </p:spPr>
      </p:pic>
      <p:pic>
        <p:nvPicPr>
          <p:cNvPr id="64" name="图片 63" descr="图片包含 美食, 菜肴, 盘子, 餐桌&#10;&#10;已生成极高可信度的说明">
            <a:extLst>
              <a:ext uri="{FF2B5EF4-FFF2-40B4-BE49-F238E27FC236}">
                <a16:creationId xmlns:a16="http://schemas.microsoft.com/office/drawing/2014/main" id="{B18CBCB9-10DA-4544-9FE1-341C323DBB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78" y="2593303"/>
            <a:ext cx="3378049" cy="2243236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858ADFF2-3E8B-4780-AD56-4EFED66BA8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64" y="1220385"/>
            <a:ext cx="3013888" cy="169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4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683154" y="288684"/>
            <a:ext cx="10843722" cy="672235"/>
            <a:chOff x="-2655131" y="574615"/>
            <a:chExt cx="10843722" cy="67223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>
              <a:off x="4191718" y="939542"/>
              <a:ext cx="3996873" cy="45719"/>
            </a:xfrm>
            <a:prstGeom prst="rect">
              <a:avLst/>
            </a:prstGeom>
            <a:solidFill>
              <a:srgbClr val="7A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0776" y="574615"/>
              <a:ext cx="325532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7AA4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书法展示</a:t>
              </a:r>
              <a:endParaRPr lang="zh-CN" altLang="en-US" sz="3200" dirty="0">
                <a:solidFill>
                  <a:srgbClr val="7AA499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339CB027-AF32-4B03-BE15-1DD5E6EA2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263" y="1062184"/>
              <a:ext cx="3255323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200" dirty="0">
                  <a:solidFill>
                    <a:schemeClr val="bg1">
                      <a:lumMod val="6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Shu Fa Zhan Shi</a:t>
              </a:r>
              <a:endParaRPr lang="zh-CN" altLang="en-US" sz="1200" dirty="0">
                <a:solidFill>
                  <a:schemeClr val="bg1">
                    <a:lumMod val="6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150FB68-6960-4753-AD4E-4D7BAA821353}"/>
                </a:ext>
              </a:extLst>
            </p:cNvPr>
            <p:cNvSpPr/>
            <p:nvPr/>
          </p:nvSpPr>
          <p:spPr>
            <a:xfrm>
              <a:off x="-2655131" y="939542"/>
              <a:ext cx="3996873" cy="45719"/>
            </a:xfrm>
            <a:prstGeom prst="rect">
              <a:avLst/>
            </a:prstGeom>
            <a:solidFill>
              <a:srgbClr val="7A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15" name="11">
            <a:extLst>
              <a:ext uri="{FF2B5EF4-FFF2-40B4-BE49-F238E27FC236}">
                <a16:creationId xmlns:a16="http://schemas.microsoft.com/office/drawing/2014/main" id="{32262BA9-153D-4592-8077-4B2F50FB45F4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32013" y="1997295"/>
            <a:ext cx="992187" cy="995363"/>
          </a:xfrm>
          <a:prstGeom prst="ellipse">
            <a:avLst/>
          </a:prstGeom>
          <a:solidFill>
            <a:srgbClr val="7AA499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15">
            <a:extLst>
              <a:ext uri="{FF2B5EF4-FFF2-40B4-BE49-F238E27FC236}">
                <a16:creationId xmlns:a16="http://schemas.microsoft.com/office/drawing/2014/main" id="{4DDDE9E2-D6EF-4B40-98A7-2775DBB95F30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93925" y="3578445"/>
            <a:ext cx="990600" cy="995363"/>
          </a:xfrm>
          <a:prstGeom prst="ellipse">
            <a:avLst/>
          </a:prstGeom>
          <a:solidFill>
            <a:srgbClr val="7AA499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14">
            <a:extLst>
              <a:ext uri="{FF2B5EF4-FFF2-40B4-BE49-F238E27FC236}">
                <a16:creationId xmlns:a16="http://schemas.microsoft.com/office/drawing/2014/main" id="{8AA55D53-DB53-41AD-97E6-50CA09B0B9FD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86138" y="4105495"/>
            <a:ext cx="25939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1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1" name="21">
            <a:extLst>
              <a:ext uri="{FF2B5EF4-FFF2-40B4-BE49-F238E27FC236}">
                <a16:creationId xmlns:a16="http://schemas.microsoft.com/office/drawing/2014/main" id="{7E6348A5-530E-4726-8920-C91D7DBC087F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30438" y="5177058"/>
            <a:ext cx="992187" cy="995362"/>
          </a:xfrm>
          <a:prstGeom prst="ellipse">
            <a:avLst/>
          </a:prstGeom>
          <a:solidFill>
            <a:srgbClr val="7AA499"/>
          </a:soli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3" name="23">
            <a:extLst>
              <a:ext uri="{FF2B5EF4-FFF2-40B4-BE49-F238E27FC236}">
                <a16:creationId xmlns:a16="http://schemas.microsoft.com/office/drawing/2014/main" id="{ED18DA91-29DF-4BB1-9FCB-944908BDDFEA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08213" y="2068733"/>
            <a:ext cx="855662" cy="8604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42719B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4" name="25">
            <a:extLst>
              <a:ext uri="{FF2B5EF4-FFF2-40B4-BE49-F238E27FC236}">
                <a16:creationId xmlns:a16="http://schemas.microsoft.com/office/drawing/2014/main" id="{2AE42228-E106-4B10-9636-CB02FAB28395}"/>
              </a:ext>
            </a:extLst>
          </p:cNvPr>
          <p:cNvGrpSpPr>
            <a:grpSpLocks/>
          </p:cNvGrpSpPr>
          <p:nvPr/>
        </p:nvGrpSpPr>
        <p:grpSpPr bwMode="auto">
          <a:xfrm>
            <a:off x="2346325" y="2207677"/>
            <a:ext cx="547688" cy="591306"/>
            <a:chOff x="0" y="0"/>
            <a:chExt cx="617126" cy="640048"/>
          </a:xfrm>
          <a:solidFill>
            <a:srgbClr val="7AA499"/>
          </a:solidFill>
        </p:grpSpPr>
        <p:sp>
          <p:nvSpPr>
            <p:cNvPr id="25" name="流程图: 手动操作 7">
              <a:extLst>
                <a:ext uri="{FF2B5EF4-FFF2-40B4-BE49-F238E27FC236}">
                  <a16:creationId xmlns:a16="http://schemas.microsoft.com/office/drawing/2014/main" id="{DA380446-A847-4AB6-A4EE-9B1AD255A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70" y="173384"/>
              <a:ext cx="538986" cy="466664"/>
            </a:xfrm>
            <a:custGeom>
              <a:avLst/>
              <a:gdLst>
                <a:gd name="T0" fmla="*/ 0 w 10261"/>
                <a:gd name="T1" fmla="*/ 0 h 11498"/>
                <a:gd name="T2" fmla="*/ 1487144212 w 10261"/>
                <a:gd name="T3" fmla="*/ 6417746 h 11498"/>
                <a:gd name="T4" fmla="*/ 1397430384 w 10261"/>
                <a:gd name="T5" fmla="*/ 768720209 h 11498"/>
                <a:gd name="T6" fmla="*/ 105799679 w 10261"/>
                <a:gd name="T7" fmla="*/ 765443779 h 11498"/>
                <a:gd name="T8" fmla="*/ 0 w 10261"/>
                <a:gd name="T9" fmla="*/ 0 h 114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61"/>
                <a:gd name="T16" fmla="*/ 0 h 11498"/>
                <a:gd name="T17" fmla="*/ 10261 w 10261"/>
                <a:gd name="T18" fmla="*/ 11498 h 114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61" h="11498">
                  <a:moveTo>
                    <a:pt x="0" y="0"/>
                  </a:moveTo>
                  <a:lnTo>
                    <a:pt x="10261" y="96"/>
                  </a:lnTo>
                  <a:cubicBezTo>
                    <a:pt x="10017" y="3864"/>
                    <a:pt x="9886" y="7730"/>
                    <a:pt x="9642" y="11498"/>
                  </a:cubicBezTo>
                  <a:lnTo>
                    <a:pt x="730" y="11449"/>
                  </a:lnTo>
                  <a:cubicBezTo>
                    <a:pt x="487" y="7633"/>
                    <a:pt x="243" y="3816"/>
                    <a:pt x="0" y="0"/>
                  </a:cubicBezTo>
                  <a:close/>
                </a:path>
              </a:pathLst>
            </a:custGeom>
            <a:grpFill/>
            <a:ln w="12700" cap="flat" cmpd="sng">
              <a:noFill/>
              <a:bevel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6" name="剪去同侧角品 9">
              <a:extLst>
                <a:ext uri="{FF2B5EF4-FFF2-40B4-BE49-F238E27FC236}">
                  <a16:creationId xmlns:a16="http://schemas.microsoft.com/office/drawing/2014/main" id="{F5CD5613-8845-4EC9-A3D0-6D20C29E7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617126" cy="114446"/>
            </a:xfrm>
            <a:custGeom>
              <a:avLst/>
              <a:gdLst>
                <a:gd name="T0" fmla="*/ 133186 w 760663"/>
                <a:gd name="T1" fmla="*/ 0 h 129728"/>
                <a:gd name="T2" fmla="*/ 279407 w 760663"/>
                <a:gd name="T3" fmla="*/ 217 h 129728"/>
                <a:gd name="T4" fmla="*/ 404926 w 760663"/>
                <a:gd name="T5" fmla="*/ 58433 h 129728"/>
                <a:gd name="T6" fmla="*/ 406197 w 760663"/>
                <a:gd name="T7" fmla="*/ 89070 h 129728"/>
                <a:gd name="T8" fmla="*/ 404926 w 760663"/>
                <a:gd name="T9" fmla="*/ 89070 h 129728"/>
                <a:gd name="T10" fmla="*/ 29247 w 760663"/>
                <a:gd name="T11" fmla="*/ 89070 h 129728"/>
                <a:gd name="T12" fmla="*/ 0 w 760663"/>
                <a:gd name="T13" fmla="*/ 89070 h 129728"/>
                <a:gd name="T14" fmla="*/ 1 w 760663"/>
                <a:gd name="T15" fmla="*/ 58433 h 129728"/>
                <a:gd name="T16" fmla="*/ 133186 w 760663"/>
                <a:gd name="T17" fmla="*/ 0 h 1297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60663"/>
                <a:gd name="T28" fmla="*/ 0 h 129728"/>
                <a:gd name="T29" fmla="*/ 760663 w 760663"/>
                <a:gd name="T30" fmla="*/ 129728 h 1297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60663" h="129728">
                  <a:moveTo>
                    <a:pt x="249411" y="0"/>
                  </a:moveTo>
                  <a:lnTo>
                    <a:pt x="523230" y="316"/>
                  </a:lnTo>
                  <a:lnTo>
                    <a:pt x="758282" y="85105"/>
                  </a:lnTo>
                  <a:lnTo>
                    <a:pt x="760663" y="129728"/>
                  </a:lnTo>
                  <a:lnTo>
                    <a:pt x="758282" y="129728"/>
                  </a:lnTo>
                  <a:lnTo>
                    <a:pt x="54769" y="129728"/>
                  </a:lnTo>
                  <a:lnTo>
                    <a:pt x="0" y="129728"/>
                  </a:lnTo>
                  <a:cubicBezTo>
                    <a:pt x="0" y="114854"/>
                    <a:pt x="1" y="99979"/>
                    <a:pt x="1" y="85105"/>
                  </a:cubicBezTo>
                  <a:lnTo>
                    <a:pt x="249411" y="0"/>
                  </a:lnTo>
                  <a:close/>
                </a:path>
              </a:pathLst>
            </a:custGeom>
            <a:grpFill/>
            <a:ln w="12700" cap="flat" cmpd="sng">
              <a:noFill/>
              <a:bevel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27" name="26">
            <a:extLst>
              <a:ext uri="{FF2B5EF4-FFF2-40B4-BE49-F238E27FC236}">
                <a16:creationId xmlns:a16="http://schemas.microsoft.com/office/drawing/2014/main" id="{09C1CFE5-C9C3-4F0D-A6CA-148AEF83C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7852" y="2161946"/>
            <a:ext cx="151595" cy="61565"/>
          </a:xfrm>
          <a:prstGeom prst="roundRect">
            <a:avLst>
              <a:gd name="adj" fmla="val 16667"/>
            </a:avLst>
          </a:prstGeom>
          <a:solidFill>
            <a:srgbClr val="7AA499"/>
          </a:solidFill>
          <a:ln w="44450">
            <a:noFill/>
            <a:bevel/>
            <a:headEnd/>
            <a:tailEnd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29">
            <a:extLst>
              <a:ext uri="{FF2B5EF4-FFF2-40B4-BE49-F238E27FC236}">
                <a16:creationId xmlns:a16="http://schemas.microsoft.com/office/drawing/2014/main" id="{6C058708-2AB1-4507-89C6-DD44D2240C3F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65363" y="3657820"/>
            <a:ext cx="835025" cy="83978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42719B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9" name="0">
            <a:extLst>
              <a:ext uri="{FF2B5EF4-FFF2-40B4-BE49-F238E27FC236}">
                <a16:creationId xmlns:a16="http://schemas.microsoft.com/office/drawing/2014/main" id="{81C8F562-F405-47C3-B6D8-A00780591F13}"/>
              </a:ext>
            </a:extLst>
          </p:cNvPr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336800" y="3700683"/>
            <a:ext cx="731838" cy="717550"/>
            <a:chOff x="0" y="0"/>
            <a:chExt cx="730909" cy="718281"/>
          </a:xfrm>
          <a:solidFill>
            <a:srgbClr val="7AA499"/>
          </a:solidFill>
        </p:grpSpPr>
        <p:sp>
          <p:nvSpPr>
            <p:cNvPr id="30" name="品 31">
              <a:extLst>
                <a:ext uri="{FF2B5EF4-FFF2-40B4-BE49-F238E27FC236}">
                  <a16:creationId xmlns:a16="http://schemas.microsoft.com/office/drawing/2014/main" id="{BDB63ADE-0302-4AC6-BAA2-B690AE5DD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011" y="305323"/>
              <a:ext cx="138118" cy="138118"/>
            </a:xfrm>
            <a:prstGeom prst="ellipse">
              <a:avLst/>
            </a:prstGeom>
            <a:grpFill/>
            <a:ln w="12700">
              <a:noFill/>
              <a:bevel/>
              <a:headEnd/>
              <a:tailEnd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6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" name="空心弧 32">
              <a:extLst>
                <a:ext uri="{FF2B5EF4-FFF2-40B4-BE49-F238E27FC236}">
                  <a16:creationId xmlns:a16="http://schemas.microsoft.com/office/drawing/2014/main" id="{498BE516-3FAA-477D-BCE1-B0D4A2DB8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9" y="47363"/>
              <a:ext cx="692554" cy="670918"/>
            </a:xfrm>
            <a:custGeom>
              <a:avLst/>
              <a:gdLst>
                <a:gd name="T0" fmla="*/ 355978207 w 21600"/>
                <a:gd name="T1" fmla="*/ 0 h 21600"/>
                <a:gd name="T2" fmla="*/ 235967672 w 21600"/>
                <a:gd name="T3" fmla="*/ 113485935 h 21600"/>
                <a:gd name="T4" fmla="*/ 355978207 w 21600"/>
                <a:gd name="T5" fmla="*/ 173750399 h 21600"/>
                <a:gd name="T6" fmla="*/ 475988773 w 21600"/>
                <a:gd name="T7" fmla="*/ 11348593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8495" y="6360"/>
                  </a:moveTo>
                  <a:cubicBezTo>
                    <a:pt x="9207" y="5991"/>
                    <a:pt x="9997" y="5798"/>
                    <a:pt x="10799" y="5798"/>
                  </a:cubicBezTo>
                  <a:cubicBezTo>
                    <a:pt x="11602" y="5798"/>
                    <a:pt x="12392" y="5991"/>
                    <a:pt x="13104" y="6360"/>
                  </a:cubicBezTo>
                  <a:lnTo>
                    <a:pt x="15776" y="1215"/>
                  </a:lnTo>
                  <a:cubicBezTo>
                    <a:pt x="14239" y="416"/>
                    <a:pt x="12532" y="0"/>
                    <a:pt x="10800" y="0"/>
                  </a:cubicBezTo>
                  <a:cubicBezTo>
                    <a:pt x="9067" y="0"/>
                    <a:pt x="7360" y="416"/>
                    <a:pt x="5823" y="1215"/>
                  </a:cubicBezTo>
                  <a:lnTo>
                    <a:pt x="8495" y="6360"/>
                  </a:lnTo>
                  <a:close/>
                </a:path>
              </a:pathLst>
            </a:custGeom>
            <a:grpFill/>
            <a:ln w="12700" cap="flat" cmpd="sng">
              <a:noFill/>
              <a:bevel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2" name="空心弧 33">
              <a:extLst>
                <a:ext uri="{FF2B5EF4-FFF2-40B4-BE49-F238E27FC236}">
                  <a16:creationId xmlns:a16="http://schemas.microsoft.com/office/drawing/2014/main" id="{F748EF7B-D3B0-4FBB-8320-37F09EB368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200000">
              <a:off x="-10818" y="27991"/>
              <a:ext cx="692554" cy="670917"/>
            </a:xfrm>
            <a:custGeom>
              <a:avLst/>
              <a:gdLst>
                <a:gd name="T0" fmla="*/ 355978207 w 21600"/>
                <a:gd name="T1" fmla="*/ 0 h 21600"/>
                <a:gd name="T2" fmla="*/ 235967672 w 21600"/>
                <a:gd name="T3" fmla="*/ 113485611 h 21600"/>
                <a:gd name="T4" fmla="*/ 355978207 w 21600"/>
                <a:gd name="T5" fmla="*/ 173749891 h 21600"/>
                <a:gd name="T6" fmla="*/ 475988773 w 21600"/>
                <a:gd name="T7" fmla="*/ 11348561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8495" y="6360"/>
                  </a:moveTo>
                  <a:cubicBezTo>
                    <a:pt x="9207" y="5991"/>
                    <a:pt x="9997" y="5798"/>
                    <a:pt x="10799" y="5798"/>
                  </a:cubicBezTo>
                  <a:cubicBezTo>
                    <a:pt x="11602" y="5798"/>
                    <a:pt x="12392" y="5991"/>
                    <a:pt x="13104" y="6360"/>
                  </a:cubicBezTo>
                  <a:lnTo>
                    <a:pt x="15776" y="1215"/>
                  </a:lnTo>
                  <a:cubicBezTo>
                    <a:pt x="14239" y="416"/>
                    <a:pt x="12532" y="0"/>
                    <a:pt x="10800" y="0"/>
                  </a:cubicBezTo>
                  <a:cubicBezTo>
                    <a:pt x="9067" y="0"/>
                    <a:pt x="7360" y="416"/>
                    <a:pt x="5823" y="1215"/>
                  </a:cubicBezTo>
                  <a:lnTo>
                    <a:pt x="8495" y="6360"/>
                  </a:lnTo>
                  <a:close/>
                </a:path>
              </a:pathLst>
            </a:custGeom>
            <a:grpFill/>
            <a:ln w="12700" cap="flat" cmpd="sng">
              <a:noFill/>
              <a:bevel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3" name="空心弧 34">
              <a:extLst>
                <a:ext uri="{FF2B5EF4-FFF2-40B4-BE49-F238E27FC236}">
                  <a16:creationId xmlns:a16="http://schemas.microsoft.com/office/drawing/2014/main" id="{6704F897-6B21-4EDE-8F7D-22E9BCEE5D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00000">
              <a:off x="49174" y="10817"/>
              <a:ext cx="692554" cy="670917"/>
            </a:xfrm>
            <a:custGeom>
              <a:avLst/>
              <a:gdLst>
                <a:gd name="T0" fmla="*/ 355978207 w 21600"/>
                <a:gd name="T1" fmla="*/ 0 h 21600"/>
                <a:gd name="T2" fmla="*/ 235967672 w 21600"/>
                <a:gd name="T3" fmla="*/ 113485611 h 21600"/>
                <a:gd name="T4" fmla="*/ 355978207 w 21600"/>
                <a:gd name="T5" fmla="*/ 173749891 h 21600"/>
                <a:gd name="T6" fmla="*/ 475988773 w 21600"/>
                <a:gd name="T7" fmla="*/ 11348561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8495" y="6360"/>
                  </a:moveTo>
                  <a:cubicBezTo>
                    <a:pt x="9207" y="5991"/>
                    <a:pt x="9997" y="5798"/>
                    <a:pt x="10799" y="5798"/>
                  </a:cubicBezTo>
                  <a:cubicBezTo>
                    <a:pt x="11602" y="5798"/>
                    <a:pt x="12392" y="5991"/>
                    <a:pt x="13104" y="6360"/>
                  </a:cubicBezTo>
                  <a:lnTo>
                    <a:pt x="15776" y="1215"/>
                  </a:lnTo>
                  <a:cubicBezTo>
                    <a:pt x="14239" y="416"/>
                    <a:pt x="12532" y="0"/>
                    <a:pt x="10800" y="0"/>
                  </a:cubicBezTo>
                  <a:cubicBezTo>
                    <a:pt x="9067" y="0"/>
                    <a:pt x="7360" y="416"/>
                    <a:pt x="5823" y="1215"/>
                  </a:cubicBezTo>
                  <a:lnTo>
                    <a:pt x="8495" y="6360"/>
                  </a:lnTo>
                  <a:close/>
                </a:path>
              </a:pathLst>
            </a:custGeom>
            <a:grpFill/>
            <a:ln w="12700" cap="flat" cmpd="sng">
              <a:noFill/>
              <a:bevel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34" name="35">
            <a:extLst>
              <a:ext uri="{FF2B5EF4-FFF2-40B4-BE49-F238E27FC236}">
                <a16:creationId xmlns:a16="http://schemas.microsoft.com/office/drawing/2014/main" id="{A70D0881-7D6D-4B94-BEE9-04C1AA6DBD05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308225" y="5256433"/>
            <a:ext cx="830263" cy="8350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42719B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33">
            <a:extLst>
              <a:ext uri="{FF2B5EF4-FFF2-40B4-BE49-F238E27FC236}">
                <a16:creationId xmlns:a16="http://schemas.microsoft.com/office/drawing/2014/main" id="{1D8DA45B-59D8-42F7-AE8D-E2BA8CC9BE20}"/>
              </a:ext>
            </a:extLst>
          </p:cNvPr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454275" y="5442170"/>
            <a:ext cx="506413" cy="498475"/>
            <a:chOff x="0" y="0"/>
            <a:chExt cx="506534" cy="499728"/>
          </a:xfrm>
          <a:solidFill>
            <a:srgbClr val="7AA499"/>
          </a:solidFill>
        </p:grpSpPr>
        <p:sp>
          <p:nvSpPr>
            <p:cNvPr id="36" name="91">
              <a:extLst>
                <a:ext uri="{FF2B5EF4-FFF2-40B4-BE49-F238E27FC236}">
                  <a16:creationId xmlns:a16="http://schemas.microsoft.com/office/drawing/2014/main" id="{6F0059BA-BF3C-4452-9FBF-6589C7CE91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465191" cy="465191"/>
            </a:xfrm>
            <a:custGeom>
              <a:avLst/>
              <a:gdLst>
                <a:gd name="T0" fmla="*/ 2147483646 w 209"/>
                <a:gd name="T1" fmla="*/ 2147483646 h 209"/>
                <a:gd name="T2" fmla="*/ 2147483646 w 209"/>
                <a:gd name="T3" fmla="*/ 2147483646 h 209"/>
                <a:gd name="T4" fmla="*/ 2147483646 w 209"/>
                <a:gd name="T5" fmla="*/ 2147483646 h 209"/>
                <a:gd name="T6" fmla="*/ 2147483646 w 209"/>
                <a:gd name="T7" fmla="*/ 2147483646 h 209"/>
                <a:gd name="T8" fmla="*/ 2147483646 w 209"/>
                <a:gd name="T9" fmla="*/ 2147483646 h 209"/>
                <a:gd name="T10" fmla="*/ 2147483646 w 209"/>
                <a:gd name="T11" fmla="*/ 2147483646 h 209"/>
                <a:gd name="T12" fmla="*/ 2147483646 w 209"/>
                <a:gd name="T13" fmla="*/ 2147483646 h 209"/>
                <a:gd name="T14" fmla="*/ 2147483646 w 209"/>
                <a:gd name="T15" fmla="*/ 2147483646 h 209"/>
                <a:gd name="T16" fmla="*/ 2147483646 w 209"/>
                <a:gd name="T17" fmla="*/ 2147483646 h 209"/>
                <a:gd name="T18" fmla="*/ 2147483646 w 209"/>
                <a:gd name="T19" fmla="*/ 2147483646 h 209"/>
                <a:gd name="T20" fmla="*/ 2147483646 w 209"/>
                <a:gd name="T21" fmla="*/ 2147483646 h 209"/>
                <a:gd name="T22" fmla="*/ 2147483646 w 209"/>
                <a:gd name="T23" fmla="*/ 2147483646 h 209"/>
                <a:gd name="T24" fmla="*/ 2147483646 w 209"/>
                <a:gd name="T25" fmla="*/ 2147483646 h 209"/>
                <a:gd name="T26" fmla="*/ 2147483646 w 209"/>
                <a:gd name="T27" fmla="*/ 2147483646 h 209"/>
                <a:gd name="T28" fmla="*/ 2147483646 w 209"/>
                <a:gd name="T29" fmla="*/ 2147483646 h 209"/>
                <a:gd name="T30" fmla="*/ 2147483646 w 209"/>
                <a:gd name="T31" fmla="*/ 2147483646 h 209"/>
                <a:gd name="T32" fmla="*/ 2147483646 w 209"/>
                <a:gd name="T33" fmla="*/ 2147483646 h 209"/>
                <a:gd name="T34" fmla="*/ 2147483646 w 209"/>
                <a:gd name="T35" fmla="*/ 2147483646 h 209"/>
                <a:gd name="T36" fmla="*/ 2147483646 w 209"/>
                <a:gd name="T37" fmla="*/ 2147483646 h 209"/>
                <a:gd name="T38" fmla="*/ 0 w 209"/>
                <a:gd name="T39" fmla="*/ 2147483646 h 209"/>
                <a:gd name="T40" fmla="*/ 2147483646 w 209"/>
                <a:gd name="T41" fmla="*/ 2147483646 h 209"/>
                <a:gd name="T42" fmla="*/ 2147483646 w 209"/>
                <a:gd name="T43" fmla="*/ 2147483646 h 209"/>
                <a:gd name="T44" fmla="*/ 2147483646 w 209"/>
                <a:gd name="T45" fmla="*/ 2147483646 h 209"/>
                <a:gd name="T46" fmla="*/ 2147483646 w 209"/>
                <a:gd name="T47" fmla="*/ 2147483646 h 209"/>
                <a:gd name="T48" fmla="*/ 2147483646 w 209"/>
                <a:gd name="T49" fmla="*/ 2147483646 h 209"/>
                <a:gd name="T50" fmla="*/ 2147483646 w 209"/>
                <a:gd name="T51" fmla="*/ 2147483646 h 209"/>
                <a:gd name="T52" fmla="*/ 2147483646 w 209"/>
                <a:gd name="T53" fmla="*/ 0 h 209"/>
                <a:gd name="T54" fmla="*/ 2147483646 w 209"/>
                <a:gd name="T55" fmla="*/ 2147483646 h 209"/>
                <a:gd name="T56" fmla="*/ 2147483646 w 209"/>
                <a:gd name="T57" fmla="*/ 2147483646 h 209"/>
                <a:gd name="T58" fmla="*/ 2147483646 w 209"/>
                <a:gd name="T59" fmla="*/ 2147483646 h 209"/>
                <a:gd name="T60" fmla="*/ 2147483646 w 209"/>
                <a:gd name="T61" fmla="*/ 2147483646 h 209"/>
                <a:gd name="T62" fmla="*/ 2147483646 w 209"/>
                <a:gd name="T63" fmla="*/ 2147483646 h 209"/>
                <a:gd name="T64" fmla="*/ 2147483646 w 209"/>
                <a:gd name="T65" fmla="*/ 2147483646 h 209"/>
                <a:gd name="T66" fmla="*/ 2147483646 w 209"/>
                <a:gd name="T67" fmla="*/ 2147483646 h 209"/>
                <a:gd name="T68" fmla="*/ 2147483646 w 209"/>
                <a:gd name="T69" fmla="*/ 2147483646 h 209"/>
                <a:gd name="T70" fmla="*/ 2147483646 w 209"/>
                <a:gd name="T71" fmla="*/ 2147483646 h 20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9"/>
                <a:gd name="T109" fmla="*/ 0 h 209"/>
                <a:gd name="T110" fmla="*/ 209 w 209"/>
                <a:gd name="T111" fmla="*/ 209 h 20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9" h="209">
                  <a:moveTo>
                    <a:pt x="203" y="29"/>
                  </a:moveTo>
                  <a:lnTo>
                    <a:pt x="203" y="29"/>
                  </a:lnTo>
                  <a:lnTo>
                    <a:pt x="209" y="46"/>
                  </a:lnTo>
                  <a:lnTo>
                    <a:pt x="184" y="74"/>
                  </a:lnTo>
                  <a:lnTo>
                    <a:pt x="165" y="69"/>
                  </a:lnTo>
                  <a:lnTo>
                    <a:pt x="163" y="67"/>
                  </a:lnTo>
                  <a:lnTo>
                    <a:pt x="67" y="163"/>
                  </a:lnTo>
                  <a:lnTo>
                    <a:pt x="67" y="165"/>
                  </a:lnTo>
                  <a:lnTo>
                    <a:pt x="72" y="186"/>
                  </a:lnTo>
                  <a:lnTo>
                    <a:pt x="46" y="209"/>
                  </a:lnTo>
                  <a:lnTo>
                    <a:pt x="27" y="205"/>
                  </a:lnTo>
                  <a:lnTo>
                    <a:pt x="29" y="203"/>
                  </a:lnTo>
                  <a:lnTo>
                    <a:pt x="46" y="186"/>
                  </a:lnTo>
                  <a:lnTo>
                    <a:pt x="38" y="171"/>
                  </a:lnTo>
                  <a:lnTo>
                    <a:pt x="23" y="163"/>
                  </a:lnTo>
                  <a:lnTo>
                    <a:pt x="6" y="182"/>
                  </a:lnTo>
                  <a:lnTo>
                    <a:pt x="4" y="182"/>
                  </a:lnTo>
                  <a:lnTo>
                    <a:pt x="0" y="165"/>
                  </a:lnTo>
                  <a:lnTo>
                    <a:pt x="25" y="137"/>
                  </a:lnTo>
                  <a:lnTo>
                    <a:pt x="44" y="142"/>
                  </a:lnTo>
                  <a:lnTo>
                    <a:pt x="46" y="144"/>
                  </a:lnTo>
                  <a:lnTo>
                    <a:pt x="142" y="48"/>
                  </a:lnTo>
                  <a:lnTo>
                    <a:pt x="142" y="46"/>
                  </a:lnTo>
                  <a:lnTo>
                    <a:pt x="135" y="25"/>
                  </a:lnTo>
                  <a:lnTo>
                    <a:pt x="163" y="0"/>
                  </a:lnTo>
                  <a:lnTo>
                    <a:pt x="180" y="6"/>
                  </a:lnTo>
                  <a:lnTo>
                    <a:pt x="182" y="6"/>
                  </a:lnTo>
                  <a:lnTo>
                    <a:pt x="180" y="6"/>
                  </a:lnTo>
                  <a:lnTo>
                    <a:pt x="161" y="25"/>
                  </a:lnTo>
                  <a:lnTo>
                    <a:pt x="169" y="40"/>
                  </a:lnTo>
                  <a:lnTo>
                    <a:pt x="184" y="48"/>
                  </a:lnTo>
                  <a:lnTo>
                    <a:pt x="203" y="29"/>
                  </a:lnTo>
                  <a:close/>
                </a:path>
              </a:pathLst>
            </a:custGeom>
            <a:grpFill/>
            <a:ln w="9525" cmpd="sng">
              <a:noFill/>
              <a:bevel/>
              <a:headEnd/>
              <a:tailEnd/>
            </a:ln>
            <a:ex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2">
              <a:extLst>
                <a:ext uri="{FF2B5EF4-FFF2-40B4-BE49-F238E27FC236}">
                  <a16:creationId xmlns:a16="http://schemas.microsoft.com/office/drawing/2014/main" id="{58A556C4-3889-41DD-B484-9C793A5BA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3" y="23407"/>
              <a:ext cx="476321" cy="476321"/>
            </a:xfrm>
            <a:custGeom>
              <a:avLst/>
              <a:gdLst>
                <a:gd name="T0" fmla="*/ 2147483646 w 113"/>
                <a:gd name="T1" fmla="*/ 2147483646 h 113"/>
                <a:gd name="T2" fmla="*/ 2147483646 w 113"/>
                <a:gd name="T3" fmla="*/ 2147483646 h 113"/>
                <a:gd name="T4" fmla="*/ 2147483646 w 113"/>
                <a:gd name="T5" fmla="*/ 2147483646 h 113"/>
                <a:gd name="T6" fmla="*/ 2147483646 w 113"/>
                <a:gd name="T7" fmla="*/ 2147483646 h 113"/>
                <a:gd name="T8" fmla="*/ 2147483646 w 113"/>
                <a:gd name="T9" fmla="*/ 2147483646 h 113"/>
                <a:gd name="T10" fmla="*/ 2147483646 w 113"/>
                <a:gd name="T11" fmla="*/ 2147483646 h 113"/>
                <a:gd name="T12" fmla="*/ 2147483646 w 113"/>
                <a:gd name="T13" fmla="*/ 2147483646 h 113"/>
                <a:gd name="T14" fmla="*/ 2147483646 w 113"/>
                <a:gd name="T15" fmla="*/ 2147483646 h 113"/>
                <a:gd name="T16" fmla="*/ 2147483646 w 113"/>
                <a:gd name="T17" fmla="*/ 2147483646 h 113"/>
                <a:gd name="T18" fmla="*/ 2147483646 w 113"/>
                <a:gd name="T19" fmla="*/ 2147483646 h 113"/>
                <a:gd name="T20" fmla="*/ 2147483646 w 113"/>
                <a:gd name="T21" fmla="*/ 2147483646 h 113"/>
                <a:gd name="T22" fmla="*/ 2147483646 w 113"/>
                <a:gd name="T23" fmla="*/ 2147483646 h 113"/>
                <a:gd name="T24" fmla="*/ 2147483646 w 113"/>
                <a:gd name="T25" fmla="*/ 2147483646 h 113"/>
                <a:gd name="T26" fmla="*/ 2147483646 w 113"/>
                <a:gd name="T27" fmla="*/ 2147483646 h 113"/>
                <a:gd name="T28" fmla="*/ 2147483646 w 113"/>
                <a:gd name="T29" fmla="*/ 2147483646 h 113"/>
                <a:gd name="T30" fmla="*/ 0 w 113"/>
                <a:gd name="T31" fmla="*/ 2147483646 h 113"/>
                <a:gd name="T32" fmla="*/ 2147483646 w 113"/>
                <a:gd name="T33" fmla="*/ 0 h 113"/>
                <a:gd name="T34" fmla="*/ 2147483646 w 113"/>
                <a:gd name="T35" fmla="*/ 2147483646 h 113"/>
                <a:gd name="T36" fmla="*/ 2147483646 w 113"/>
                <a:gd name="T37" fmla="*/ 2147483646 h 11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3"/>
                <a:gd name="T58" fmla="*/ 0 h 113"/>
                <a:gd name="T59" fmla="*/ 113 w 113"/>
                <a:gd name="T60" fmla="*/ 113 h 11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3" h="113">
                  <a:moveTo>
                    <a:pt x="31" y="27"/>
                  </a:moveTo>
                  <a:cubicBezTo>
                    <a:pt x="68" y="64"/>
                    <a:pt x="68" y="64"/>
                    <a:pt x="68" y="64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1" y="59"/>
                    <a:pt x="81" y="59"/>
                    <a:pt x="81" y="59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13" y="97"/>
                    <a:pt x="112" y="104"/>
                    <a:pt x="108" y="108"/>
                  </a:cubicBezTo>
                  <a:cubicBezTo>
                    <a:pt x="108" y="108"/>
                    <a:pt x="108" y="108"/>
                    <a:pt x="108" y="108"/>
                  </a:cubicBezTo>
                  <a:cubicBezTo>
                    <a:pt x="103" y="112"/>
                    <a:pt x="97" y="113"/>
                    <a:pt x="94" y="110"/>
                  </a:cubicBezTo>
                  <a:cubicBezTo>
                    <a:pt x="83" y="100"/>
                    <a:pt x="73" y="89"/>
                    <a:pt x="62" y="79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5" y="78"/>
                    <a:pt x="55" y="78"/>
                    <a:pt x="55" y="78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1" y="27"/>
                    <a:pt x="31" y="27"/>
                    <a:pt x="31" y="27"/>
                  </a:cubicBezTo>
                  <a:close/>
                </a:path>
              </a:pathLst>
            </a:custGeom>
            <a:grpFill/>
            <a:ln w="9525" cmpd="sng">
              <a:noFill/>
              <a:bevel/>
              <a:headEnd/>
              <a:tailEnd/>
            </a:ln>
            <a:extLst/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AEAA97EE-A2BA-4ACE-82C3-DE8E135171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662" y="1616909"/>
            <a:ext cx="3255324" cy="434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3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/>
      <p:bldP spid="21" grpId="0" animBg="1"/>
      <p:bldP spid="23" grpId="0" animBg="1"/>
      <p:bldP spid="27" grpId="0" animBg="1"/>
      <p:bldP spid="28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ubuque精美钢琴曲">
            <a:hlinkClick r:id="" action="ppaction://media"/>
            <a:extLst>
              <a:ext uri="{FF2B5EF4-FFF2-40B4-BE49-F238E27FC236}">
                <a16:creationId xmlns:a16="http://schemas.microsoft.com/office/drawing/2014/main" id="{F57380F8-8431-44BF-9300-52047EA3E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093" y="-1396459"/>
            <a:ext cx="609600" cy="6096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37AEE35-9DA3-48BF-B837-39062B30D6FB}"/>
              </a:ext>
            </a:extLst>
          </p:cNvPr>
          <p:cNvSpPr/>
          <p:nvPr/>
        </p:nvSpPr>
        <p:spPr>
          <a:xfrm>
            <a:off x="1720229" y="1040924"/>
            <a:ext cx="848189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7AA4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End   </a:t>
            </a:r>
          </a:p>
          <a:p>
            <a:pPr algn="ctr"/>
            <a:endParaRPr lang="en-US" altLang="zh-CN" sz="7200" b="1" dirty="0">
              <a:solidFill>
                <a:srgbClr val="7AA4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000" b="1" dirty="0">
                <a:solidFill>
                  <a:srgbClr val="7AA4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谢谢观看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90D978A-0ECD-49B5-AFFE-6F58AF4B4C0C}"/>
              </a:ext>
            </a:extLst>
          </p:cNvPr>
          <p:cNvCxnSpPr>
            <a:cxnSpLocks/>
          </p:cNvCxnSpPr>
          <p:nvPr/>
        </p:nvCxnSpPr>
        <p:spPr>
          <a:xfrm>
            <a:off x="3322751" y="2977846"/>
            <a:ext cx="527685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8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10">
            <a:extLst>
              <a:ext uri="{FF2B5EF4-FFF2-40B4-BE49-F238E27FC236}">
                <a16:creationId xmlns:a16="http://schemas.microsoft.com/office/drawing/2014/main" id="{C18B1A91-19AC-46F6-B73E-27C6DE7F5DAD}"/>
              </a:ext>
            </a:extLst>
          </p:cNvPr>
          <p:cNvSpPr>
            <a:spLocks/>
          </p:cNvSpPr>
          <p:nvPr/>
        </p:nvSpPr>
        <p:spPr bwMode="auto">
          <a:xfrm>
            <a:off x="5726171" y="1235644"/>
            <a:ext cx="3196860" cy="530359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noFill/>
          <a:ln w="10" cap="flat" cmpd="sng">
            <a:solidFill>
              <a:srgbClr val="7AA499"/>
            </a:solidFill>
            <a:round/>
            <a:headEnd/>
            <a:tailEnd/>
          </a:ln>
        </p:spPr>
        <p:txBody>
          <a:bodyPr lIns="68562" tIns="34281" rIns="68562" bIns="34281"/>
          <a:lstStyle/>
          <a:p>
            <a:endParaRPr lang="zh-CN" altLang="en-US" sz="1400">
              <a:solidFill>
                <a:schemeClr val="bg1">
                  <a:lumMod val="5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6" name="Freeform 10">
            <a:extLst>
              <a:ext uri="{FF2B5EF4-FFF2-40B4-BE49-F238E27FC236}">
                <a16:creationId xmlns:a16="http://schemas.microsoft.com/office/drawing/2014/main" id="{1E623053-6EEF-4428-B51C-81701708FBB6}"/>
              </a:ext>
            </a:extLst>
          </p:cNvPr>
          <p:cNvSpPr>
            <a:spLocks/>
          </p:cNvSpPr>
          <p:nvPr/>
        </p:nvSpPr>
        <p:spPr bwMode="auto">
          <a:xfrm>
            <a:off x="5726171" y="1956479"/>
            <a:ext cx="3196860" cy="530359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noFill/>
          <a:ln w="10" cap="flat" cmpd="sng">
            <a:solidFill>
              <a:srgbClr val="7AA499"/>
            </a:solidFill>
            <a:round/>
            <a:headEnd/>
            <a:tailEnd/>
          </a:ln>
        </p:spPr>
        <p:txBody>
          <a:bodyPr lIns="68562" tIns="34281" rIns="68562" bIns="34281"/>
          <a:lstStyle/>
          <a:p>
            <a:endParaRPr lang="zh-CN" altLang="en-US" sz="1400">
              <a:solidFill>
                <a:schemeClr val="bg1">
                  <a:lumMod val="5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7" name="Freeform 10">
            <a:extLst>
              <a:ext uri="{FF2B5EF4-FFF2-40B4-BE49-F238E27FC236}">
                <a16:creationId xmlns:a16="http://schemas.microsoft.com/office/drawing/2014/main" id="{F6B71098-8B1C-4617-9242-A166941EB2A2}"/>
              </a:ext>
            </a:extLst>
          </p:cNvPr>
          <p:cNvSpPr>
            <a:spLocks/>
          </p:cNvSpPr>
          <p:nvPr/>
        </p:nvSpPr>
        <p:spPr bwMode="auto">
          <a:xfrm>
            <a:off x="5726171" y="2683769"/>
            <a:ext cx="3196860" cy="530359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noFill/>
          <a:ln w="10" cap="flat" cmpd="sng">
            <a:solidFill>
              <a:srgbClr val="7AA499"/>
            </a:solidFill>
            <a:round/>
            <a:headEnd/>
            <a:tailEnd/>
          </a:ln>
        </p:spPr>
        <p:txBody>
          <a:bodyPr lIns="68562" tIns="34281" rIns="68562" bIns="34281"/>
          <a:lstStyle/>
          <a:p>
            <a:endParaRPr lang="zh-CN" altLang="en-US" sz="1400">
              <a:solidFill>
                <a:schemeClr val="bg1">
                  <a:lumMod val="5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8" name="Freeform 10">
            <a:extLst>
              <a:ext uri="{FF2B5EF4-FFF2-40B4-BE49-F238E27FC236}">
                <a16:creationId xmlns:a16="http://schemas.microsoft.com/office/drawing/2014/main" id="{F6E46925-36EE-4B97-AA9D-F2B471321AF7}"/>
              </a:ext>
            </a:extLst>
          </p:cNvPr>
          <p:cNvSpPr>
            <a:spLocks/>
          </p:cNvSpPr>
          <p:nvPr/>
        </p:nvSpPr>
        <p:spPr bwMode="auto">
          <a:xfrm>
            <a:off x="5726171" y="3397737"/>
            <a:ext cx="3196860" cy="530359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noFill/>
          <a:ln w="10" cap="flat" cmpd="sng">
            <a:solidFill>
              <a:srgbClr val="7AA499"/>
            </a:solidFill>
            <a:round/>
            <a:headEnd/>
            <a:tailEnd/>
          </a:ln>
        </p:spPr>
        <p:txBody>
          <a:bodyPr lIns="68562" tIns="34281" rIns="68562" bIns="34281"/>
          <a:lstStyle/>
          <a:p>
            <a:endParaRPr lang="zh-CN" altLang="en-US" sz="1400">
              <a:solidFill>
                <a:schemeClr val="bg1">
                  <a:lumMod val="5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9" name="TextBox 105">
            <a:extLst>
              <a:ext uri="{FF2B5EF4-FFF2-40B4-BE49-F238E27FC236}">
                <a16:creationId xmlns:a16="http://schemas.microsoft.com/office/drawing/2014/main" id="{F0F5F7BF-997E-4C27-AE32-689FB5ED1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0929" y="1339240"/>
            <a:ext cx="3048793" cy="34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7AA4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故事简介</a:t>
            </a:r>
            <a:endParaRPr lang="en-US" altLang="zh-CN" dirty="0">
              <a:solidFill>
                <a:srgbClr val="7AA49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9A91BAFF-A186-409B-8BEB-949F09B12F4B}"/>
              </a:ext>
            </a:extLst>
          </p:cNvPr>
          <p:cNvGrpSpPr/>
          <p:nvPr/>
        </p:nvGrpSpPr>
        <p:grpSpPr>
          <a:xfrm>
            <a:off x="5061590" y="1228990"/>
            <a:ext cx="544548" cy="557958"/>
            <a:chOff x="2511588" y="3604589"/>
            <a:chExt cx="544548" cy="557958"/>
          </a:xfrm>
          <a:solidFill>
            <a:srgbClr val="7AA499"/>
          </a:solidFill>
        </p:grpSpPr>
        <p:sp>
          <p:nvSpPr>
            <p:cNvPr id="41" name="Rectangle 12">
              <a:extLst>
                <a:ext uri="{FF2B5EF4-FFF2-40B4-BE49-F238E27FC236}">
                  <a16:creationId xmlns:a16="http://schemas.microsoft.com/office/drawing/2014/main" id="{06D866A8-18AB-4493-9510-72783BC7C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588" y="3604589"/>
              <a:ext cx="544548" cy="557958"/>
            </a:xfrm>
            <a:prstGeom prst="rect">
              <a:avLst/>
            </a:prstGeom>
            <a:grpFill/>
            <a:ln>
              <a:noFill/>
            </a:ln>
          </p:spPr>
          <p:txBody>
            <a:bodyPr lIns="68562" tIns="34281" rIns="68562" bIns="34281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 sz="140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2" name="TextBox 106">
              <a:extLst>
                <a:ext uri="{FF2B5EF4-FFF2-40B4-BE49-F238E27FC236}">
                  <a16:creationId xmlns:a16="http://schemas.microsoft.com/office/drawing/2014/main" id="{F4FD346A-B11B-4F26-A252-0D16B67274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3479" y="3636401"/>
              <a:ext cx="377825" cy="4385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wrap="square" lIns="68562" tIns="34281" rIns="68562" bIns="3428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4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1</a:t>
              </a:r>
              <a:endParaRPr lang="zh-CN" altLang="en-US" sz="24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43" name="TextBox 108">
            <a:extLst>
              <a:ext uri="{FF2B5EF4-FFF2-40B4-BE49-F238E27FC236}">
                <a16:creationId xmlns:a16="http://schemas.microsoft.com/office/drawing/2014/main" id="{5444F38A-E06C-4F07-BDB7-D161D1875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0929" y="2060236"/>
            <a:ext cx="3048793" cy="34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7AA4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典型人物浅析</a:t>
            </a:r>
            <a:endParaRPr lang="en-US" altLang="zh-CN" dirty="0">
              <a:solidFill>
                <a:srgbClr val="7AA49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D7F7C71E-327D-4C07-871F-D7FED66619A3}"/>
              </a:ext>
            </a:extLst>
          </p:cNvPr>
          <p:cNvGrpSpPr/>
          <p:nvPr/>
        </p:nvGrpSpPr>
        <p:grpSpPr>
          <a:xfrm>
            <a:off x="5061590" y="1949826"/>
            <a:ext cx="544548" cy="557958"/>
            <a:chOff x="2511588" y="4490525"/>
            <a:chExt cx="544548" cy="557958"/>
          </a:xfrm>
          <a:solidFill>
            <a:srgbClr val="7AA499"/>
          </a:solidFill>
        </p:grpSpPr>
        <p:sp>
          <p:nvSpPr>
            <p:cNvPr id="45" name="Rectangle 12">
              <a:extLst>
                <a:ext uri="{FF2B5EF4-FFF2-40B4-BE49-F238E27FC236}">
                  <a16:creationId xmlns:a16="http://schemas.microsoft.com/office/drawing/2014/main" id="{89AECAFC-A520-4D58-B710-FB1AD5853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588" y="4490525"/>
              <a:ext cx="544548" cy="557958"/>
            </a:xfrm>
            <a:prstGeom prst="rect">
              <a:avLst/>
            </a:prstGeom>
            <a:grpFill/>
            <a:ln>
              <a:noFill/>
            </a:ln>
          </p:spPr>
          <p:txBody>
            <a:bodyPr lIns="68562" tIns="34281" rIns="68562" bIns="34281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 sz="140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6" name="TextBox 109">
              <a:extLst>
                <a:ext uri="{FF2B5EF4-FFF2-40B4-BE49-F238E27FC236}">
                  <a16:creationId xmlns:a16="http://schemas.microsoft.com/office/drawing/2014/main" id="{B5029693-BB80-4824-86BB-99E581F126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3479" y="4508602"/>
              <a:ext cx="377825" cy="4385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wrap="square" lIns="68562" tIns="34281" rIns="68562" bIns="3428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4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2</a:t>
              </a:r>
              <a:endParaRPr lang="zh-CN" altLang="en-US" sz="24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47" name="TextBox 115">
            <a:extLst>
              <a:ext uri="{FF2B5EF4-FFF2-40B4-BE49-F238E27FC236}">
                <a16:creationId xmlns:a16="http://schemas.microsoft.com/office/drawing/2014/main" id="{A9B3BE84-CF3C-4331-8090-56D66083A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0929" y="2781478"/>
            <a:ext cx="2925173" cy="34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7AA4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社会变革</a:t>
            </a:r>
            <a:endParaRPr lang="en-US" altLang="zh-CN" sz="1200" dirty="0">
              <a:solidFill>
                <a:srgbClr val="7AA49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DEF21736-C878-41D4-B23C-C484C95EAADE}"/>
              </a:ext>
            </a:extLst>
          </p:cNvPr>
          <p:cNvGrpSpPr/>
          <p:nvPr/>
        </p:nvGrpSpPr>
        <p:grpSpPr>
          <a:xfrm>
            <a:off x="5061590" y="2678096"/>
            <a:ext cx="544548" cy="557958"/>
            <a:chOff x="6821980" y="3618561"/>
            <a:chExt cx="544548" cy="557958"/>
          </a:xfrm>
          <a:solidFill>
            <a:srgbClr val="7AA499"/>
          </a:solidFill>
        </p:grpSpPr>
        <p:sp>
          <p:nvSpPr>
            <p:cNvPr id="49" name="Rectangle 12">
              <a:extLst>
                <a:ext uri="{FF2B5EF4-FFF2-40B4-BE49-F238E27FC236}">
                  <a16:creationId xmlns:a16="http://schemas.microsoft.com/office/drawing/2014/main" id="{C1825FA3-9AB4-4336-A746-2DB26524F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1980" y="3618561"/>
              <a:ext cx="544548" cy="557958"/>
            </a:xfrm>
            <a:prstGeom prst="rect">
              <a:avLst/>
            </a:prstGeom>
            <a:grpFill/>
            <a:ln>
              <a:noFill/>
            </a:ln>
          </p:spPr>
          <p:txBody>
            <a:bodyPr lIns="68562" tIns="34281" rIns="68562" bIns="34281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 sz="140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50" name="TextBox 116">
              <a:extLst>
                <a:ext uri="{FF2B5EF4-FFF2-40B4-BE49-F238E27FC236}">
                  <a16:creationId xmlns:a16="http://schemas.microsoft.com/office/drawing/2014/main" id="{5FF7DEAA-67D4-45BB-A254-DD36C85507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3871" y="3635657"/>
              <a:ext cx="377825" cy="4385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wrap="square" lIns="68562" tIns="34281" rIns="68562" bIns="3428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4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3</a:t>
              </a:r>
              <a:endParaRPr lang="zh-CN" altLang="en-US" sz="24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51" name="TextBox 117">
            <a:extLst>
              <a:ext uri="{FF2B5EF4-FFF2-40B4-BE49-F238E27FC236}">
                <a16:creationId xmlns:a16="http://schemas.microsoft.com/office/drawing/2014/main" id="{E8D2FD9E-9016-4346-A0A0-F993A59FD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0929" y="3494466"/>
            <a:ext cx="2879438" cy="34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7AA4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风土人情</a:t>
            </a:r>
            <a:endParaRPr lang="en-US" altLang="zh-CN" dirty="0">
              <a:solidFill>
                <a:srgbClr val="7AA49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5AEE5004-CBEC-4AFF-91DD-E8F13907BB97}"/>
              </a:ext>
            </a:extLst>
          </p:cNvPr>
          <p:cNvGrpSpPr/>
          <p:nvPr/>
        </p:nvGrpSpPr>
        <p:grpSpPr>
          <a:xfrm>
            <a:off x="5061590" y="3392064"/>
            <a:ext cx="544548" cy="557958"/>
            <a:chOff x="6821980" y="4497629"/>
            <a:chExt cx="544548" cy="557958"/>
          </a:xfrm>
          <a:solidFill>
            <a:srgbClr val="7AA499"/>
          </a:solidFill>
        </p:grpSpPr>
        <p:sp>
          <p:nvSpPr>
            <p:cNvPr id="53" name="Rectangle 12">
              <a:extLst>
                <a:ext uri="{FF2B5EF4-FFF2-40B4-BE49-F238E27FC236}">
                  <a16:creationId xmlns:a16="http://schemas.microsoft.com/office/drawing/2014/main" id="{FC446D7A-637D-45C6-B131-42D0470E1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1980" y="4497629"/>
              <a:ext cx="544548" cy="55795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68562" tIns="34281" rIns="68562" bIns="34281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 sz="140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54" name="TextBox 118">
              <a:extLst>
                <a:ext uri="{FF2B5EF4-FFF2-40B4-BE49-F238E27FC236}">
                  <a16:creationId xmlns:a16="http://schemas.microsoft.com/office/drawing/2014/main" id="{A4030620-33B4-4AB4-A146-C8B7305FCC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3871" y="4521592"/>
              <a:ext cx="377825" cy="4385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wrap="square" lIns="68562" tIns="34281" rIns="68562" bIns="3428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4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4</a:t>
              </a:r>
              <a:endParaRPr lang="zh-CN" altLang="en-US" sz="24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56" name="矩形 55">
            <a:extLst>
              <a:ext uri="{FF2B5EF4-FFF2-40B4-BE49-F238E27FC236}">
                <a16:creationId xmlns:a16="http://schemas.microsoft.com/office/drawing/2014/main" id="{C1940CBE-D1F3-4D29-B2C7-F8C4F5D70EA9}"/>
              </a:ext>
            </a:extLst>
          </p:cNvPr>
          <p:cNvSpPr/>
          <p:nvPr/>
        </p:nvSpPr>
        <p:spPr>
          <a:xfrm>
            <a:off x="4120059" y="1274321"/>
            <a:ext cx="729257" cy="2602578"/>
          </a:xfrm>
          <a:prstGeom prst="rect">
            <a:avLst/>
          </a:prstGeom>
          <a:solidFill>
            <a:srgbClr val="7AA499"/>
          </a:solidFill>
          <a:ln w="12700">
            <a:solidFill>
              <a:srgbClr val="7AA4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4400" spc="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白鹿原</a:t>
            </a: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/>
      <p:bldP spid="43" grpId="0"/>
      <p:bldP spid="47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12645720-2758-47B4-B22F-3F6DC89635EC}"/>
              </a:ext>
            </a:extLst>
          </p:cNvPr>
          <p:cNvSpPr/>
          <p:nvPr/>
        </p:nvSpPr>
        <p:spPr>
          <a:xfrm>
            <a:off x="4051061" y="1264469"/>
            <a:ext cx="1179252" cy="2602578"/>
          </a:xfrm>
          <a:prstGeom prst="rect">
            <a:avLst/>
          </a:prstGeom>
          <a:solidFill>
            <a:srgbClr val="7AA499"/>
          </a:solidFill>
          <a:ln w="12700">
            <a:solidFill>
              <a:srgbClr val="7AA4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4400" spc="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第一章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D75EF14-3D58-4A79-8A1F-0E6CAAB5B409}"/>
              </a:ext>
            </a:extLst>
          </p:cNvPr>
          <p:cNvSpPr txBox="1"/>
          <p:nvPr/>
        </p:nvSpPr>
        <p:spPr>
          <a:xfrm>
            <a:off x="5796718" y="2981027"/>
            <a:ext cx="54361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  <a:defRPr/>
            </a:pPr>
            <a:r>
              <a:rPr lang="zh-CN" altLang="en-US" noProof="1">
                <a:solidFill>
                  <a:schemeClr val="bg1">
                    <a:lumMod val="6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“矛盾文学奖上的璀璨名珠”“一个民族的史诗”</a:t>
            </a:r>
            <a:endParaRPr lang="en-US" altLang="zh-CN" noProof="1">
              <a:solidFill>
                <a:schemeClr val="bg1">
                  <a:lumMod val="6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1983D35-4162-4998-8EC0-73BB00C87DC7}"/>
              </a:ext>
            </a:extLst>
          </p:cNvPr>
          <p:cNvGrpSpPr/>
          <p:nvPr/>
        </p:nvGrpSpPr>
        <p:grpSpPr>
          <a:xfrm>
            <a:off x="6095206" y="1953102"/>
            <a:ext cx="4353336" cy="824916"/>
            <a:chOff x="4752565" y="2679700"/>
            <a:chExt cx="4353336" cy="824916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614C026-8496-4957-8A00-4CDA0FA5F0CA}"/>
                </a:ext>
              </a:extLst>
            </p:cNvPr>
            <p:cNvSpPr/>
            <p:nvPr/>
          </p:nvSpPr>
          <p:spPr>
            <a:xfrm>
              <a:off x="4963929" y="2716864"/>
              <a:ext cx="3865562" cy="49244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zh-CN" sz="3200" dirty="0">
                  <a:solidFill>
                    <a:srgbClr val="7AA4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《</a:t>
              </a:r>
              <a:r>
                <a:rPr lang="zh-CN" altLang="en-US" sz="3200" dirty="0">
                  <a:solidFill>
                    <a:srgbClr val="7AA4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白鹿原</a:t>
              </a:r>
              <a:r>
                <a:rPr lang="en-US" altLang="zh-CN" sz="3200" dirty="0">
                  <a:solidFill>
                    <a:srgbClr val="7AA4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》</a:t>
              </a:r>
              <a:r>
                <a:rPr lang="zh-CN" altLang="en-US" sz="3200" dirty="0">
                  <a:solidFill>
                    <a:srgbClr val="7AA4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故事简介</a:t>
              </a:r>
              <a:endParaRPr lang="zh-CN" altLang="en-US" sz="3200" noProof="1">
                <a:solidFill>
                  <a:srgbClr val="7AA499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A65A41A6-9575-47DE-8568-44D71FFEA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565" y="2679700"/>
              <a:ext cx="4353336" cy="824916"/>
            </a:xfrm>
            <a:custGeom>
              <a:avLst/>
              <a:gdLst>
                <a:gd name="T0" fmla="*/ 97 w 8676"/>
                <a:gd name="T1" fmla="*/ 0 h 884"/>
                <a:gd name="T2" fmla="*/ 8475 w 8676"/>
                <a:gd name="T3" fmla="*/ 0 h 884"/>
                <a:gd name="T4" fmla="*/ 8676 w 8676"/>
                <a:gd name="T5" fmla="*/ 202 h 884"/>
                <a:gd name="T6" fmla="*/ 8676 w 8676"/>
                <a:gd name="T7" fmla="*/ 788 h 884"/>
                <a:gd name="T8" fmla="*/ 8579 w 8676"/>
                <a:gd name="T9" fmla="*/ 884 h 884"/>
                <a:gd name="T10" fmla="*/ 97 w 8676"/>
                <a:gd name="T11" fmla="*/ 884 h 884"/>
                <a:gd name="T12" fmla="*/ 0 w 8676"/>
                <a:gd name="T13" fmla="*/ 788 h 884"/>
                <a:gd name="T14" fmla="*/ 0 w 8676"/>
                <a:gd name="T15" fmla="*/ 96 h 884"/>
                <a:gd name="T16" fmla="*/ 97 w 8676"/>
                <a:gd name="T17" fmla="*/ 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76" h="884">
                  <a:moveTo>
                    <a:pt x="97" y="0"/>
                  </a:moveTo>
                  <a:lnTo>
                    <a:pt x="8475" y="0"/>
                  </a:lnTo>
                  <a:lnTo>
                    <a:pt x="8676" y="202"/>
                  </a:lnTo>
                  <a:lnTo>
                    <a:pt x="8676" y="788"/>
                  </a:lnTo>
                  <a:cubicBezTo>
                    <a:pt x="8676" y="841"/>
                    <a:pt x="8632" y="884"/>
                    <a:pt x="8579" y="884"/>
                  </a:cubicBezTo>
                  <a:lnTo>
                    <a:pt x="97" y="884"/>
                  </a:lnTo>
                  <a:cubicBezTo>
                    <a:pt x="44" y="884"/>
                    <a:pt x="0" y="841"/>
                    <a:pt x="0" y="788"/>
                  </a:cubicBezTo>
                  <a:lnTo>
                    <a:pt x="0" y="96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noFill/>
            <a:ln w="10" cap="flat" cmpd="sng">
              <a:solidFill>
                <a:srgbClr val="7AA499"/>
              </a:solidFill>
              <a:round/>
              <a:headEnd/>
              <a:tailEnd/>
            </a:ln>
          </p:spPr>
          <p:txBody>
            <a:bodyPr lIns="68562" tIns="34281" rIns="68562" bIns="34281"/>
            <a:lstStyle/>
            <a:p>
              <a:endParaRPr lang="zh-CN" altLang="en-US" sz="1400">
                <a:solidFill>
                  <a:schemeClr val="bg1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683154" y="288684"/>
            <a:ext cx="10843722" cy="672235"/>
            <a:chOff x="-2655131" y="574615"/>
            <a:chExt cx="10843722" cy="67223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>
              <a:off x="4191718" y="939542"/>
              <a:ext cx="3996873" cy="45719"/>
            </a:xfrm>
            <a:prstGeom prst="rect">
              <a:avLst/>
            </a:prstGeom>
            <a:solidFill>
              <a:srgbClr val="7A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0776" y="574615"/>
              <a:ext cx="325532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7AA4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美丽传说</a:t>
              </a:r>
              <a:endParaRPr lang="zh-CN" altLang="en-US" sz="3200" dirty="0">
                <a:solidFill>
                  <a:srgbClr val="7AA499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339CB027-AF32-4B03-BE15-1DD5E6EA2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263" y="1062184"/>
              <a:ext cx="3255323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200" dirty="0">
                  <a:solidFill>
                    <a:schemeClr val="bg1">
                      <a:lumMod val="6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Beautiful legend</a:t>
              </a:r>
              <a:endParaRPr lang="zh-CN" altLang="en-US" sz="1200" dirty="0">
                <a:solidFill>
                  <a:schemeClr val="bg1">
                    <a:lumMod val="6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150FB68-6960-4753-AD4E-4D7BAA821353}"/>
                </a:ext>
              </a:extLst>
            </p:cNvPr>
            <p:cNvSpPr/>
            <p:nvPr/>
          </p:nvSpPr>
          <p:spPr>
            <a:xfrm>
              <a:off x="-2655131" y="939542"/>
              <a:ext cx="3996873" cy="45719"/>
            </a:xfrm>
            <a:prstGeom prst="rect">
              <a:avLst/>
            </a:prstGeom>
            <a:solidFill>
              <a:srgbClr val="7A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8069361E-F743-45B9-BAAD-28A384C6274A}"/>
              </a:ext>
            </a:extLst>
          </p:cNvPr>
          <p:cNvGrpSpPr/>
          <p:nvPr/>
        </p:nvGrpSpPr>
        <p:grpSpPr>
          <a:xfrm flipH="1">
            <a:off x="840779" y="1831449"/>
            <a:ext cx="10551886" cy="4221007"/>
            <a:chOff x="-4045532" y="1905235"/>
            <a:chExt cx="15987509" cy="4216076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871D3EF4-0700-4EF1-8A0D-847B6ED5F6D7}"/>
                </a:ext>
              </a:extLst>
            </p:cNvPr>
            <p:cNvSpPr/>
            <p:nvPr/>
          </p:nvSpPr>
          <p:spPr>
            <a:xfrm>
              <a:off x="7357625" y="1907630"/>
              <a:ext cx="4584352" cy="4213681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8" name="品 2">
              <a:extLst>
                <a:ext uri="{FF2B5EF4-FFF2-40B4-BE49-F238E27FC236}">
                  <a16:creationId xmlns:a16="http://schemas.microsoft.com/office/drawing/2014/main" id="{6124D92B-4FCF-424F-B6F5-F584C9087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731" y="1907630"/>
              <a:ext cx="6356350" cy="2405320"/>
            </a:xfrm>
            <a:prstGeom prst="rect">
              <a:avLst/>
            </a:prstGeom>
            <a:solidFill>
              <a:srgbClr val="7AA499"/>
            </a:solidFill>
            <a:ln w="12700">
              <a:noFill/>
              <a:bevel/>
              <a:headEnd/>
              <a:tailEnd/>
            </a:ln>
            <a:extLst/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200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9" name="15">
              <a:extLst>
                <a:ext uri="{FF2B5EF4-FFF2-40B4-BE49-F238E27FC236}">
                  <a16:creationId xmlns:a16="http://schemas.microsoft.com/office/drawing/2014/main" id="{BC5D5185-B724-4559-9B51-75AFE246EF06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1106480" y="2776861"/>
              <a:ext cx="5837239" cy="1345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indent="457200" eaLnBrk="1" hangingPunct="1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《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后汉书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·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郡国志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》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载：“新丰县西有白鹿原，周平王时白鹿出。”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《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水经注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》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、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《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太平寰宇记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》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也有“平王东迁时，有白鹿游于此原，以是名”。</a:t>
              </a:r>
            </a:p>
          </p:txBody>
        </p:sp>
        <p:sp>
          <p:nvSpPr>
            <p:cNvPr id="30" name="9">
              <a:extLst>
                <a:ext uri="{FF2B5EF4-FFF2-40B4-BE49-F238E27FC236}">
                  <a16:creationId xmlns:a16="http://schemas.microsoft.com/office/drawing/2014/main" id="{ED5A4095-6BF9-4739-A8C7-3C557DEE4C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26" y="4475066"/>
              <a:ext cx="6356350" cy="1643849"/>
            </a:xfrm>
            <a:prstGeom prst="rect">
              <a:avLst/>
            </a:prstGeom>
            <a:solidFill>
              <a:srgbClr val="7AA499"/>
            </a:solidFill>
            <a:ln w="12700">
              <a:noFill/>
              <a:bevel/>
              <a:headEnd/>
              <a:tailEnd/>
            </a:ln>
            <a:extLst/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2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" name="15">
              <a:extLst>
                <a:ext uri="{FF2B5EF4-FFF2-40B4-BE49-F238E27FC236}">
                  <a16:creationId xmlns:a16="http://schemas.microsoft.com/office/drawing/2014/main" id="{E86B5AD7-F2E6-4723-96A6-B4C318DBE229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044569" y="4956410"/>
              <a:ext cx="5899150" cy="1060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“由作品的深度和小说的技巧来看，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白鹿原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肯定是大陆当代最好的小说之一，比之那些获得诺贝尔文学奖的小说并不逊色。”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2" name="12">
              <a:extLst>
                <a:ext uri="{FF2B5EF4-FFF2-40B4-BE49-F238E27FC236}">
                  <a16:creationId xmlns:a16="http://schemas.microsoft.com/office/drawing/2014/main" id="{285DEBC2-5D20-473D-B301-D6E7179C648F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13699" y="2186462"/>
              <a:ext cx="2222803" cy="399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白鹿的记载</a:t>
              </a:r>
              <a:endParaRPr lang="zh-CN" altLang="en-US" sz="2000" b="1" dirty="0">
                <a:solidFill>
                  <a:schemeClr val="bg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3" name="13">
              <a:extLst>
                <a:ext uri="{FF2B5EF4-FFF2-40B4-BE49-F238E27FC236}">
                  <a16:creationId xmlns:a16="http://schemas.microsoft.com/office/drawing/2014/main" id="{583B026A-125D-45A4-8802-EC6004A3A825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7473" y="4556768"/>
              <a:ext cx="4723846" cy="399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陈忠实</a:t>
              </a:r>
              <a:endParaRPr lang="zh-CN" altLang="en-US" sz="2000" b="1" dirty="0">
                <a:solidFill>
                  <a:schemeClr val="bg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68E89259-D441-4077-81BC-7B6AAF8F56B2}"/>
                </a:ext>
              </a:extLst>
            </p:cNvPr>
            <p:cNvSpPr/>
            <p:nvPr/>
          </p:nvSpPr>
          <p:spPr>
            <a:xfrm>
              <a:off x="-4045532" y="1905235"/>
              <a:ext cx="4704339" cy="4213681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404455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683154" y="288684"/>
            <a:ext cx="10843722" cy="672235"/>
            <a:chOff x="-2655131" y="574615"/>
            <a:chExt cx="10843722" cy="67223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>
              <a:off x="4191718" y="939542"/>
              <a:ext cx="3996873" cy="45719"/>
            </a:xfrm>
            <a:prstGeom prst="rect">
              <a:avLst/>
            </a:prstGeom>
            <a:solidFill>
              <a:srgbClr val="7A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0776" y="574615"/>
              <a:ext cx="325532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7AA4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故事简介</a:t>
              </a:r>
              <a:endParaRPr lang="zh-CN" altLang="en-US" sz="3200" dirty="0">
                <a:solidFill>
                  <a:srgbClr val="7AA499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339CB027-AF32-4B03-BE15-1DD5E6EA2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263" y="1062184"/>
              <a:ext cx="3255323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200" dirty="0">
                  <a:solidFill>
                    <a:schemeClr val="bg1">
                      <a:lumMod val="6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White Deer Plain</a:t>
              </a:r>
              <a:endParaRPr lang="zh-CN" altLang="en-US" sz="1200" dirty="0">
                <a:solidFill>
                  <a:schemeClr val="bg1">
                    <a:lumMod val="6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150FB68-6960-4753-AD4E-4D7BAA821353}"/>
                </a:ext>
              </a:extLst>
            </p:cNvPr>
            <p:cNvSpPr/>
            <p:nvPr/>
          </p:nvSpPr>
          <p:spPr>
            <a:xfrm>
              <a:off x="-2655131" y="939542"/>
              <a:ext cx="3996873" cy="45719"/>
            </a:xfrm>
            <a:prstGeom prst="rect">
              <a:avLst/>
            </a:prstGeom>
            <a:solidFill>
              <a:srgbClr val="7A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7" name="矩形 11">
            <a:extLst>
              <a:ext uri="{FF2B5EF4-FFF2-40B4-BE49-F238E27FC236}">
                <a16:creationId xmlns:a16="http://schemas.microsoft.com/office/drawing/2014/main" id="{D4DBF838-45DA-4DA2-B033-5A8E3EC45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638" y="2184109"/>
            <a:ext cx="5164364" cy="25273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/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endParaRPr lang="zh-CN" altLang="en-US" dirty="0">
              <a:solidFill>
                <a:srgbClr val="FFFFFF"/>
              </a:solidFill>
              <a:latin typeface="宋体" charset="-122"/>
              <a:sym typeface="宋体" charset="-122"/>
            </a:endParaRPr>
          </a:p>
        </p:txBody>
      </p:sp>
      <p:grpSp>
        <p:nvGrpSpPr>
          <p:cNvPr id="9" name="组合 28">
            <a:extLst>
              <a:ext uri="{FF2B5EF4-FFF2-40B4-BE49-F238E27FC236}">
                <a16:creationId xmlns:a16="http://schemas.microsoft.com/office/drawing/2014/main" id="{7918BC8A-E83E-496D-8247-B2248E6DA9FC}"/>
              </a:ext>
            </a:extLst>
          </p:cNvPr>
          <p:cNvGrpSpPr>
            <a:grpSpLocks/>
          </p:cNvGrpSpPr>
          <p:nvPr/>
        </p:nvGrpSpPr>
        <p:grpSpPr bwMode="auto">
          <a:xfrm>
            <a:off x="5459638" y="4768559"/>
            <a:ext cx="5164364" cy="696912"/>
            <a:chOff x="0" y="0"/>
            <a:chExt cx="4727045" cy="649007"/>
          </a:xfrm>
          <a:solidFill>
            <a:srgbClr val="7AA499"/>
          </a:solidFill>
        </p:grpSpPr>
        <p:sp>
          <p:nvSpPr>
            <p:cNvPr id="10" name="矩形 23">
              <a:extLst>
                <a:ext uri="{FF2B5EF4-FFF2-40B4-BE49-F238E27FC236}">
                  <a16:creationId xmlns:a16="http://schemas.microsoft.com/office/drawing/2014/main" id="{BDCD8D0D-85F0-4248-B4F8-970CFC9342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281590" y="-2078072"/>
              <a:ext cx="163866" cy="47270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>
                <a:buFont typeface="Arial" charset="0"/>
                <a:buNone/>
              </a:pPr>
              <a:endParaRPr lang="zh-CN" altLang="en-US">
                <a:solidFill>
                  <a:srgbClr val="FFFFFF"/>
                </a:solidFill>
                <a:latin typeface="宋体" charset="-122"/>
                <a:sym typeface="宋体" charset="-122"/>
              </a:endParaRPr>
            </a:p>
          </p:txBody>
        </p:sp>
        <p:sp>
          <p:nvSpPr>
            <p:cNvPr id="14" name="矩形 24">
              <a:extLst>
                <a:ext uri="{FF2B5EF4-FFF2-40B4-BE49-F238E27FC236}">
                  <a16:creationId xmlns:a16="http://schemas.microsoft.com/office/drawing/2014/main" id="{4CB841B7-2757-4832-B6CC-AC9BA7D9BE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322556" y="-2236797"/>
              <a:ext cx="81933" cy="47270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>
                <a:buFont typeface="Arial" charset="0"/>
                <a:buNone/>
              </a:pPr>
              <a:endParaRPr lang="zh-CN" altLang="en-US">
                <a:solidFill>
                  <a:srgbClr val="FFFFFF"/>
                </a:solidFill>
                <a:latin typeface="宋体" charset="-122"/>
                <a:sym typeface="宋体" charset="-122"/>
              </a:endParaRPr>
            </a:p>
          </p:txBody>
        </p:sp>
        <p:sp>
          <p:nvSpPr>
            <p:cNvPr id="15" name="矩形 25">
              <a:extLst>
                <a:ext uri="{FF2B5EF4-FFF2-40B4-BE49-F238E27FC236}">
                  <a16:creationId xmlns:a16="http://schemas.microsoft.com/office/drawing/2014/main" id="{377C4182-952C-41A1-9043-85C4F28D71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338943" y="-2338944"/>
              <a:ext cx="49160" cy="47270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>
                <a:buFont typeface="Arial" charset="0"/>
                <a:buNone/>
              </a:pPr>
              <a:endParaRPr lang="zh-CN" altLang="en-US">
                <a:solidFill>
                  <a:srgbClr val="FFFFFF"/>
                </a:solidFill>
                <a:latin typeface="宋体" charset="-122"/>
                <a:sym typeface="宋体" charset="-122"/>
              </a:endParaRPr>
            </a:p>
          </p:txBody>
        </p:sp>
        <p:sp>
          <p:nvSpPr>
            <p:cNvPr id="16" name="矩形 26">
              <a:extLst>
                <a:ext uri="{FF2B5EF4-FFF2-40B4-BE49-F238E27FC236}">
                  <a16:creationId xmlns:a16="http://schemas.microsoft.com/office/drawing/2014/main" id="{8D696985-FC58-4073-AABD-32F30D5971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240623" y="-1837417"/>
              <a:ext cx="245799" cy="47270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>
                <a:buFont typeface="Arial" charset="0"/>
                <a:buNone/>
              </a:pPr>
              <a:endParaRPr lang="zh-CN" altLang="en-US">
                <a:solidFill>
                  <a:srgbClr val="FFFFFF"/>
                </a:solidFill>
                <a:latin typeface="宋体" charset="-122"/>
                <a:sym typeface="宋体" charset="-122"/>
              </a:endParaRPr>
            </a:p>
          </p:txBody>
        </p:sp>
      </p:grpSp>
      <p:sp>
        <p:nvSpPr>
          <p:cNvPr id="17" name="TextBox 5">
            <a:extLst>
              <a:ext uri="{FF2B5EF4-FFF2-40B4-BE49-F238E27FC236}">
                <a16:creationId xmlns:a16="http://schemas.microsoft.com/office/drawing/2014/main" id="{9FA4DCF2-05D7-4720-8F52-32AB653A527C}"/>
              </a:ext>
            </a:extLst>
          </p:cNvPr>
          <p:cNvSpPr txBox="1"/>
          <p:nvPr/>
        </p:nvSpPr>
        <p:spPr>
          <a:xfrm>
            <a:off x="5392985" y="5596283"/>
            <a:ext cx="528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我们不苟且不妥协，我们是原上人 。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19" name="文本框 30">
            <a:extLst>
              <a:ext uri="{FF2B5EF4-FFF2-40B4-BE49-F238E27FC236}">
                <a16:creationId xmlns:a16="http://schemas.microsoft.com/office/drawing/2014/main" id="{31E62DEE-5364-4D44-90D9-5FB32553CEC3}"/>
              </a:ext>
            </a:extLst>
          </p:cNvPr>
          <p:cNvSpPr txBox="1"/>
          <p:nvPr/>
        </p:nvSpPr>
        <p:spPr>
          <a:xfrm>
            <a:off x="1057510" y="1064257"/>
            <a:ext cx="3622517" cy="49017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纪初，渭河平原滋水县有一个白鹿原，生活着一群普通却不平凡的百姓。白鹿两家合而为村，相互依存又关系微妙。少东家白嘉轩与鹿子霖为了族长位置暗自较劲儿。嘉轩娶回逃难的仙草，先后生下孝文、孝武和白灵三个孩子。鹿子霖爱走歪门邪道，一心让两个儿子兆鹏和兆海光宗耀祖。生于乱世，城头变幻大王旗。但不管谁做官，总不免鱼肉底层的百姓。白嘉轩顶着各方的压力，成为白鹿原上响当当的一根硬骨头。可是孩子们长大后，却各有各的主意。拒绝包办婚姻的兆鹏加入共产党，自己的弟弟则成为国军军官。白灵紧随兆鹏入了党，孝文一心讨好父亲，却渐渐偏离了正道。半个世纪的画卷，展现了中国乱世下的众生相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 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12645720-2758-47B4-B22F-3F6DC89635EC}"/>
              </a:ext>
            </a:extLst>
          </p:cNvPr>
          <p:cNvSpPr/>
          <p:nvPr/>
        </p:nvSpPr>
        <p:spPr>
          <a:xfrm>
            <a:off x="4051061" y="1264469"/>
            <a:ext cx="1179252" cy="2602578"/>
          </a:xfrm>
          <a:prstGeom prst="rect">
            <a:avLst/>
          </a:prstGeom>
          <a:solidFill>
            <a:srgbClr val="7AA499"/>
          </a:solidFill>
          <a:ln w="12700">
            <a:solidFill>
              <a:srgbClr val="7AA4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4400" spc="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第二章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D75EF14-3D58-4A79-8A1F-0E6CAAB5B409}"/>
              </a:ext>
            </a:extLst>
          </p:cNvPr>
          <p:cNvSpPr txBox="1"/>
          <p:nvPr/>
        </p:nvSpPr>
        <p:spPr>
          <a:xfrm>
            <a:off x="6260161" y="3060462"/>
            <a:ext cx="289694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  <a:defRPr/>
            </a:pPr>
            <a:r>
              <a:rPr lang="zh-CN" altLang="en-US" noProof="1">
                <a:solidFill>
                  <a:schemeClr val="bg1">
                    <a:lumMod val="6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白嘉轩、田小娥、朱先生</a:t>
            </a:r>
            <a:endParaRPr lang="en-US" altLang="zh-CN" noProof="1">
              <a:solidFill>
                <a:schemeClr val="bg1">
                  <a:lumMod val="6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1983D35-4162-4998-8EC0-73BB00C87DC7}"/>
              </a:ext>
            </a:extLst>
          </p:cNvPr>
          <p:cNvGrpSpPr/>
          <p:nvPr/>
        </p:nvGrpSpPr>
        <p:grpSpPr>
          <a:xfrm>
            <a:off x="5564490" y="2076669"/>
            <a:ext cx="4353336" cy="824916"/>
            <a:chOff x="4752565" y="2679700"/>
            <a:chExt cx="4353336" cy="824916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614C026-8496-4957-8A00-4CDA0FA5F0CA}"/>
                </a:ext>
              </a:extLst>
            </p:cNvPr>
            <p:cNvSpPr/>
            <p:nvPr/>
          </p:nvSpPr>
          <p:spPr>
            <a:xfrm>
              <a:off x="4963929" y="2716864"/>
              <a:ext cx="3865562" cy="49244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zh-CN" altLang="en-US" sz="3200" dirty="0">
                  <a:solidFill>
                    <a:srgbClr val="7AA4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典型人物分析</a:t>
              </a:r>
              <a:endParaRPr lang="zh-CN" altLang="en-US" sz="3200" noProof="1">
                <a:solidFill>
                  <a:srgbClr val="7AA499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A65A41A6-9575-47DE-8568-44D71FFEA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565" y="2679700"/>
              <a:ext cx="4353336" cy="824916"/>
            </a:xfrm>
            <a:custGeom>
              <a:avLst/>
              <a:gdLst>
                <a:gd name="T0" fmla="*/ 97 w 8676"/>
                <a:gd name="T1" fmla="*/ 0 h 884"/>
                <a:gd name="T2" fmla="*/ 8475 w 8676"/>
                <a:gd name="T3" fmla="*/ 0 h 884"/>
                <a:gd name="T4" fmla="*/ 8676 w 8676"/>
                <a:gd name="T5" fmla="*/ 202 h 884"/>
                <a:gd name="T6" fmla="*/ 8676 w 8676"/>
                <a:gd name="T7" fmla="*/ 788 h 884"/>
                <a:gd name="T8" fmla="*/ 8579 w 8676"/>
                <a:gd name="T9" fmla="*/ 884 h 884"/>
                <a:gd name="T10" fmla="*/ 97 w 8676"/>
                <a:gd name="T11" fmla="*/ 884 h 884"/>
                <a:gd name="T12" fmla="*/ 0 w 8676"/>
                <a:gd name="T13" fmla="*/ 788 h 884"/>
                <a:gd name="T14" fmla="*/ 0 w 8676"/>
                <a:gd name="T15" fmla="*/ 96 h 884"/>
                <a:gd name="T16" fmla="*/ 97 w 8676"/>
                <a:gd name="T17" fmla="*/ 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76" h="884">
                  <a:moveTo>
                    <a:pt x="97" y="0"/>
                  </a:moveTo>
                  <a:lnTo>
                    <a:pt x="8475" y="0"/>
                  </a:lnTo>
                  <a:lnTo>
                    <a:pt x="8676" y="202"/>
                  </a:lnTo>
                  <a:lnTo>
                    <a:pt x="8676" y="788"/>
                  </a:lnTo>
                  <a:cubicBezTo>
                    <a:pt x="8676" y="841"/>
                    <a:pt x="8632" y="884"/>
                    <a:pt x="8579" y="884"/>
                  </a:cubicBezTo>
                  <a:lnTo>
                    <a:pt x="97" y="884"/>
                  </a:lnTo>
                  <a:cubicBezTo>
                    <a:pt x="44" y="884"/>
                    <a:pt x="0" y="841"/>
                    <a:pt x="0" y="788"/>
                  </a:cubicBezTo>
                  <a:lnTo>
                    <a:pt x="0" y="96"/>
                  </a:lnTo>
                  <a:cubicBezTo>
                    <a:pt x="0" y="43"/>
                    <a:pt x="44" y="0"/>
                    <a:pt x="97" y="0"/>
                  </a:cubicBezTo>
                  <a:close/>
                </a:path>
              </a:pathLst>
            </a:custGeom>
            <a:noFill/>
            <a:ln w="10" cap="flat" cmpd="sng">
              <a:solidFill>
                <a:srgbClr val="7AA499"/>
              </a:solidFill>
              <a:round/>
              <a:headEnd/>
              <a:tailEnd/>
            </a:ln>
          </p:spPr>
          <p:txBody>
            <a:bodyPr lIns="68562" tIns="34281" rIns="68562" bIns="34281"/>
            <a:lstStyle/>
            <a:p>
              <a:endParaRPr lang="zh-CN" altLang="en-US" sz="1400">
                <a:solidFill>
                  <a:schemeClr val="bg1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195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683154" y="288684"/>
            <a:ext cx="10843722" cy="672235"/>
            <a:chOff x="-2655131" y="574615"/>
            <a:chExt cx="10843722" cy="67223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>
              <a:off x="4191718" y="939542"/>
              <a:ext cx="3996873" cy="45719"/>
            </a:xfrm>
            <a:prstGeom prst="rect">
              <a:avLst/>
            </a:prstGeom>
            <a:solidFill>
              <a:srgbClr val="7A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0776" y="574615"/>
              <a:ext cx="325532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7AA4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白嘉轩</a:t>
              </a:r>
              <a:endParaRPr lang="zh-CN" altLang="en-US" sz="3200" dirty="0">
                <a:solidFill>
                  <a:srgbClr val="7AA499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339CB027-AF32-4B03-BE15-1DD5E6EA2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263" y="1062184"/>
              <a:ext cx="3255323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200" dirty="0" err="1">
                  <a:solidFill>
                    <a:schemeClr val="bg1">
                      <a:lumMod val="6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Jiaxuan</a:t>
              </a:r>
              <a:r>
                <a:rPr lang="en-US" altLang="zh-CN" sz="1200" dirty="0">
                  <a:solidFill>
                    <a:schemeClr val="bg1">
                      <a:lumMod val="6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 Bai</a:t>
              </a:r>
              <a:endParaRPr lang="zh-CN" altLang="en-US" sz="1200" dirty="0">
                <a:solidFill>
                  <a:schemeClr val="bg1">
                    <a:lumMod val="6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150FB68-6960-4753-AD4E-4D7BAA821353}"/>
                </a:ext>
              </a:extLst>
            </p:cNvPr>
            <p:cNvSpPr/>
            <p:nvPr/>
          </p:nvSpPr>
          <p:spPr>
            <a:xfrm>
              <a:off x="-2655131" y="939542"/>
              <a:ext cx="3996873" cy="45719"/>
            </a:xfrm>
            <a:prstGeom prst="rect">
              <a:avLst/>
            </a:prstGeom>
            <a:solidFill>
              <a:srgbClr val="7A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EDA84CB5-5B61-45F8-9AEA-C1E49AF0FE25}"/>
              </a:ext>
            </a:extLst>
          </p:cNvPr>
          <p:cNvSpPr/>
          <p:nvPr/>
        </p:nvSpPr>
        <p:spPr>
          <a:xfrm>
            <a:off x="921134" y="4890271"/>
            <a:ext cx="4797074" cy="1193064"/>
          </a:xfrm>
          <a:prstGeom prst="rect">
            <a:avLst/>
          </a:prstGeom>
          <a:solidFill>
            <a:srgbClr val="7AA4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 sz="1600" dirty="0">
              <a:latin typeface="+mn-ea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2C6C67-D599-4C23-9B10-2BF3962031E2}"/>
              </a:ext>
            </a:extLst>
          </p:cNvPr>
          <p:cNvSpPr txBox="1"/>
          <p:nvPr/>
        </p:nvSpPr>
        <p:spPr>
          <a:xfrm>
            <a:off x="1442956" y="4957188"/>
            <a:ext cx="3851870" cy="838623"/>
          </a:xfrm>
          <a:prstGeom prst="rect">
            <a:avLst/>
          </a:prstGeom>
        </p:spPr>
        <p:txBody>
          <a:bodyPr vert="horz" lIns="91420" tIns="45709" rIns="91420" bIns="4570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这个人的腰杆太直了。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E9F02C1-44D4-49BA-B222-2A335F5F3193}"/>
              </a:ext>
            </a:extLst>
          </p:cNvPr>
          <p:cNvSpPr/>
          <p:nvPr/>
        </p:nvSpPr>
        <p:spPr>
          <a:xfrm>
            <a:off x="917390" y="1763111"/>
            <a:ext cx="4797074" cy="2784308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">
            <a:solidFill>
              <a:srgbClr val="CDCDC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 sz="1600" dirty="0">
              <a:latin typeface="+mn-ea"/>
            </a:endParaRPr>
          </a:p>
        </p:txBody>
      </p:sp>
      <p:cxnSp>
        <p:nvCxnSpPr>
          <p:cNvPr id="14" name="Straight Connector 54">
            <a:extLst>
              <a:ext uri="{FF2B5EF4-FFF2-40B4-BE49-F238E27FC236}">
                <a16:creationId xmlns:a16="http://schemas.microsoft.com/office/drawing/2014/main" id="{1C35F187-25D5-4532-9BF4-618D4D3A4819}"/>
              </a:ext>
            </a:extLst>
          </p:cNvPr>
          <p:cNvCxnSpPr>
            <a:cxnSpLocks/>
          </p:cNvCxnSpPr>
          <p:nvPr/>
        </p:nvCxnSpPr>
        <p:spPr>
          <a:xfrm>
            <a:off x="6202482" y="2393572"/>
            <a:ext cx="0" cy="34268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22">
            <a:extLst>
              <a:ext uri="{FF2B5EF4-FFF2-40B4-BE49-F238E27FC236}">
                <a16:creationId xmlns:a16="http://schemas.microsoft.com/office/drawing/2014/main" id="{12AE946F-DF96-4C29-8D91-55D8E5CC4EAC}"/>
              </a:ext>
            </a:extLst>
          </p:cNvPr>
          <p:cNvGrpSpPr>
            <a:grpSpLocks/>
          </p:cNvGrpSpPr>
          <p:nvPr/>
        </p:nvGrpSpPr>
        <p:grpSpPr bwMode="auto">
          <a:xfrm>
            <a:off x="6690501" y="2531500"/>
            <a:ext cx="1213448" cy="538745"/>
            <a:chOff x="0" y="0"/>
            <a:chExt cx="1131895" cy="504056"/>
          </a:xfrm>
          <a:solidFill>
            <a:srgbClr val="7AA499"/>
          </a:solidFill>
        </p:grpSpPr>
        <p:sp>
          <p:nvSpPr>
            <p:cNvPr id="16" name="矩形 46">
              <a:extLst>
                <a:ext uri="{FF2B5EF4-FFF2-40B4-BE49-F238E27FC236}">
                  <a16:creationId xmlns:a16="http://schemas.microsoft.com/office/drawing/2014/main" id="{00DBE864-6750-45D8-A96F-6D51225A6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5040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chemeClr val="bg1"/>
                </a:solidFill>
                <a:latin typeface="+mj-ea"/>
                <a:ea typeface="+mj-ea"/>
                <a:sym typeface="宋体" pitchFamily="2" charset="-122"/>
              </a:endParaRPr>
            </a:p>
          </p:txBody>
        </p:sp>
        <p:sp>
          <p:nvSpPr>
            <p:cNvPr id="17" name="文本框 47">
              <a:extLst>
                <a:ext uri="{FF2B5EF4-FFF2-40B4-BE49-F238E27FC236}">
                  <a16:creationId xmlns:a16="http://schemas.microsoft.com/office/drawing/2014/main" id="{D7DAAD8C-D2D1-4B61-9E54-40AC1EBD1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74" y="41772"/>
              <a:ext cx="1080121" cy="3743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  <a:sym typeface="方正兰亭细黑_GBK" charset="-122"/>
                </a:rPr>
                <a:t>楷模</a:t>
              </a:r>
            </a:p>
          </p:txBody>
        </p:sp>
      </p:grpSp>
      <p:sp>
        <p:nvSpPr>
          <p:cNvPr id="18" name="矩形 60">
            <a:extLst>
              <a:ext uri="{FF2B5EF4-FFF2-40B4-BE49-F238E27FC236}">
                <a16:creationId xmlns:a16="http://schemas.microsoft.com/office/drawing/2014/main" id="{052A29F0-F4FC-4F10-A8E8-82DB30137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685" y="2471806"/>
            <a:ext cx="3571833" cy="67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rPr>
              <a:t>坚持儒家思想，并身体力行；他是一个好族长，却，不是一个好父亲。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itchFamily="34" charset="-122"/>
            </a:endParaRPr>
          </a:p>
        </p:txBody>
      </p:sp>
      <p:grpSp>
        <p:nvGrpSpPr>
          <p:cNvPr id="19" name="Group 22">
            <a:extLst>
              <a:ext uri="{FF2B5EF4-FFF2-40B4-BE49-F238E27FC236}">
                <a16:creationId xmlns:a16="http://schemas.microsoft.com/office/drawing/2014/main" id="{A81DC8C5-39E0-41B8-A820-669A4D318CE8}"/>
              </a:ext>
            </a:extLst>
          </p:cNvPr>
          <p:cNvGrpSpPr>
            <a:grpSpLocks/>
          </p:cNvGrpSpPr>
          <p:nvPr/>
        </p:nvGrpSpPr>
        <p:grpSpPr bwMode="auto">
          <a:xfrm>
            <a:off x="6690501" y="3839194"/>
            <a:ext cx="1213448" cy="538745"/>
            <a:chOff x="0" y="0"/>
            <a:chExt cx="1131895" cy="504056"/>
          </a:xfrm>
          <a:solidFill>
            <a:srgbClr val="7AA499"/>
          </a:solidFill>
        </p:grpSpPr>
        <p:sp>
          <p:nvSpPr>
            <p:cNvPr id="20" name="矩形 46">
              <a:extLst>
                <a:ext uri="{FF2B5EF4-FFF2-40B4-BE49-F238E27FC236}">
                  <a16:creationId xmlns:a16="http://schemas.microsoft.com/office/drawing/2014/main" id="{41447810-6715-4C5F-A291-D031A0D3C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5040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sym typeface="宋体" pitchFamily="2" charset="-122"/>
              </a:endParaRPr>
            </a:p>
          </p:txBody>
        </p:sp>
        <p:sp>
          <p:nvSpPr>
            <p:cNvPr id="21" name="文本框 47">
              <a:extLst>
                <a:ext uri="{FF2B5EF4-FFF2-40B4-BE49-F238E27FC236}">
                  <a16:creationId xmlns:a16="http://schemas.microsoft.com/office/drawing/2014/main" id="{3351A721-D7A6-4D74-ACC4-E7B3BA317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74" y="41772"/>
              <a:ext cx="1080121" cy="3743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sym typeface="方正兰亭细黑_GBK" charset="-122"/>
                </a:rPr>
                <a:t>传统</a:t>
              </a:r>
            </a:p>
          </p:txBody>
        </p:sp>
      </p:grpSp>
      <p:sp>
        <p:nvSpPr>
          <p:cNvPr id="22" name="矩形 60">
            <a:extLst>
              <a:ext uri="{FF2B5EF4-FFF2-40B4-BE49-F238E27FC236}">
                <a16:creationId xmlns:a16="http://schemas.microsoft.com/office/drawing/2014/main" id="{628F5789-90FC-487D-8E9D-503551BBB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685" y="3779500"/>
            <a:ext cx="3571833" cy="70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rPr>
              <a:t>白嘉轩象征的晚清乡绅文化，不断与辛亥革命后的新式人物激发矛盾。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itchFamily="34" charset="-122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E072074-F675-4920-A4F5-02334EF8AA58}"/>
              </a:ext>
            </a:extLst>
          </p:cNvPr>
          <p:cNvGrpSpPr>
            <a:grpSpLocks/>
          </p:cNvGrpSpPr>
          <p:nvPr/>
        </p:nvGrpSpPr>
        <p:grpSpPr bwMode="auto">
          <a:xfrm>
            <a:off x="6690501" y="5146082"/>
            <a:ext cx="1213448" cy="538745"/>
            <a:chOff x="0" y="0"/>
            <a:chExt cx="1131895" cy="504056"/>
          </a:xfrm>
          <a:solidFill>
            <a:srgbClr val="7AA499"/>
          </a:solidFill>
        </p:grpSpPr>
        <p:sp>
          <p:nvSpPr>
            <p:cNvPr id="24" name="矩形 46">
              <a:extLst>
                <a:ext uri="{FF2B5EF4-FFF2-40B4-BE49-F238E27FC236}">
                  <a16:creationId xmlns:a16="http://schemas.microsoft.com/office/drawing/2014/main" id="{0C12A584-4257-422F-9110-7B0E2A06C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5040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sym typeface="宋体" pitchFamily="2" charset="-122"/>
              </a:endParaRPr>
            </a:p>
          </p:txBody>
        </p:sp>
        <p:sp>
          <p:nvSpPr>
            <p:cNvPr id="25" name="文本框 47">
              <a:extLst>
                <a:ext uri="{FF2B5EF4-FFF2-40B4-BE49-F238E27FC236}">
                  <a16:creationId xmlns:a16="http://schemas.microsoft.com/office/drawing/2014/main" id="{0A367124-80C9-48AA-8869-AE2E015B5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74" y="41772"/>
              <a:ext cx="1080121" cy="3743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sym typeface="方正兰亭细黑_GBK" charset="-122"/>
                </a:rPr>
                <a:t>德行</a:t>
              </a:r>
            </a:p>
          </p:txBody>
        </p:sp>
      </p:grpSp>
      <p:sp>
        <p:nvSpPr>
          <p:cNvPr id="26" name="矩形 60">
            <a:extLst>
              <a:ext uri="{FF2B5EF4-FFF2-40B4-BE49-F238E27FC236}">
                <a16:creationId xmlns:a16="http://schemas.microsoft.com/office/drawing/2014/main" id="{41F50617-AF7E-44A7-AA42-D5236C5C9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685" y="5086387"/>
            <a:ext cx="3571833" cy="70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rPr>
              <a:t>行事光明磊落，怀仁义之心；以德报怨，好面子。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265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8" grpId="0"/>
      <p:bldP spid="22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683154" y="288684"/>
            <a:ext cx="10843722" cy="672235"/>
            <a:chOff x="-2655131" y="574615"/>
            <a:chExt cx="10843722" cy="67223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>
              <a:off x="4191718" y="939542"/>
              <a:ext cx="3996873" cy="45719"/>
            </a:xfrm>
            <a:prstGeom prst="rect">
              <a:avLst/>
            </a:prstGeom>
            <a:solidFill>
              <a:srgbClr val="7A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0776" y="574615"/>
              <a:ext cx="325532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7AA4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田小娥</a:t>
              </a:r>
              <a:endParaRPr lang="zh-CN" altLang="en-US" sz="3200" dirty="0">
                <a:solidFill>
                  <a:srgbClr val="7AA499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339CB027-AF32-4B03-BE15-1DD5E6EA2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263" y="1062184"/>
              <a:ext cx="3255323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200" dirty="0" err="1">
                  <a:solidFill>
                    <a:schemeClr val="bg1">
                      <a:lumMod val="6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Xiaoe</a:t>
              </a:r>
              <a:r>
                <a:rPr lang="en-US" altLang="zh-CN" sz="1200" dirty="0">
                  <a:solidFill>
                    <a:schemeClr val="bg1">
                      <a:lumMod val="6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 Tian</a:t>
              </a:r>
              <a:endParaRPr lang="zh-CN" altLang="en-US" sz="1200" dirty="0">
                <a:solidFill>
                  <a:schemeClr val="bg1">
                    <a:lumMod val="6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150FB68-6960-4753-AD4E-4D7BAA821353}"/>
                </a:ext>
              </a:extLst>
            </p:cNvPr>
            <p:cNvSpPr/>
            <p:nvPr/>
          </p:nvSpPr>
          <p:spPr>
            <a:xfrm>
              <a:off x="-2655131" y="939542"/>
              <a:ext cx="3996873" cy="45719"/>
            </a:xfrm>
            <a:prstGeom prst="rect">
              <a:avLst/>
            </a:prstGeom>
            <a:solidFill>
              <a:srgbClr val="7A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EDA84CB5-5B61-45F8-9AEA-C1E49AF0FE25}"/>
              </a:ext>
            </a:extLst>
          </p:cNvPr>
          <p:cNvSpPr/>
          <p:nvPr/>
        </p:nvSpPr>
        <p:spPr>
          <a:xfrm>
            <a:off x="951580" y="4762955"/>
            <a:ext cx="4797074" cy="1255657"/>
          </a:xfrm>
          <a:prstGeom prst="rect">
            <a:avLst/>
          </a:prstGeom>
          <a:solidFill>
            <a:srgbClr val="7AA4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 sz="1600" dirty="0">
              <a:latin typeface="+mn-ea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2C6C67-D599-4C23-9B10-2BF3962031E2}"/>
              </a:ext>
            </a:extLst>
          </p:cNvPr>
          <p:cNvSpPr txBox="1"/>
          <p:nvPr/>
        </p:nvSpPr>
        <p:spPr>
          <a:xfrm>
            <a:off x="1442956" y="4957188"/>
            <a:ext cx="3851870" cy="1255656"/>
          </a:xfrm>
          <a:prstGeom prst="rect">
            <a:avLst/>
          </a:prstGeom>
        </p:spPr>
        <p:txBody>
          <a:bodyPr vert="horz" lIns="91420" tIns="45709" rIns="91420" bIns="4570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>
              <a:lnSpc>
                <a:spcPct val="150000"/>
              </a:lnSpc>
              <a:buNone/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田小娥是一个纯粹出于人性本能去抗争的叛逆者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E9F02C1-44D4-49BA-B222-2A335F5F3193}"/>
              </a:ext>
            </a:extLst>
          </p:cNvPr>
          <p:cNvSpPr/>
          <p:nvPr/>
        </p:nvSpPr>
        <p:spPr>
          <a:xfrm>
            <a:off x="986591" y="1566610"/>
            <a:ext cx="4807313" cy="290348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">
            <a:solidFill>
              <a:srgbClr val="CDCDC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 sz="1600" dirty="0">
              <a:latin typeface="+mn-ea"/>
            </a:endParaRPr>
          </a:p>
        </p:txBody>
      </p:sp>
      <p:cxnSp>
        <p:nvCxnSpPr>
          <p:cNvPr id="14" name="Straight Connector 54">
            <a:extLst>
              <a:ext uri="{FF2B5EF4-FFF2-40B4-BE49-F238E27FC236}">
                <a16:creationId xmlns:a16="http://schemas.microsoft.com/office/drawing/2014/main" id="{1C35F187-25D5-4532-9BF4-618D4D3A4819}"/>
              </a:ext>
            </a:extLst>
          </p:cNvPr>
          <p:cNvCxnSpPr>
            <a:cxnSpLocks/>
          </p:cNvCxnSpPr>
          <p:nvPr/>
        </p:nvCxnSpPr>
        <p:spPr>
          <a:xfrm>
            <a:off x="6202482" y="2393572"/>
            <a:ext cx="0" cy="34268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22">
            <a:extLst>
              <a:ext uri="{FF2B5EF4-FFF2-40B4-BE49-F238E27FC236}">
                <a16:creationId xmlns:a16="http://schemas.microsoft.com/office/drawing/2014/main" id="{12AE946F-DF96-4C29-8D91-55D8E5CC4EAC}"/>
              </a:ext>
            </a:extLst>
          </p:cNvPr>
          <p:cNvGrpSpPr>
            <a:grpSpLocks/>
          </p:cNvGrpSpPr>
          <p:nvPr/>
        </p:nvGrpSpPr>
        <p:grpSpPr bwMode="auto">
          <a:xfrm>
            <a:off x="6690501" y="2531500"/>
            <a:ext cx="1213448" cy="538745"/>
            <a:chOff x="0" y="0"/>
            <a:chExt cx="1131895" cy="504056"/>
          </a:xfrm>
          <a:solidFill>
            <a:srgbClr val="7AA499"/>
          </a:solidFill>
        </p:grpSpPr>
        <p:sp>
          <p:nvSpPr>
            <p:cNvPr id="16" name="矩形 46">
              <a:extLst>
                <a:ext uri="{FF2B5EF4-FFF2-40B4-BE49-F238E27FC236}">
                  <a16:creationId xmlns:a16="http://schemas.microsoft.com/office/drawing/2014/main" id="{00DBE864-6750-45D8-A96F-6D51225A6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5040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chemeClr val="bg1"/>
                </a:solidFill>
                <a:latin typeface="+mj-ea"/>
                <a:ea typeface="+mj-ea"/>
                <a:sym typeface="宋体" pitchFamily="2" charset="-122"/>
              </a:endParaRPr>
            </a:p>
          </p:txBody>
        </p:sp>
        <p:sp>
          <p:nvSpPr>
            <p:cNvPr id="17" name="文本框 47">
              <a:extLst>
                <a:ext uri="{FF2B5EF4-FFF2-40B4-BE49-F238E27FC236}">
                  <a16:creationId xmlns:a16="http://schemas.microsoft.com/office/drawing/2014/main" id="{D7DAAD8C-D2D1-4B61-9E54-40AC1EBD1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74" y="41772"/>
              <a:ext cx="1080121" cy="3743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  <a:sym typeface="方正兰亭细黑_GBK" charset="-122"/>
                </a:rPr>
                <a:t>性</a:t>
              </a:r>
              <a:r>
                <a:rPr lang="en-US" altLang="zh-CN" sz="2000" b="1" dirty="0">
                  <a:solidFill>
                    <a:schemeClr val="bg1"/>
                  </a:solidFill>
                  <a:latin typeface="+mj-ea"/>
                  <a:ea typeface="+mj-ea"/>
                  <a:sym typeface="方正兰亭细黑_GBK" charset="-122"/>
                </a:rPr>
                <a:t>/</a:t>
              </a:r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  <a:sym typeface="方正兰亭细黑_GBK" charset="-122"/>
                </a:rPr>
                <a:t>爱情</a:t>
              </a:r>
            </a:p>
          </p:txBody>
        </p:sp>
      </p:grpSp>
      <p:sp>
        <p:nvSpPr>
          <p:cNvPr id="18" name="矩形 60">
            <a:extLst>
              <a:ext uri="{FF2B5EF4-FFF2-40B4-BE49-F238E27FC236}">
                <a16:creationId xmlns:a16="http://schemas.microsoft.com/office/drawing/2014/main" id="{052A29F0-F4FC-4F10-A8E8-82DB30137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685" y="2471806"/>
            <a:ext cx="3571833" cy="70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rPr>
              <a:t>田小娥有自己的追求，但是，她没有自己的时代。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itchFamily="34" charset="-122"/>
            </a:endParaRPr>
          </a:p>
        </p:txBody>
      </p:sp>
      <p:grpSp>
        <p:nvGrpSpPr>
          <p:cNvPr id="19" name="Group 22">
            <a:extLst>
              <a:ext uri="{FF2B5EF4-FFF2-40B4-BE49-F238E27FC236}">
                <a16:creationId xmlns:a16="http://schemas.microsoft.com/office/drawing/2014/main" id="{A81DC8C5-39E0-41B8-A820-669A4D318CE8}"/>
              </a:ext>
            </a:extLst>
          </p:cNvPr>
          <p:cNvGrpSpPr>
            <a:grpSpLocks/>
          </p:cNvGrpSpPr>
          <p:nvPr/>
        </p:nvGrpSpPr>
        <p:grpSpPr bwMode="auto">
          <a:xfrm>
            <a:off x="6690501" y="3839194"/>
            <a:ext cx="1213448" cy="538745"/>
            <a:chOff x="0" y="0"/>
            <a:chExt cx="1131895" cy="504056"/>
          </a:xfrm>
          <a:solidFill>
            <a:srgbClr val="7AA499"/>
          </a:solidFill>
        </p:grpSpPr>
        <p:sp>
          <p:nvSpPr>
            <p:cNvPr id="20" name="矩形 46">
              <a:extLst>
                <a:ext uri="{FF2B5EF4-FFF2-40B4-BE49-F238E27FC236}">
                  <a16:creationId xmlns:a16="http://schemas.microsoft.com/office/drawing/2014/main" id="{41447810-6715-4C5F-A291-D031A0D3C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5040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sym typeface="宋体" pitchFamily="2" charset="-122"/>
              </a:endParaRPr>
            </a:p>
          </p:txBody>
        </p:sp>
        <p:sp>
          <p:nvSpPr>
            <p:cNvPr id="21" name="文本框 47">
              <a:extLst>
                <a:ext uri="{FF2B5EF4-FFF2-40B4-BE49-F238E27FC236}">
                  <a16:creationId xmlns:a16="http://schemas.microsoft.com/office/drawing/2014/main" id="{3351A721-D7A6-4D74-ACC4-E7B3BA317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74" y="41772"/>
              <a:ext cx="1080121" cy="3743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sym typeface="方正兰亭细黑_GBK" charset="-122"/>
                </a:rPr>
                <a:t>反抗</a:t>
              </a:r>
            </a:p>
          </p:txBody>
        </p:sp>
      </p:grpSp>
      <p:sp>
        <p:nvSpPr>
          <p:cNvPr id="22" name="矩形 60">
            <a:extLst>
              <a:ext uri="{FF2B5EF4-FFF2-40B4-BE49-F238E27FC236}">
                <a16:creationId xmlns:a16="http://schemas.microsoft.com/office/drawing/2014/main" id="{628F5789-90FC-487D-8E9D-503551BBB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685" y="3779500"/>
            <a:ext cx="3571833" cy="70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具有反抗精神，敢于追求自己想要的爱情，敢于报复郭举人。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itchFamily="34" charset="-122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E072074-F675-4920-A4F5-02334EF8AA58}"/>
              </a:ext>
            </a:extLst>
          </p:cNvPr>
          <p:cNvGrpSpPr>
            <a:grpSpLocks/>
          </p:cNvGrpSpPr>
          <p:nvPr/>
        </p:nvGrpSpPr>
        <p:grpSpPr bwMode="auto">
          <a:xfrm>
            <a:off x="6690501" y="5146082"/>
            <a:ext cx="1213448" cy="538745"/>
            <a:chOff x="0" y="0"/>
            <a:chExt cx="1131895" cy="504056"/>
          </a:xfrm>
          <a:solidFill>
            <a:srgbClr val="7AA499"/>
          </a:solidFill>
        </p:grpSpPr>
        <p:sp>
          <p:nvSpPr>
            <p:cNvPr id="24" name="矩形 46">
              <a:extLst>
                <a:ext uri="{FF2B5EF4-FFF2-40B4-BE49-F238E27FC236}">
                  <a16:creationId xmlns:a16="http://schemas.microsoft.com/office/drawing/2014/main" id="{0C12A584-4257-422F-9110-7B0E2A06C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5040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sym typeface="宋体" pitchFamily="2" charset="-122"/>
              </a:endParaRPr>
            </a:p>
          </p:txBody>
        </p:sp>
        <p:sp>
          <p:nvSpPr>
            <p:cNvPr id="25" name="文本框 47">
              <a:extLst>
                <a:ext uri="{FF2B5EF4-FFF2-40B4-BE49-F238E27FC236}">
                  <a16:creationId xmlns:a16="http://schemas.microsoft.com/office/drawing/2014/main" id="{0A367124-80C9-48AA-8869-AE2E015B5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74" y="41772"/>
              <a:ext cx="1080121" cy="3743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sym typeface="方正兰亭细黑_GBK" charset="-122"/>
                </a:rPr>
                <a:t>堕落</a:t>
              </a:r>
            </a:p>
          </p:txBody>
        </p:sp>
      </p:grpSp>
      <p:sp>
        <p:nvSpPr>
          <p:cNvPr id="26" name="矩形 60">
            <a:extLst>
              <a:ext uri="{FF2B5EF4-FFF2-40B4-BE49-F238E27FC236}">
                <a16:creationId xmlns:a16="http://schemas.microsoft.com/office/drawing/2014/main" id="{41F50617-AF7E-44A7-AA42-D5236C5C9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685" y="5086387"/>
            <a:ext cx="3571833" cy="35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rPr>
              <a:t>女性地位的低下，精神世界的崩塌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83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8" grpId="0"/>
      <p:bldP spid="22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683154" y="288684"/>
            <a:ext cx="10843722" cy="672235"/>
            <a:chOff x="-2655131" y="574615"/>
            <a:chExt cx="10843722" cy="67223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>
              <a:off x="4191718" y="939542"/>
              <a:ext cx="3996873" cy="45719"/>
            </a:xfrm>
            <a:prstGeom prst="rect">
              <a:avLst/>
            </a:prstGeom>
            <a:solidFill>
              <a:srgbClr val="7A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0776" y="574615"/>
              <a:ext cx="325532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7AA49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朱先生</a:t>
              </a:r>
              <a:endParaRPr lang="zh-CN" altLang="en-US" sz="3200" dirty="0">
                <a:solidFill>
                  <a:srgbClr val="7AA499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339CB027-AF32-4B03-BE15-1DD5E6EA2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263" y="1062184"/>
              <a:ext cx="3255323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200" dirty="0">
                  <a:solidFill>
                    <a:schemeClr val="bg1">
                      <a:lumMod val="6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Doctor Zhu</a:t>
              </a:r>
              <a:endParaRPr lang="zh-CN" altLang="en-US" sz="1200" dirty="0">
                <a:solidFill>
                  <a:schemeClr val="bg1">
                    <a:lumMod val="6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150FB68-6960-4753-AD4E-4D7BAA821353}"/>
                </a:ext>
              </a:extLst>
            </p:cNvPr>
            <p:cNvSpPr/>
            <p:nvPr/>
          </p:nvSpPr>
          <p:spPr>
            <a:xfrm>
              <a:off x="-2655131" y="939542"/>
              <a:ext cx="3996873" cy="45719"/>
            </a:xfrm>
            <a:prstGeom prst="rect">
              <a:avLst/>
            </a:prstGeom>
            <a:solidFill>
              <a:srgbClr val="7A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EDA84CB5-5B61-45F8-9AEA-C1E49AF0FE25}"/>
              </a:ext>
            </a:extLst>
          </p:cNvPr>
          <p:cNvSpPr/>
          <p:nvPr/>
        </p:nvSpPr>
        <p:spPr>
          <a:xfrm>
            <a:off x="951580" y="4721290"/>
            <a:ext cx="4797074" cy="1362046"/>
          </a:xfrm>
          <a:prstGeom prst="rect">
            <a:avLst/>
          </a:prstGeom>
          <a:solidFill>
            <a:srgbClr val="7AA4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 sz="1600" dirty="0">
              <a:latin typeface="+mn-ea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2C6C67-D599-4C23-9B10-2BF3962031E2}"/>
              </a:ext>
            </a:extLst>
          </p:cNvPr>
          <p:cNvSpPr txBox="1"/>
          <p:nvPr/>
        </p:nvSpPr>
        <p:spPr>
          <a:xfrm>
            <a:off x="1442956" y="4957188"/>
            <a:ext cx="3851870" cy="1255656"/>
          </a:xfrm>
          <a:prstGeom prst="rect">
            <a:avLst/>
          </a:prstGeom>
        </p:spPr>
        <p:txBody>
          <a:bodyPr vert="horz" lIns="91420" tIns="45709" rIns="91420" bIns="4570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just">
              <a:lnSpc>
                <a:spcPct val="150000"/>
              </a:lnSpc>
              <a:buNone/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自幼苦读，昼夜吟诵，孤守书案，饱学儒雅，淡泊名利，慧眼看世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E9F02C1-44D4-49BA-B222-2A335F5F3193}"/>
              </a:ext>
            </a:extLst>
          </p:cNvPr>
          <p:cNvSpPr/>
          <p:nvPr/>
        </p:nvSpPr>
        <p:spPr>
          <a:xfrm>
            <a:off x="941326" y="1548883"/>
            <a:ext cx="4797074" cy="291081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">
            <a:solidFill>
              <a:srgbClr val="CDCDC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 sz="1600" dirty="0">
              <a:latin typeface="+mn-ea"/>
            </a:endParaRPr>
          </a:p>
        </p:txBody>
      </p:sp>
      <p:cxnSp>
        <p:nvCxnSpPr>
          <p:cNvPr id="14" name="Straight Connector 54">
            <a:extLst>
              <a:ext uri="{FF2B5EF4-FFF2-40B4-BE49-F238E27FC236}">
                <a16:creationId xmlns:a16="http://schemas.microsoft.com/office/drawing/2014/main" id="{1C35F187-25D5-4532-9BF4-618D4D3A4819}"/>
              </a:ext>
            </a:extLst>
          </p:cNvPr>
          <p:cNvCxnSpPr>
            <a:cxnSpLocks/>
          </p:cNvCxnSpPr>
          <p:nvPr/>
        </p:nvCxnSpPr>
        <p:spPr>
          <a:xfrm>
            <a:off x="6202482" y="2393572"/>
            <a:ext cx="0" cy="34268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22">
            <a:extLst>
              <a:ext uri="{FF2B5EF4-FFF2-40B4-BE49-F238E27FC236}">
                <a16:creationId xmlns:a16="http://schemas.microsoft.com/office/drawing/2014/main" id="{12AE946F-DF96-4C29-8D91-55D8E5CC4EAC}"/>
              </a:ext>
            </a:extLst>
          </p:cNvPr>
          <p:cNvGrpSpPr>
            <a:grpSpLocks/>
          </p:cNvGrpSpPr>
          <p:nvPr/>
        </p:nvGrpSpPr>
        <p:grpSpPr bwMode="auto">
          <a:xfrm>
            <a:off x="6690501" y="2531500"/>
            <a:ext cx="1213448" cy="538745"/>
            <a:chOff x="0" y="0"/>
            <a:chExt cx="1131895" cy="504056"/>
          </a:xfrm>
          <a:solidFill>
            <a:srgbClr val="7AA499"/>
          </a:solidFill>
        </p:grpSpPr>
        <p:sp>
          <p:nvSpPr>
            <p:cNvPr id="16" name="矩形 46">
              <a:extLst>
                <a:ext uri="{FF2B5EF4-FFF2-40B4-BE49-F238E27FC236}">
                  <a16:creationId xmlns:a16="http://schemas.microsoft.com/office/drawing/2014/main" id="{00DBE864-6750-45D8-A96F-6D51225A6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5040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chemeClr val="bg1"/>
                </a:solidFill>
                <a:latin typeface="+mj-ea"/>
                <a:ea typeface="+mj-ea"/>
                <a:sym typeface="宋体" pitchFamily="2" charset="-122"/>
              </a:endParaRPr>
            </a:p>
          </p:txBody>
        </p:sp>
        <p:sp>
          <p:nvSpPr>
            <p:cNvPr id="17" name="文本框 47">
              <a:extLst>
                <a:ext uri="{FF2B5EF4-FFF2-40B4-BE49-F238E27FC236}">
                  <a16:creationId xmlns:a16="http://schemas.microsoft.com/office/drawing/2014/main" id="{D7DAAD8C-D2D1-4B61-9E54-40AC1EBD1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74" y="41772"/>
              <a:ext cx="1080121" cy="3743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  <a:sym typeface="方正兰亭细黑_GBK" charset="-122"/>
                </a:rPr>
                <a:t>风骨</a:t>
              </a:r>
            </a:p>
          </p:txBody>
        </p:sp>
      </p:grpSp>
      <p:sp>
        <p:nvSpPr>
          <p:cNvPr id="18" name="矩形 60">
            <a:extLst>
              <a:ext uri="{FF2B5EF4-FFF2-40B4-BE49-F238E27FC236}">
                <a16:creationId xmlns:a16="http://schemas.microsoft.com/office/drawing/2014/main" id="{052A29F0-F4FC-4F10-A8E8-82DB30137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685" y="2471806"/>
            <a:ext cx="3571833" cy="70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rPr>
              <a:t>自信生平无憾事，死后方敢对青天。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rPr>
              <a:t>朱先生走的时候，白鹿来了。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itchFamily="34" charset="-122"/>
            </a:endParaRPr>
          </a:p>
        </p:txBody>
      </p:sp>
      <p:grpSp>
        <p:nvGrpSpPr>
          <p:cNvPr id="19" name="Group 22">
            <a:extLst>
              <a:ext uri="{FF2B5EF4-FFF2-40B4-BE49-F238E27FC236}">
                <a16:creationId xmlns:a16="http://schemas.microsoft.com/office/drawing/2014/main" id="{A81DC8C5-39E0-41B8-A820-669A4D318CE8}"/>
              </a:ext>
            </a:extLst>
          </p:cNvPr>
          <p:cNvGrpSpPr>
            <a:grpSpLocks/>
          </p:cNvGrpSpPr>
          <p:nvPr/>
        </p:nvGrpSpPr>
        <p:grpSpPr bwMode="auto">
          <a:xfrm>
            <a:off x="6690501" y="3839194"/>
            <a:ext cx="1213448" cy="538745"/>
            <a:chOff x="0" y="0"/>
            <a:chExt cx="1131895" cy="504056"/>
          </a:xfrm>
          <a:solidFill>
            <a:srgbClr val="7AA499"/>
          </a:solidFill>
        </p:grpSpPr>
        <p:sp>
          <p:nvSpPr>
            <p:cNvPr id="20" name="矩形 46">
              <a:extLst>
                <a:ext uri="{FF2B5EF4-FFF2-40B4-BE49-F238E27FC236}">
                  <a16:creationId xmlns:a16="http://schemas.microsoft.com/office/drawing/2014/main" id="{41447810-6715-4C5F-A291-D031A0D3C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5040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sym typeface="宋体" pitchFamily="2" charset="-122"/>
              </a:endParaRPr>
            </a:p>
          </p:txBody>
        </p:sp>
        <p:sp>
          <p:nvSpPr>
            <p:cNvPr id="21" name="文本框 47">
              <a:extLst>
                <a:ext uri="{FF2B5EF4-FFF2-40B4-BE49-F238E27FC236}">
                  <a16:creationId xmlns:a16="http://schemas.microsoft.com/office/drawing/2014/main" id="{3351A721-D7A6-4D74-ACC4-E7B3BA317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74" y="41772"/>
              <a:ext cx="1080121" cy="3743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sym typeface="方正兰亭细黑_GBK" charset="-122"/>
                </a:rPr>
                <a:t>文人</a:t>
              </a:r>
            </a:p>
          </p:txBody>
        </p:sp>
      </p:grpSp>
      <p:sp>
        <p:nvSpPr>
          <p:cNvPr id="22" name="矩形 60">
            <a:extLst>
              <a:ext uri="{FF2B5EF4-FFF2-40B4-BE49-F238E27FC236}">
                <a16:creationId xmlns:a16="http://schemas.microsoft.com/office/drawing/2014/main" id="{628F5789-90FC-487D-8E9D-503551BBB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685" y="3779500"/>
            <a:ext cx="3571833" cy="70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rPr>
              <a:t>崇尚儒家，为人儒雅。立志学为好人，又不拘泥于圣人之言。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itchFamily="34" charset="-122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E072074-F675-4920-A4F5-02334EF8AA58}"/>
              </a:ext>
            </a:extLst>
          </p:cNvPr>
          <p:cNvGrpSpPr>
            <a:grpSpLocks/>
          </p:cNvGrpSpPr>
          <p:nvPr/>
        </p:nvGrpSpPr>
        <p:grpSpPr bwMode="auto">
          <a:xfrm>
            <a:off x="6690501" y="5146082"/>
            <a:ext cx="1213448" cy="538745"/>
            <a:chOff x="0" y="0"/>
            <a:chExt cx="1131895" cy="504056"/>
          </a:xfrm>
          <a:solidFill>
            <a:srgbClr val="7AA499"/>
          </a:solidFill>
        </p:grpSpPr>
        <p:sp>
          <p:nvSpPr>
            <p:cNvPr id="24" name="矩形 46">
              <a:extLst>
                <a:ext uri="{FF2B5EF4-FFF2-40B4-BE49-F238E27FC236}">
                  <a16:creationId xmlns:a16="http://schemas.microsoft.com/office/drawing/2014/main" id="{0C12A584-4257-422F-9110-7B0E2A06C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5040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sym typeface="宋体" pitchFamily="2" charset="-122"/>
              </a:endParaRPr>
            </a:p>
          </p:txBody>
        </p:sp>
        <p:sp>
          <p:nvSpPr>
            <p:cNvPr id="25" name="文本框 47">
              <a:extLst>
                <a:ext uri="{FF2B5EF4-FFF2-40B4-BE49-F238E27FC236}">
                  <a16:creationId xmlns:a16="http://schemas.microsoft.com/office/drawing/2014/main" id="{0A367124-80C9-48AA-8869-AE2E015B5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74" y="41772"/>
              <a:ext cx="1080121" cy="3743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sym typeface="方正兰亭细黑_GBK" charset="-122"/>
                </a:rPr>
                <a:t>大义</a:t>
              </a:r>
            </a:p>
          </p:txBody>
        </p:sp>
      </p:grpSp>
      <p:sp>
        <p:nvSpPr>
          <p:cNvPr id="26" name="矩形 60">
            <a:extLst>
              <a:ext uri="{FF2B5EF4-FFF2-40B4-BE49-F238E27FC236}">
                <a16:creationId xmlns:a16="http://schemas.microsoft.com/office/drawing/2014/main" id="{41F50617-AF7E-44A7-AA42-D5236C5C9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685" y="5086387"/>
            <a:ext cx="3571833" cy="35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rPr>
              <a:t>中条山战役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rPr>
              <a:t>&amp;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rPr>
              <a:t>拒绝岳维山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57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8" grpId="0"/>
      <p:bldP spid="22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5377</TotalTime>
  <Words>1152</Words>
  <Application>Microsoft Office PowerPoint</Application>
  <PresentationFormat>自定义</PresentationFormat>
  <Paragraphs>133</Paragraphs>
  <Slides>18</Slides>
  <Notes>18</Notes>
  <HiddenSlides>0</HiddenSlides>
  <MMClips>2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18</vt:i4>
      </vt:variant>
    </vt:vector>
  </HeadingPairs>
  <TitlesOfParts>
    <vt:vector size="45" baseType="lpstr">
      <vt:lpstr>Impact MT Std</vt:lpstr>
      <vt:lpstr>ITC Avant Garde Std Bk</vt:lpstr>
      <vt:lpstr>Lato Regular</vt:lpstr>
      <vt:lpstr>LiHei Pro</vt:lpstr>
      <vt:lpstr>Open Sans Extrabold</vt:lpstr>
      <vt:lpstr>Signika</vt:lpstr>
      <vt:lpstr>等线</vt:lpstr>
      <vt:lpstr>等线 Light</vt:lpstr>
      <vt:lpstr>方正兰亭细黑_GBK</vt:lpstr>
      <vt:lpstr>华文新魏</vt:lpstr>
      <vt:lpstr>迷你简汉真广标</vt:lpstr>
      <vt:lpstr>宋体</vt:lpstr>
      <vt:lpstr>微软雅黑</vt:lpstr>
      <vt:lpstr>Arial</vt:lpstr>
      <vt:lpstr>Calibri</vt:lpstr>
      <vt:lpstr>Franklin Gothic Book</vt:lpstr>
      <vt:lpstr>Impact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He Qiao</cp:lastModifiedBy>
  <cp:revision>3219</cp:revision>
  <dcterms:created xsi:type="dcterms:W3CDTF">2015-12-01T09:06:39Z</dcterms:created>
  <dcterms:modified xsi:type="dcterms:W3CDTF">2017-12-15T04:17:33Z</dcterms:modified>
</cp:coreProperties>
</file>