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2" r:id="rId4"/>
    <p:sldId id="258" r:id="rId6"/>
    <p:sldId id="301" r:id="rId7"/>
    <p:sldId id="261" r:id="rId8"/>
    <p:sldId id="260" r:id="rId9"/>
    <p:sldId id="303" r:id="rId10"/>
    <p:sldId id="304" r:id="rId11"/>
    <p:sldId id="305" r:id="rId12"/>
    <p:sldId id="306" r:id="rId13"/>
    <p:sldId id="307" r:id="rId14"/>
    <p:sldId id="268" r:id="rId15"/>
    <p:sldId id="318" r:id="rId16"/>
    <p:sldId id="311" r:id="rId17"/>
    <p:sldId id="262" r:id="rId18"/>
    <p:sldId id="273" r:id="rId19"/>
    <p:sldId id="283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-996" y="-84"/>
      </p:cViewPr>
      <p:guideLst>
        <p:guide orient="horz" pos="19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特殊字体：李旭科毛笔行书</a:t>
            </a: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特殊字体：李旭科毛笔行书</a:t>
            </a: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特殊字体：禹卫书法行书简体</a:t>
            </a: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15"/>
          <p:cNvPicPr>
            <a:picLocks noChangeAspect="1"/>
          </p:cNvPicPr>
          <p:nvPr/>
        </p:nvPicPr>
        <p:blipFill>
          <a:blip r:embed="rId1"/>
          <a:srcRect t="6407"/>
          <a:stretch>
            <a:fillRect/>
          </a:stretch>
        </p:blipFill>
        <p:spPr>
          <a:xfrm>
            <a:off x="-3810" y="-3175"/>
            <a:ext cx="12199938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4"/>
          <p:cNvSpPr txBox="1"/>
          <p:nvPr/>
        </p:nvSpPr>
        <p:spPr>
          <a:xfrm>
            <a:off x="5045710" y="4226560"/>
            <a:ext cx="35902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dist" eaLnBrk="1" hangingPunct="1"/>
            <a:r>
              <a:rPr lang="zh-CN" altLang="en-US" sz="20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复旦大学校长传记系列</a:t>
            </a:r>
            <a:endParaRPr lang="zh-CN" altLang="en-US" sz="2000" b="1" dirty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88" y="-190500"/>
            <a:ext cx="4776787" cy="327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92480" y="538480"/>
            <a:ext cx="6066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结对读书 相伴成长</a:t>
            </a:r>
            <a:r>
              <a:rPr lang="en-US" altLang="zh-CN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32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——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读书成果分享会</a:t>
            </a:r>
            <a:endParaRPr lang="zh-CN" altLang="en-US" sz="32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32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图片 2" descr="730904519X0806830-f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" y="1786890"/>
            <a:ext cx="3185160" cy="4773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76115" y="3211830"/>
            <a:ext cx="5217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6000" b="1">
                <a:latin typeface="楷体" panose="02010609060101010101" pitchFamily="49" charset="-122"/>
                <a:ea typeface="楷体" panose="02010609060101010101" pitchFamily="49" charset="-122"/>
              </a:rPr>
              <a:t>《谢希德传》</a:t>
            </a:r>
            <a:endParaRPr lang="zh-CN" altLang="zh-CN" sz="6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96885" y="5598160"/>
            <a:ext cx="3185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指导老师：朱李瑾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学生：潘灵安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20"/>
          <p:cNvGrpSpPr/>
          <p:nvPr/>
        </p:nvGrpSpPr>
        <p:grpSpPr>
          <a:xfrm>
            <a:off x="3613150" y="981710"/>
            <a:ext cx="4721860" cy="4737735"/>
            <a:chOff x="0" y="0"/>
            <a:chExt cx="4613650" cy="4664477"/>
          </a:xfrm>
        </p:grpSpPr>
        <p:pic>
          <p:nvPicPr>
            <p:cNvPr id="8200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1" name="文本框 9"/>
            <p:cNvSpPr txBox="1"/>
            <p:nvPr/>
          </p:nvSpPr>
          <p:spPr>
            <a:xfrm>
              <a:off x="1855444" y="3157652"/>
              <a:ext cx="1334563" cy="398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196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295275"/>
            <a:ext cx="5683250" cy="273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3" y="2214563"/>
            <a:ext cx="1214437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163513"/>
            <a:ext cx="1874838" cy="166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853305" y="2275840"/>
            <a:ext cx="26828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 书感 悟</a:t>
            </a:r>
            <a:endParaRPr lang="zh-CN" altLang="en-US" sz="7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60725"/>
            <a:ext cx="2849563" cy="359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190" y="5077460"/>
            <a:ext cx="1146810" cy="1317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9" name="组合 4"/>
          <p:cNvGrpSpPr/>
          <p:nvPr/>
        </p:nvGrpSpPr>
        <p:grpSpPr>
          <a:xfrm>
            <a:off x="8967233" y="4816475"/>
            <a:ext cx="3349862" cy="3051630"/>
            <a:chOff x="1717439" y="-3539674"/>
            <a:chExt cx="5290198" cy="5945708"/>
          </a:xfrm>
        </p:grpSpPr>
        <p:pic>
          <p:nvPicPr>
            <p:cNvPr id="6155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868" y="-3539674"/>
              <a:ext cx="4556769" cy="39776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6" name="文本框 14"/>
            <p:cNvSpPr txBox="1"/>
            <p:nvPr/>
          </p:nvSpPr>
          <p:spPr>
            <a:xfrm>
              <a:off x="1717439" y="1509053"/>
              <a:ext cx="1103784" cy="8969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1" name="组合 20"/>
          <p:cNvGrpSpPr/>
          <p:nvPr/>
        </p:nvGrpSpPr>
        <p:grpSpPr>
          <a:xfrm>
            <a:off x="-734060" y="-401955"/>
            <a:ext cx="4876800" cy="1479550"/>
            <a:chOff x="-1106925" y="-527336"/>
            <a:chExt cx="4984898" cy="1593194"/>
          </a:xfrm>
        </p:grpSpPr>
        <p:pic>
          <p:nvPicPr>
            <p:cNvPr id="6153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77973" cy="10658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4" name="文本框 22"/>
            <p:cNvSpPr txBox="1"/>
            <p:nvPr/>
          </p:nvSpPr>
          <p:spPr>
            <a:xfrm>
              <a:off x="-1106925" y="-527336"/>
              <a:ext cx="1657350" cy="368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7095" y="398145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读书感悟</a:t>
            </a:r>
            <a:endParaRPr lang="zh-CN" altLang="en-US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53995" y="1719580"/>
            <a:ext cx="74021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本书的特点在于，内容并不是完全按照小标题的时间轴顺序来叙写的，而是在各个主题中插叙了与之相关联的内容，让你的心境也随着主人公命途多舛的一生而跌宕起伏。这样会给读者带来更深刻的冲击，阅读下去的欲望也更加的强烈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60725"/>
            <a:ext cx="2849563" cy="359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190" y="5077460"/>
            <a:ext cx="1146810" cy="1317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9" name="组合 4"/>
          <p:cNvGrpSpPr/>
          <p:nvPr/>
        </p:nvGrpSpPr>
        <p:grpSpPr>
          <a:xfrm>
            <a:off x="8967233" y="4816475"/>
            <a:ext cx="3349862" cy="3051630"/>
            <a:chOff x="1717439" y="-3539674"/>
            <a:chExt cx="5290198" cy="5945708"/>
          </a:xfrm>
        </p:grpSpPr>
        <p:pic>
          <p:nvPicPr>
            <p:cNvPr id="6155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868" y="-3539674"/>
              <a:ext cx="4556769" cy="39776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6" name="文本框 14"/>
            <p:cNvSpPr txBox="1"/>
            <p:nvPr/>
          </p:nvSpPr>
          <p:spPr>
            <a:xfrm>
              <a:off x="1717439" y="1509053"/>
              <a:ext cx="1103784" cy="8969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1" name="组合 20"/>
          <p:cNvGrpSpPr/>
          <p:nvPr/>
        </p:nvGrpSpPr>
        <p:grpSpPr>
          <a:xfrm>
            <a:off x="-734060" y="-401955"/>
            <a:ext cx="4876800" cy="1479550"/>
            <a:chOff x="-1106925" y="-527336"/>
            <a:chExt cx="4984898" cy="1593194"/>
          </a:xfrm>
        </p:grpSpPr>
        <p:pic>
          <p:nvPicPr>
            <p:cNvPr id="6153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77973" cy="10658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4" name="文本框 22"/>
            <p:cNvSpPr txBox="1"/>
            <p:nvPr/>
          </p:nvSpPr>
          <p:spPr>
            <a:xfrm>
              <a:off x="-1106925" y="-527336"/>
              <a:ext cx="1657350" cy="368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7095" y="398145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读书感悟</a:t>
            </a:r>
            <a:endParaRPr lang="zh-CN" altLang="en-US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9880" y="174117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3448050" y="1536700"/>
            <a:ext cx="598360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2" indent="-513080" algn="l" defTabSz="91440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希德先生是知识女性的杰出代表，是自尊、自信、自立、自强的典型，她不但为高等教育的发展做出了应有的贡献，更以自己坚韧顽强、宽厚包容、无私奉献的品质与情怀，阐释了女性领导力的独特内涵。对于广大女性来说，她是教育典范和女性楷模，具有榜样的力量和示范的价值，定能引领青年女性沿着正确的道路勇敢前行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60725"/>
            <a:ext cx="2849563" cy="359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190" y="5077460"/>
            <a:ext cx="1146810" cy="1317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9" name="组合 4"/>
          <p:cNvGrpSpPr/>
          <p:nvPr/>
        </p:nvGrpSpPr>
        <p:grpSpPr>
          <a:xfrm>
            <a:off x="8967233" y="4816475"/>
            <a:ext cx="3349862" cy="3051630"/>
            <a:chOff x="1717439" y="-3539674"/>
            <a:chExt cx="5290198" cy="5945708"/>
          </a:xfrm>
        </p:grpSpPr>
        <p:pic>
          <p:nvPicPr>
            <p:cNvPr id="6155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868" y="-3539674"/>
              <a:ext cx="4556769" cy="39776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6" name="文本框 14"/>
            <p:cNvSpPr txBox="1"/>
            <p:nvPr/>
          </p:nvSpPr>
          <p:spPr>
            <a:xfrm>
              <a:off x="1717439" y="1509053"/>
              <a:ext cx="1103784" cy="8969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1" name="组合 20"/>
          <p:cNvGrpSpPr/>
          <p:nvPr/>
        </p:nvGrpSpPr>
        <p:grpSpPr>
          <a:xfrm>
            <a:off x="-734060" y="-401955"/>
            <a:ext cx="4876800" cy="1479550"/>
            <a:chOff x="-1106925" y="-527336"/>
            <a:chExt cx="4984898" cy="1593194"/>
          </a:xfrm>
        </p:grpSpPr>
        <p:pic>
          <p:nvPicPr>
            <p:cNvPr id="6153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77973" cy="10658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4" name="文本框 22"/>
            <p:cNvSpPr txBox="1"/>
            <p:nvPr/>
          </p:nvSpPr>
          <p:spPr>
            <a:xfrm>
              <a:off x="-1106925" y="-527336"/>
              <a:ext cx="1657350" cy="368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7095" y="398145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读书感悟</a:t>
            </a:r>
            <a:endParaRPr lang="zh-CN" altLang="en-US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5060" y="86296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4236720" y="3613150"/>
            <a:ext cx="44869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-513080" algn="l" defTabSz="914400">
              <a:buSzPct val="1000"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阅读《谢希德传》让我深刻的意识到：要保持一颗求知的心，一颗进取的心，一颗爱国的心，成为学习的动力。知识是无穷无尽的，感悟它带给你的欢乐去理解它汲取精华。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나눔명조" pitchFamily="2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5060" y="361315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4236720" y="766445"/>
            <a:ext cx="53213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2" indent="-513080" algn="l" defTabSz="91440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伟大的思想、高尚的情操、美好的品德、良好的作风，都可以通过一个具体的形象得到生动的体现，把抽象的高深的道德标准、政治理论概念人格化，一切美好的东西都能看得见、摸得着。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20"/>
          <p:cNvGrpSpPr/>
          <p:nvPr/>
        </p:nvGrpSpPr>
        <p:grpSpPr>
          <a:xfrm>
            <a:off x="3613150" y="969645"/>
            <a:ext cx="4613275" cy="4665663"/>
            <a:chOff x="0" y="0"/>
            <a:chExt cx="4613650" cy="4664477"/>
          </a:xfrm>
        </p:grpSpPr>
        <p:pic>
          <p:nvPicPr>
            <p:cNvPr id="11272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3" name="文本框 9"/>
            <p:cNvSpPr txBox="1"/>
            <p:nvPr/>
          </p:nvSpPr>
          <p:spPr>
            <a:xfrm>
              <a:off x="1855444" y="3157652"/>
              <a:ext cx="1334563" cy="398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268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295275"/>
            <a:ext cx="5683250" cy="273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3" y="2214563"/>
            <a:ext cx="1214437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163513"/>
            <a:ext cx="1874838" cy="166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67275" y="2367280"/>
            <a:ext cx="253809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 伴读 书</a:t>
            </a:r>
            <a:endParaRPr lang="zh-CN" altLang="en-US" sz="6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2"/>
          <p:cNvSpPr/>
          <p:nvPr/>
        </p:nvSpPr>
        <p:spPr>
          <a:xfrm>
            <a:off x="-7302" y="0"/>
            <a:ext cx="2419350" cy="6858000"/>
          </a:xfrm>
          <a:prstGeom prst="rect">
            <a:avLst/>
          </a:prstGeom>
          <a:solidFill>
            <a:srgbClr val="7C7C7C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990600"/>
            <a:ext cx="3724275" cy="5470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5" name="组合 4"/>
          <p:cNvGrpSpPr/>
          <p:nvPr/>
        </p:nvGrpSpPr>
        <p:grpSpPr>
          <a:xfrm>
            <a:off x="1270953" y="356870"/>
            <a:ext cx="2973387" cy="749300"/>
            <a:chOff x="0" y="0"/>
            <a:chExt cx="2972780" cy="749440"/>
          </a:xfrm>
        </p:grpSpPr>
        <p:pic>
          <p:nvPicPr>
            <p:cNvPr id="5139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72780" cy="749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40" name="文本框 6"/>
            <p:cNvSpPr txBox="1"/>
            <p:nvPr/>
          </p:nvSpPr>
          <p:spPr>
            <a:xfrm>
              <a:off x="308377" y="122461"/>
              <a:ext cx="1657350" cy="4604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结伴读书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165090" y="1271905"/>
            <a:ext cx="51612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2" indent="-513080" algn="l" defTabSz="914400"/>
            <a:r>
              <a:rPr lang="zh-CN" altLang="en-US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谢希德是为我国的科学事业的研究与发展献身的所有科学 </a:t>
            </a:r>
            <a:r>
              <a:rPr lang="en-US" altLang="zh-CN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工作者的一个代表，她是集科研与育人为一身的典型代表，她的行为和精神将直接激励、鼓舞着下一代人。</a:t>
            </a:r>
            <a:r>
              <a:rPr lang="en-US" altLang="zh-CN" sz="2000" b="1" dirty="0">
                <a:solidFill>
                  <a:srgbClr val="3F3F3F"/>
                </a:solidFill>
                <a:latin typeface="나눔명조" pitchFamily="2" charset="-127"/>
                <a:sym typeface="나눔명조" pitchFamily="2" charset="-127"/>
              </a:rPr>
              <a:t>  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5165090" y="2910840"/>
            <a:ext cx="54038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-513080" algn="l" defTabSz="914400">
              <a:buSzPct val="1000"/>
            </a:pPr>
            <a:r>
              <a:rPr lang="zh-CN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这次的</a:t>
            </a:r>
            <a:r>
              <a:rPr lang="en-US" altLang="zh-CN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“</a:t>
            </a:r>
            <a:r>
              <a:rPr lang="zh-CN" altLang="en-US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结对读书相伴成长</a:t>
            </a:r>
            <a:r>
              <a:rPr lang="en-US" altLang="zh-CN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”</a:t>
            </a:r>
            <a:r>
              <a:rPr lang="zh-CN" altLang="en-US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活动，让我受益匪浅。很感谢老师为我推荐这本书，让我在了解谢希德先生的同时，学习到很多可贵的精神，值得终身受用。</a:t>
            </a:r>
            <a:endParaRPr lang="zh-CN" altLang="en-US" sz="2000" b="1" kern="1200" dirty="0">
              <a:solidFill>
                <a:srgbClr val="3F3F3F"/>
              </a:solidFill>
              <a:latin typeface="楷体" panose="02010609060101010101" pitchFamily="49" charset="-122"/>
              <a:ea typeface="楷体" panose="02010609060101010101" pitchFamily="49" charset="-122"/>
              <a:sym typeface="나눔명조" pitchFamily="2" charset="-127"/>
            </a:endParaRPr>
          </a:p>
          <a:p>
            <a:pPr indent="-513080" algn="l" defTabSz="914400">
              <a:buSzPct val="1000"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5090" y="4652645"/>
            <a:ext cx="549338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在阅读的过程中跟老师一起探讨书中情节，随后一起看纪实篇，共同感慨这位伟大的科学教育家命途多舛的一生，这样的感觉非常好，很开心自己能有幸参加这次活动。</a:t>
            </a:r>
            <a:r>
              <a:rPr lang="en-US" altLang="zh-CN" sz="2000" b="1" dirty="0">
                <a:solidFill>
                  <a:srgbClr val="3F3F3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나눔명조" pitchFamily="2" charset="-127"/>
              </a:rPr>
              <a:t> </a:t>
            </a:r>
            <a:r>
              <a:rPr lang="en-US" altLang="zh-CN" sz="2000" b="1" dirty="0">
                <a:solidFill>
                  <a:srgbClr val="3F3F3F"/>
                </a:solidFill>
                <a:latin typeface="나눔명조" pitchFamily="2" charset="-127"/>
                <a:sym typeface="나눔명조" pitchFamily="2" charset="-127"/>
              </a:rPr>
              <a:t>    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4596130" y="136842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677410" y="291084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672330" y="477329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5"/>
          <p:cNvPicPr>
            <a:picLocks noChangeAspect="1"/>
          </p:cNvPicPr>
          <p:nvPr/>
        </p:nvPicPr>
        <p:blipFill>
          <a:blip r:embed="rId1"/>
          <a:srcRect t="6407"/>
          <a:stretch>
            <a:fillRect/>
          </a:stretch>
        </p:blipFill>
        <p:spPr>
          <a:xfrm>
            <a:off x="0" y="-28575"/>
            <a:ext cx="12199938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765" y="-190500"/>
            <a:ext cx="4271010" cy="292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文本框 17"/>
          <p:cNvSpPr txBox="1"/>
          <p:nvPr/>
        </p:nvSpPr>
        <p:spPr>
          <a:xfrm>
            <a:off x="3360103" y="3079433"/>
            <a:ext cx="49149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6" name="组合 33"/>
          <p:cNvGrpSpPr/>
          <p:nvPr/>
        </p:nvGrpSpPr>
        <p:grpSpPr>
          <a:xfrm>
            <a:off x="5560695" y="1656080"/>
            <a:ext cx="4970146" cy="829945"/>
            <a:chOff x="-975261" y="-265106"/>
            <a:chExt cx="4969641" cy="828932"/>
          </a:xfrm>
        </p:grpSpPr>
        <p:grpSp>
          <p:nvGrpSpPr>
            <p:cNvPr id="3095" name="组合 34"/>
            <p:cNvGrpSpPr/>
            <p:nvPr/>
          </p:nvGrpSpPr>
          <p:grpSpPr>
            <a:xfrm>
              <a:off x="-975261" y="-265106"/>
              <a:ext cx="1518766" cy="786439"/>
              <a:chOff x="-975261" y="-265106"/>
              <a:chExt cx="1518766" cy="786439"/>
            </a:xfrm>
          </p:grpSpPr>
          <p:sp>
            <p:nvSpPr>
              <p:cNvPr id="3097" name="文本框 36"/>
              <p:cNvSpPr txBox="1"/>
              <p:nvPr/>
            </p:nvSpPr>
            <p:spPr>
              <a:xfrm>
                <a:off x="0" y="0"/>
                <a:ext cx="543505" cy="5213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/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98" name="文本框 37"/>
              <p:cNvSpPr txBox="1"/>
              <p:nvPr/>
            </p:nvSpPr>
            <p:spPr>
              <a:xfrm>
                <a:off x="-975261" y="-265106"/>
                <a:ext cx="569537" cy="5213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/>
                <a:r>
                  <a:rPr lang="en-US" altLang="zh-CN" sz="2800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·</a:t>
                </a:r>
                <a:endParaRPr lang="zh-CN" altLang="en-US" sz="28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096" name="文本框 35"/>
            <p:cNvSpPr txBox="1"/>
            <p:nvPr/>
          </p:nvSpPr>
          <p:spPr>
            <a:xfrm>
              <a:off x="-405723" y="-265106"/>
              <a:ext cx="4400103" cy="8289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这本书属于复旦大学校长传记系列丛书之一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79" name="组合 46"/>
          <p:cNvGrpSpPr/>
          <p:nvPr/>
        </p:nvGrpSpPr>
        <p:grpSpPr>
          <a:xfrm>
            <a:off x="6062980" y="4358323"/>
            <a:ext cx="4977765" cy="1938020"/>
            <a:chOff x="-155559" y="12684"/>
            <a:chExt cx="4977259" cy="1935654"/>
          </a:xfrm>
        </p:grpSpPr>
        <p:sp>
          <p:nvSpPr>
            <p:cNvPr id="3086" name="文本框 47"/>
            <p:cNvSpPr txBox="1"/>
            <p:nvPr/>
          </p:nvSpPr>
          <p:spPr>
            <a:xfrm>
              <a:off x="-155559" y="12684"/>
              <a:ext cx="4977259" cy="1935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作者王增藩为谢先生从事文字工作十余年，深为谢先生一生的杰出成就与崇高品质所感动，在复旦新闻硕士刘志祥的的协助下，完成了这本书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87" name="文本框 48"/>
            <p:cNvSpPr txBox="1"/>
            <p:nvPr/>
          </p:nvSpPr>
          <p:spPr>
            <a:xfrm>
              <a:off x="3359444" y="12684"/>
              <a:ext cx="116193" cy="521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endPara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3081" name="直接连接符 54"/>
          <p:cNvCxnSpPr/>
          <p:nvPr/>
        </p:nvCxnSpPr>
        <p:spPr>
          <a:xfrm flipV="1">
            <a:off x="6062980" y="1572895"/>
            <a:ext cx="2025015" cy="1270"/>
          </a:xfrm>
          <a:prstGeom prst="line">
            <a:avLst/>
          </a:prstGeom>
          <a:ln w="6350" cap="flat" cmpd="sng">
            <a:solidFill>
              <a:srgbClr val="A6A6A6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文本框 37"/>
          <p:cNvSpPr txBox="1"/>
          <p:nvPr/>
        </p:nvSpPr>
        <p:spPr>
          <a:xfrm>
            <a:off x="5560695" y="2980055"/>
            <a:ext cx="502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9"/>
          <p:cNvSpPr txBox="1"/>
          <p:nvPr/>
        </p:nvSpPr>
        <p:spPr>
          <a:xfrm>
            <a:off x="6111875" y="2781935"/>
            <a:ext cx="45319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出版于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2005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年，在复旦大学百年校庆之际，追思我们敬爱的谢希德先生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2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1395" y="8255"/>
            <a:ext cx="2286000" cy="2026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880110" y="435864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800"/>
          </a:p>
        </p:txBody>
      </p:sp>
      <p:grpSp>
        <p:nvGrpSpPr>
          <p:cNvPr id="7" name="组合 46"/>
          <p:cNvGrpSpPr/>
          <p:nvPr/>
        </p:nvGrpSpPr>
        <p:grpSpPr>
          <a:xfrm>
            <a:off x="6941820" y="4459923"/>
            <a:ext cx="4977765" cy="521970"/>
            <a:chOff x="-155559" y="12684"/>
            <a:chExt cx="4977259" cy="521333"/>
          </a:xfrm>
        </p:grpSpPr>
        <p:sp>
          <p:nvSpPr>
            <p:cNvPr id="8" name="文本框 47"/>
            <p:cNvSpPr txBox="1"/>
            <p:nvPr/>
          </p:nvSpPr>
          <p:spPr>
            <a:xfrm>
              <a:off x="-155559" y="12684"/>
              <a:ext cx="4977259" cy="4598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48"/>
            <p:cNvSpPr txBox="1"/>
            <p:nvPr/>
          </p:nvSpPr>
          <p:spPr>
            <a:xfrm>
              <a:off x="3359444" y="12684"/>
              <a:ext cx="116193" cy="521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endPara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542915" y="435864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800"/>
          </a:p>
        </p:txBody>
      </p:sp>
      <p:pic>
        <p:nvPicPr>
          <p:cNvPr id="717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" y="8255"/>
            <a:ext cx="651891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组合 33"/>
          <p:cNvGrpSpPr/>
          <p:nvPr/>
        </p:nvGrpSpPr>
        <p:grpSpPr>
          <a:xfrm>
            <a:off x="1418590" y="1795145"/>
            <a:ext cx="4970146" cy="751205"/>
            <a:chOff x="-181592" y="-228955"/>
            <a:chExt cx="4969641" cy="750288"/>
          </a:xfrm>
        </p:grpSpPr>
        <p:grpSp>
          <p:nvGrpSpPr>
            <p:cNvPr id="3095" name="组合 34"/>
            <p:cNvGrpSpPr/>
            <p:nvPr/>
          </p:nvGrpSpPr>
          <p:grpSpPr>
            <a:xfrm>
              <a:off x="-181592" y="-228955"/>
              <a:ext cx="725097" cy="750288"/>
              <a:chOff x="-181592" y="-228955"/>
              <a:chExt cx="725097" cy="750288"/>
            </a:xfrm>
          </p:grpSpPr>
          <p:sp>
            <p:nvSpPr>
              <p:cNvPr id="3097" name="文本框 36"/>
              <p:cNvSpPr txBox="1"/>
              <p:nvPr/>
            </p:nvSpPr>
            <p:spPr>
              <a:xfrm>
                <a:off x="0" y="0"/>
                <a:ext cx="543505" cy="5213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/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98" name="文本框 37"/>
              <p:cNvSpPr txBox="1"/>
              <p:nvPr/>
            </p:nvSpPr>
            <p:spPr>
              <a:xfrm>
                <a:off x="-181592" y="-228955"/>
                <a:ext cx="569537" cy="5213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/>
                <a:r>
                  <a:rPr lang="en-US" altLang="zh-CN" sz="2800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·</a:t>
                </a:r>
                <a:endParaRPr lang="zh-CN" altLang="en-US" sz="28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096" name="文本框 35"/>
            <p:cNvSpPr txBox="1"/>
            <p:nvPr/>
          </p:nvSpPr>
          <p:spPr>
            <a:xfrm>
              <a:off x="387946" y="-228955"/>
              <a:ext cx="4400103" cy="5828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1" hangingPunct="1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内容概述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79" name="组合 46"/>
          <p:cNvGrpSpPr/>
          <p:nvPr/>
        </p:nvGrpSpPr>
        <p:grpSpPr>
          <a:xfrm>
            <a:off x="2003425" y="4689158"/>
            <a:ext cx="4977765" cy="583565"/>
            <a:chOff x="-155559" y="12684"/>
            <a:chExt cx="4977259" cy="582853"/>
          </a:xfrm>
        </p:grpSpPr>
        <p:sp>
          <p:nvSpPr>
            <p:cNvPr id="3086" name="文本框 47"/>
            <p:cNvSpPr txBox="1"/>
            <p:nvPr/>
          </p:nvSpPr>
          <p:spPr>
            <a:xfrm>
              <a:off x="-155559" y="12684"/>
              <a:ext cx="4977259" cy="5828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结伴读书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87" name="文本框 48"/>
            <p:cNvSpPr txBox="1"/>
            <p:nvPr/>
          </p:nvSpPr>
          <p:spPr>
            <a:xfrm>
              <a:off x="3359444" y="12684"/>
              <a:ext cx="116193" cy="521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endPara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3081" name="直接连接符 54"/>
          <p:cNvCxnSpPr/>
          <p:nvPr/>
        </p:nvCxnSpPr>
        <p:spPr>
          <a:xfrm flipV="1">
            <a:off x="93345" y="1295400"/>
            <a:ext cx="2025015" cy="1270"/>
          </a:xfrm>
          <a:prstGeom prst="line">
            <a:avLst/>
          </a:prstGeom>
          <a:ln w="6350" cap="flat" cmpd="sng">
            <a:solidFill>
              <a:srgbClr val="A6A6A6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文本框 37"/>
          <p:cNvSpPr txBox="1"/>
          <p:nvPr/>
        </p:nvSpPr>
        <p:spPr>
          <a:xfrm>
            <a:off x="1418590" y="3242310"/>
            <a:ext cx="502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9"/>
          <p:cNvSpPr txBox="1"/>
          <p:nvPr/>
        </p:nvSpPr>
        <p:spPr>
          <a:xfrm>
            <a:off x="1969770" y="3242310"/>
            <a:ext cx="45319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读书感悟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2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" y="82550"/>
            <a:ext cx="2286000" cy="1712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48"/>
          <p:cNvSpPr txBox="1"/>
          <p:nvPr/>
        </p:nvSpPr>
        <p:spPr>
          <a:xfrm>
            <a:off x="4982845" y="4358640"/>
            <a:ext cx="116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6050" y="468947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20"/>
          <p:cNvGrpSpPr/>
          <p:nvPr/>
        </p:nvGrpSpPr>
        <p:grpSpPr>
          <a:xfrm>
            <a:off x="3634740" y="975995"/>
            <a:ext cx="4613275" cy="4665663"/>
            <a:chOff x="-6986" y="-17775"/>
            <a:chExt cx="4613650" cy="4664477"/>
          </a:xfrm>
        </p:grpSpPr>
        <p:pic>
          <p:nvPicPr>
            <p:cNvPr id="8200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986" y="-17775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1" name="文本框 9"/>
            <p:cNvSpPr txBox="1"/>
            <p:nvPr/>
          </p:nvSpPr>
          <p:spPr>
            <a:xfrm>
              <a:off x="1157699" y="1220795"/>
              <a:ext cx="2594186" cy="2306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zh-CN" altLang="en-US" sz="72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内 容概 述</a:t>
              </a:r>
              <a:endParaRPr lang="zh-CN" altLang="en-US" sz="7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196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295275"/>
            <a:ext cx="5683250" cy="273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3" y="2214563"/>
            <a:ext cx="1214437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163513"/>
            <a:ext cx="1874838" cy="1662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20"/>
          <p:cNvGrpSpPr/>
          <p:nvPr/>
        </p:nvGrpSpPr>
        <p:grpSpPr>
          <a:xfrm>
            <a:off x="323850" y="569595"/>
            <a:ext cx="2172335" cy="2012950"/>
            <a:chOff x="0" y="0"/>
            <a:chExt cx="4613650" cy="4664477"/>
          </a:xfrm>
        </p:grpSpPr>
        <p:pic>
          <p:nvPicPr>
            <p:cNvPr id="4104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文本框 9"/>
            <p:cNvSpPr txBox="1"/>
            <p:nvPr/>
          </p:nvSpPr>
          <p:spPr>
            <a:xfrm>
              <a:off x="1855444" y="3037010"/>
              <a:ext cx="1334563" cy="849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00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770" y="20955"/>
            <a:ext cx="4392295" cy="2116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" y="-461645"/>
            <a:ext cx="1069340" cy="213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065" y="112395"/>
            <a:ext cx="1422400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702560" y="956310"/>
            <a:ext cx="361061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谢希德是我国著名物理学家、教育家和社会活动家，她有着坎坷的经历和丰富的精神世界。她热爱祖国、追求真理、献身科学、人格高尚，堪称楷模。本传对她的人生历程作出较为全面的概览，展现了她一生的光辉业绩与魅力风采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190" y="956310"/>
            <a:ext cx="10001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 容概 述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" name="图片 3" descr="W0201206066213764137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470" y="2363470"/>
            <a:ext cx="2412365" cy="3427095"/>
          </a:xfrm>
          <a:prstGeom prst="rect">
            <a:avLst/>
          </a:prstGeom>
        </p:spPr>
      </p:pic>
      <p:sp>
        <p:nvSpPr>
          <p:cNvPr id="8201" name="文本框 9"/>
          <p:cNvSpPr txBox="1"/>
          <p:nvPr/>
        </p:nvSpPr>
        <p:spPr>
          <a:xfrm>
            <a:off x="1197610" y="1880235"/>
            <a:ext cx="8147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提要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202" name="直接连接符 11"/>
          <p:cNvCxnSpPr>
            <a:endCxn id="8201" idx="1"/>
          </p:cNvCxnSpPr>
          <p:nvPr/>
        </p:nvCxnSpPr>
        <p:spPr>
          <a:xfrm>
            <a:off x="655955" y="2052320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3" name="直接连接符 13"/>
          <p:cNvCxnSpPr/>
          <p:nvPr/>
        </p:nvCxnSpPr>
        <p:spPr>
          <a:xfrm>
            <a:off x="2657121" y="2189838"/>
            <a:ext cx="58737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" name="直接连接符 11"/>
          <p:cNvCxnSpPr/>
          <p:nvPr/>
        </p:nvCxnSpPr>
        <p:spPr>
          <a:xfrm>
            <a:off x="1826260" y="2064385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20"/>
          <p:cNvGrpSpPr/>
          <p:nvPr/>
        </p:nvGrpSpPr>
        <p:grpSpPr>
          <a:xfrm>
            <a:off x="323850" y="569595"/>
            <a:ext cx="2172335" cy="2012950"/>
            <a:chOff x="0" y="0"/>
            <a:chExt cx="4613650" cy="4664477"/>
          </a:xfrm>
        </p:grpSpPr>
        <p:pic>
          <p:nvPicPr>
            <p:cNvPr id="4104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文本框 9"/>
            <p:cNvSpPr txBox="1"/>
            <p:nvPr/>
          </p:nvSpPr>
          <p:spPr>
            <a:xfrm>
              <a:off x="1855444" y="3037010"/>
              <a:ext cx="1334563" cy="849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00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65" y="20955"/>
            <a:ext cx="3911600" cy="188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" y="-461645"/>
            <a:ext cx="1069340" cy="213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565" y="20955"/>
            <a:ext cx="1272540" cy="1127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35020" y="925830"/>
            <a:ext cx="3610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1921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年出生于福建泉州，之后就读在燕京大学附中，随后转学到贝满女中（敬业乐群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190" y="1050290"/>
            <a:ext cx="10001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 容概 述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47340" y="95631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414395" y="2962275"/>
            <a:ext cx="3610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因为身体原因，病痛四年，三次参加高考，最终从厦门大学毕业（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1946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47975" y="296227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3444875" y="4751705"/>
            <a:ext cx="3549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1947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年史密斯女子文理学院（研究生），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1949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年麻省理工学院（博士）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47340" y="475170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cxnSp>
        <p:nvCxnSpPr>
          <p:cNvPr id="8202" name="直接连接符 11"/>
          <p:cNvCxnSpPr/>
          <p:nvPr/>
        </p:nvCxnSpPr>
        <p:spPr>
          <a:xfrm>
            <a:off x="562610" y="2052320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1" name="文本框 9"/>
          <p:cNvSpPr txBox="1"/>
          <p:nvPr/>
        </p:nvSpPr>
        <p:spPr>
          <a:xfrm>
            <a:off x="1058545" y="1939925"/>
            <a:ext cx="90805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求学经历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1"/>
          <p:cNvCxnSpPr/>
          <p:nvPr/>
        </p:nvCxnSpPr>
        <p:spPr>
          <a:xfrm>
            <a:off x="1826260" y="2064385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14" name="图片 13" descr="2002923456187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65" y="3105150"/>
            <a:ext cx="1987550" cy="2721610"/>
          </a:xfrm>
          <a:prstGeom prst="rect">
            <a:avLst/>
          </a:prstGeom>
        </p:spPr>
      </p:pic>
      <p:pic>
        <p:nvPicPr>
          <p:cNvPr id="15" name="图片 14" descr="648568c1td7131d3e5a55&amp;6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910" y="2052320"/>
            <a:ext cx="2981960" cy="4326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20"/>
          <p:cNvGrpSpPr/>
          <p:nvPr/>
        </p:nvGrpSpPr>
        <p:grpSpPr>
          <a:xfrm>
            <a:off x="323850" y="569595"/>
            <a:ext cx="2172335" cy="2012950"/>
            <a:chOff x="0" y="0"/>
            <a:chExt cx="4613650" cy="4664477"/>
          </a:xfrm>
        </p:grpSpPr>
        <p:pic>
          <p:nvPicPr>
            <p:cNvPr id="4104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文本框 9"/>
            <p:cNvSpPr txBox="1"/>
            <p:nvPr/>
          </p:nvSpPr>
          <p:spPr>
            <a:xfrm>
              <a:off x="1855444" y="3037010"/>
              <a:ext cx="1334563" cy="849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00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65" y="20955"/>
            <a:ext cx="3911600" cy="188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" y="-461645"/>
            <a:ext cx="1069340" cy="213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565" y="20955"/>
            <a:ext cx="1272540" cy="1127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35020" y="925830"/>
            <a:ext cx="3610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1952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年回国后，任聘为复旦的讲师，一心埋头于祖国的科教事业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190" y="1050290"/>
            <a:ext cx="10001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 容概 述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47340" y="95631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525270" y="3028950"/>
            <a:ext cx="40436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</a:rPr>
              <a:t>1955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年开出了固体物理专门化，在相当长的时间里一直是国内最流行的物理教科书，随后的短短几年，开设了一系列的物理课程（半导体物理学），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1958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晋升复旦教授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flipV="1">
            <a:off x="1012190" y="3028950"/>
            <a:ext cx="487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cxnSp>
        <p:nvCxnSpPr>
          <p:cNvPr id="8202" name="直接连接符 11"/>
          <p:cNvCxnSpPr/>
          <p:nvPr/>
        </p:nvCxnSpPr>
        <p:spPr>
          <a:xfrm>
            <a:off x="562610" y="2052320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1" name="文本框 9"/>
          <p:cNvSpPr txBox="1"/>
          <p:nvPr/>
        </p:nvSpPr>
        <p:spPr>
          <a:xfrm>
            <a:off x="1058545" y="1939925"/>
            <a:ext cx="90805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教书育人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1"/>
          <p:cNvCxnSpPr/>
          <p:nvPr/>
        </p:nvCxnSpPr>
        <p:spPr>
          <a:xfrm>
            <a:off x="1826260" y="2064385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" name="图片 3" descr="1203312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305" y="2296160"/>
            <a:ext cx="3261360" cy="4142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20"/>
          <p:cNvGrpSpPr/>
          <p:nvPr/>
        </p:nvGrpSpPr>
        <p:grpSpPr>
          <a:xfrm>
            <a:off x="323850" y="569595"/>
            <a:ext cx="2172335" cy="2012950"/>
            <a:chOff x="0" y="0"/>
            <a:chExt cx="4613650" cy="4664477"/>
          </a:xfrm>
        </p:grpSpPr>
        <p:pic>
          <p:nvPicPr>
            <p:cNvPr id="4104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文本框 9"/>
            <p:cNvSpPr txBox="1"/>
            <p:nvPr/>
          </p:nvSpPr>
          <p:spPr>
            <a:xfrm>
              <a:off x="1855444" y="3037010"/>
              <a:ext cx="1334563" cy="849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00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65" y="20955"/>
            <a:ext cx="3911600" cy="188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" y="-461645"/>
            <a:ext cx="1069340" cy="213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565" y="20955"/>
            <a:ext cx="1272540" cy="1127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335020" y="925830"/>
            <a:ext cx="44107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在改革开放之，率先带领复旦大学走出国门，与国际学术界建立了广泛的联系，极大的提高了复旦在国际上的知名度。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2190" y="1050290"/>
            <a:ext cx="10001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 容概 述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47340" y="95631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434715" y="2992120"/>
            <a:ext cx="40436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1983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任命为复旦大学校长，成为新中国任命大学女校长第一人，也是复旦物理系改天换地第一人。同时，复旦大学美国研究中心在她的领导下建立起来，并为它的发展鞠躬精粹，直到生命的最后一息。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202" name="直接连接符 11"/>
          <p:cNvCxnSpPr/>
          <p:nvPr/>
        </p:nvCxnSpPr>
        <p:spPr>
          <a:xfrm>
            <a:off x="562610" y="2052320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1" name="文本框 9"/>
          <p:cNvSpPr txBox="1"/>
          <p:nvPr/>
        </p:nvSpPr>
        <p:spPr>
          <a:xfrm>
            <a:off x="1058545" y="1939925"/>
            <a:ext cx="90805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教书育人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1"/>
          <p:cNvCxnSpPr/>
          <p:nvPr/>
        </p:nvCxnSpPr>
        <p:spPr>
          <a:xfrm>
            <a:off x="1826260" y="2064385"/>
            <a:ext cx="541655" cy="12065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5" name="图片 4" descr="1300656955_xfK7g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" y="4079240"/>
            <a:ext cx="3034030" cy="2194560"/>
          </a:xfrm>
          <a:prstGeom prst="rect">
            <a:avLst/>
          </a:prstGeom>
        </p:spPr>
      </p:pic>
      <p:pic>
        <p:nvPicPr>
          <p:cNvPr id="6" name="图片 5" descr="W0201205295576575839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730" y="2172335"/>
            <a:ext cx="4112895" cy="2962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47340" y="299212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20"/>
          <p:cNvGrpSpPr/>
          <p:nvPr/>
        </p:nvGrpSpPr>
        <p:grpSpPr>
          <a:xfrm>
            <a:off x="300990" y="557530"/>
            <a:ext cx="2172335" cy="2012950"/>
            <a:chOff x="0" y="0"/>
            <a:chExt cx="4613650" cy="4664477"/>
          </a:xfrm>
        </p:grpSpPr>
        <p:pic>
          <p:nvPicPr>
            <p:cNvPr id="4104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613650" cy="4664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文本框 9"/>
            <p:cNvSpPr txBox="1"/>
            <p:nvPr/>
          </p:nvSpPr>
          <p:spPr>
            <a:xfrm>
              <a:off x="1855444" y="3037010"/>
              <a:ext cx="1334563" cy="8490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00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65" y="20955"/>
            <a:ext cx="3911600" cy="188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" y="-461645"/>
            <a:ext cx="1069340" cy="213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565" y="20955"/>
            <a:ext cx="1272540" cy="1127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76275" y="3122295"/>
            <a:ext cx="73031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谢希德先生的一生是极不平凡的一生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她生于军阀混战的贫穷旧中国；求学于日寇侵略、民族灾难深重的岁月；怀着科学救国的抱负学成于万里海外；又在新中国成立之后，历尽曲折毅然返回祖国；无私忘我地投身于祖国社会主义建设事业中。她的一生和复旦大学所走过的百年历程一样，见证了中国从一个贫穷落后的、任人欺凌的旧中国到今天的发展、昂首的屹立于世界民族之林的新中国的近百年的历史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149350"/>
            <a:ext cx="10001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 容概 述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8595" y="319913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3414395" y="2962275"/>
            <a:ext cx="3610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xiexiderenwudiaoxiang_3228929.jpg.thum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290" y="2773045"/>
            <a:ext cx="2379980" cy="3539490"/>
          </a:xfrm>
          <a:prstGeom prst="rect">
            <a:avLst/>
          </a:prstGeom>
        </p:spPr>
      </p:pic>
      <p:pic>
        <p:nvPicPr>
          <p:cNvPr id="14" name="图片 13" descr="t019c1fc0f012b706c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865" y="401955"/>
            <a:ext cx="3406140" cy="2443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WPS 演示</Application>
  <PresentationFormat>自定义</PresentationFormat>
  <Paragraphs>134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Calibri Light</vt:lpstr>
      <vt:lpstr>楷体</vt:lpstr>
      <vt:lpstr>微软雅黑</vt:lpstr>
      <vt:lpstr>나눔명조</vt:lpstr>
      <vt:lpstr>Arial Unicode MS</vt:lpstr>
      <vt:lpstr>Malgun Gothic</vt:lpstr>
      <vt:lpstr>Tahoma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acer</cp:lastModifiedBy>
  <cp:revision>6</cp:revision>
  <dcterms:created xsi:type="dcterms:W3CDTF">2017-12-14T14:47:00Z</dcterms:created>
  <dcterms:modified xsi:type="dcterms:W3CDTF">2017-12-15T02:44:47Z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