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theme/themeOverride6.xml" ContentType="application/vnd.openxmlformats-officedocument.themeOverr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charts/chart13.xml" ContentType="application/vnd.openxmlformats-officedocument.drawingml.chart+xml"/>
  <Override PartName="/ppt/theme/themeOverride9.xml" ContentType="application/vnd.openxmlformats-officedocument.themeOverride+xml"/>
  <Override PartName="/ppt/charts/chart14.xml" ContentType="application/vnd.openxmlformats-officedocument.drawingml.chart+xml"/>
  <Override PartName="/ppt/theme/themeOverride10.xml" ContentType="application/vnd.openxmlformats-officedocument.themeOverride+xml"/>
  <Override PartName="/ppt/charts/chart15.xml" ContentType="application/vnd.openxmlformats-officedocument.drawingml.chart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</p:sldMasterIdLst>
  <p:notesMasterIdLst>
    <p:notesMasterId r:id="rId38"/>
  </p:notesMasterIdLst>
  <p:sldIdLst>
    <p:sldId id="270" r:id="rId3"/>
    <p:sldId id="257" r:id="rId4"/>
    <p:sldId id="258" r:id="rId5"/>
    <p:sldId id="273" r:id="rId6"/>
    <p:sldId id="259" r:id="rId7"/>
    <p:sldId id="271" r:id="rId8"/>
    <p:sldId id="277" r:id="rId9"/>
    <p:sldId id="274" r:id="rId10"/>
    <p:sldId id="291" r:id="rId11"/>
    <p:sldId id="279" r:id="rId12"/>
    <p:sldId id="286" r:id="rId13"/>
    <p:sldId id="281" r:id="rId14"/>
    <p:sldId id="282" r:id="rId15"/>
    <p:sldId id="283" r:id="rId16"/>
    <p:sldId id="284" r:id="rId17"/>
    <p:sldId id="306" r:id="rId18"/>
    <p:sldId id="307" r:id="rId19"/>
    <p:sldId id="308" r:id="rId20"/>
    <p:sldId id="285" r:id="rId21"/>
    <p:sldId id="288" r:id="rId22"/>
    <p:sldId id="287" r:id="rId23"/>
    <p:sldId id="290" r:id="rId24"/>
    <p:sldId id="289" r:id="rId25"/>
    <p:sldId id="295" r:id="rId26"/>
    <p:sldId id="296" r:id="rId27"/>
    <p:sldId id="297" r:id="rId28"/>
    <p:sldId id="298" r:id="rId29"/>
    <p:sldId id="303" r:id="rId30"/>
    <p:sldId id="301" r:id="rId31"/>
    <p:sldId id="302" r:id="rId32"/>
    <p:sldId id="299" r:id="rId33"/>
    <p:sldId id="304" r:id="rId34"/>
    <p:sldId id="305" r:id="rId35"/>
    <p:sldId id="293" r:id="rId36"/>
    <p:sldId id="260" r:id="rId37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800"/>
    <a:srgbClr val="000000"/>
    <a:srgbClr val="777777"/>
    <a:srgbClr val="FFFFFF"/>
    <a:srgbClr val="FF9900"/>
    <a:srgbClr val="FF9B05"/>
    <a:srgbClr val="FCE5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8" autoAdjust="0"/>
    <p:restoredTop sz="98611" autoAdjust="0"/>
  </p:normalViewPr>
  <p:slideViewPr>
    <p:cSldViewPr snapToGrid="0">
      <p:cViewPr>
        <p:scale>
          <a:sx n="60" d="100"/>
          <a:sy n="60" d="100"/>
        </p:scale>
        <p:origin x="-510" y="-612"/>
      </p:cViewPr>
      <p:guideLst>
        <p:guide orient="horz" pos="2154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26700;&#38754;&#30340;&#19996;&#35199;\&#25991;&#31456;-&#32858;&#38598;&#24418;&#24577;\&#32479;&#35745;&#24180;&#37492;\&#28246;&#21271;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26700;&#38754;&#30340;&#19996;&#35199;\&#25991;&#31456;-&#32858;&#38598;&#24418;&#24577;\&#32479;&#35745;&#24180;&#37492;\&#28246;&#21271;.xlsx" TargetMode="External"/><Relationship Id="rId1" Type="http://schemas.openxmlformats.org/officeDocument/2006/relationships/themeOverride" Target="../theme/themeOverride6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26700;&#38754;&#30340;&#19996;&#35199;\&#25991;&#31456;-&#32858;&#38598;&#24418;&#24577;\&#32479;&#35745;&#24180;&#37492;\&#28246;&#21271;.xlsx" TargetMode="External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26700;&#38754;&#30340;&#19996;&#35199;\&#25991;&#31456;-&#32858;&#38598;&#24418;&#24577;\&#32479;&#35745;&#24180;&#37492;\&#28246;&#21271;.xlsx" TargetMode="External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26700;&#38754;&#30340;&#19996;&#35199;\&#25991;&#31456;-&#32858;&#38598;&#24418;&#24577;\&#32479;&#35745;&#24180;&#37492;\&#28246;&#21271;.xlsx" TargetMode="External"/><Relationship Id="rId1" Type="http://schemas.openxmlformats.org/officeDocument/2006/relationships/themeOverride" Target="../theme/themeOverride9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26700;&#38754;&#30340;&#19996;&#35199;\&#25991;&#31456;-&#32858;&#38598;&#24418;&#24577;\&#32479;&#35745;&#24180;&#37492;\&#28246;&#21271;.xlsx" TargetMode="External"/><Relationship Id="rId1" Type="http://schemas.openxmlformats.org/officeDocument/2006/relationships/themeOverride" Target="../theme/themeOverride10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26700;&#38754;&#30340;&#19996;&#35199;\&#25991;&#31456;-&#32858;&#38598;&#24418;&#24577;\&#32479;&#35745;&#24180;&#37492;\&#28246;&#21271;.xlsx" TargetMode="External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26700;&#38754;&#30340;&#19996;&#35199;\&#25991;&#31456;-&#32858;&#38598;&#24418;&#24577;\&#32479;&#35745;&#24180;&#37492;\&#28246;&#21271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26700;&#38754;&#30340;&#19996;&#35199;\&#25991;&#31456;-&#32858;&#38598;&#24418;&#24577;\&#32479;&#35745;&#24180;&#37492;\&#28246;&#21271;.xlsx" TargetMode="External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26700;&#38754;&#30340;&#19996;&#35199;\&#25991;&#31456;-&#32858;&#38598;&#24418;&#24577;\&#32479;&#35745;&#24180;&#37492;\&#28246;&#21271;.xlsx" TargetMode="External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26700;&#38754;&#30340;&#19996;&#35199;\&#25991;&#31456;-&#32858;&#38598;&#24418;&#24577;\&#32479;&#35745;&#24180;&#37492;\&#28246;&#21271;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8428020935962"/>
          <c:y val="3.5609151177851406E-2"/>
          <c:w val="0.78595989285621182"/>
          <c:h val="0.8473863327793764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人口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6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Sheet2!$A$2:$A$10</c:f>
              <c:numCache>
                <c:formatCode>General</c:formatCode>
                <c:ptCount val="9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2008</c:v>
                </c:pt>
              </c:numCache>
            </c:numRef>
          </c:xVal>
          <c:yVal>
            <c:numRef>
              <c:f>Sheet2!$B$2:$B$10</c:f>
              <c:numCache>
                <c:formatCode>General</c:formatCode>
                <c:ptCount val="9"/>
                <c:pt idx="0">
                  <c:v>4026.83</c:v>
                </c:pt>
                <c:pt idx="1">
                  <c:v>4408.1499999999996</c:v>
                </c:pt>
                <c:pt idx="2">
                  <c:v>4684.45</c:v>
                </c:pt>
                <c:pt idx="3">
                  <c:v>4980.1899999999996</c:v>
                </c:pt>
                <c:pt idx="4">
                  <c:v>5439.29</c:v>
                </c:pt>
                <c:pt idx="5">
                  <c:v>5772.07</c:v>
                </c:pt>
                <c:pt idx="6">
                  <c:v>5960</c:v>
                </c:pt>
                <c:pt idx="7">
                  <c:v>6031</c:v>
                </c:pt>
                <c:pt idx="8">
                  <c:v>6110.8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866304"/>
        <c:axId val="142867840"/>
      </c:scatterChart>
      <c:valAx>
        <c:axId val="142866304"/>
        <c:scaling>
          <c:orientation val="minMax"/>
          <c:max val="2010"/>
          <c:min val="1970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crossAx val="142867840"/>
        <c:crosses val="autoZero"/>
        <c:crossBetween val="midCat"/>
      </c:valAx>
      <c:valAx>
        <c:axId val="1428678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crossAx val="142866304"/>
        <c:crosses val="autoZero"/>
        <c:crossBetween val="midCat"/>
      </c:valAx>
      <c:spPr>
        <a:ln>
          <a:solidFill>
            <a:schemeClr val="bg1">
              <a:lumMod val="85000"/>
            </a:schemeClr>
          </a:solidFill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400">
          <a:latin typeface="Candara" pitchFamily="34" charset="0"/>
        </a:defRPr>
      </a:pPr>
      <a:endParaRPr lang="zh-CN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8428020935962"/>
          <c:y val="3.5609151177851406E-2"/>
          <c:w val="0.81268242922503564"/>
          <c:h val="0.84738633277937647"/>
        </c:manualLayout>
      </c:layou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人口</c:v>
                </c:pt>
              </c:strCache>
            </c:strRef>
          </c:tx>
          <c:spPr>
            <a:ln w="19050">
              <a:solidFill>
                <a:schemeClr val="tx1"/>
              </a:solidFill>
            </a:ln>
            <a:effectLst/>
          </c:spPr>
          <c:marker>
            <c:symbol val="circle"/>
            <c:size val="46"/>
            <c:spPr>
              <a:solidFill>
                <a:schemeClr val="bg1"/>
              </a:solidFill>
              <a:ln w="0" cmpd="sng">
                <a:solidFill>
                  <a:schemeClr val="tx1"/>
                </a:solidFill>
                <a:prstDash val="sysDash"/>
              </a:ln>
              <a:effectLst/>
            </c:spPr>
          </c:marker>
          <c:cat>
            <c:numRef>
              <c:f>Sheet2!$A$2:$A$6</c:f>
              <c:numCache>
                <c:formatCode>General</c:formatCode>
                <c:ptCount val="5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2008</c:v>
                </c:pt>
              </c:numCache>
            </c:numRef>
          </c:cat>
          <c:val>
            <c:numRef>
              <c:f>Sheet2!$C$2:$C$6</c:f>
              <c:numCache>
                <c:formatCode>0</c:formatCode>
                <c:ptCount val="5"/>
                <c:pt idx="0">
                  <c:v>40.268299999999996</c:v>
                </c:pt>
                <c:pt idx="1">
                  <c:v>46.844499999999996</c:v>
                </c:pt>
                <c:pt idx="2">
                  <c:v>54.392899999999997</c:v>
                </c:pt>
                <c:pt idx="3">
                  <c:v>59.6</c:v>
                </c:pt>
                <c:pt idx="4">
                  <c:v>61.108000000000004</c:v>
                </c:pt>
              </c:numCache>
            </c:numRef>
          </c:val>
          <c:smooth val="0"/>
        </c:ser>
        <c:ser>
          <c:idx val="1"/>
          <c:order val="1"/>
          <c:spPr>
            <a:ln>
              <a:noFill/>
            </a:ln>
          </c:spPr>
          <c:marker>
            <c:symbol val="circle"/>
            <c:size val="42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9.7737317845737734E-2"/>
                  <c:y val="3.975305470032619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latin typeface="Broadway" pitchFamily="82" charset="0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Sheet2!$A$2:$A$6</c:f>
              <c:numCache>
                <c:formatCode>General</c:formatCode>
                <c:ptCount val="5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2008</c:v>
                </c:pt>
              </c:numCache>
            </c:numRef>
          </c:cat>
          <c:val>
            <c:numRef>
              <c:f>Sheet2!$C$2:$C$6</c:f>
              <c:numCache>
                <c:formatCode>0</c:formatCode>
                <c:ptCount val="5"/>
                <c:pt idx="0">
                  <c:v>40.268299999999996</c:v>
                </c:pt>
                <c:pt idx="1">
                  <c:v>46.844499999999996</c:v>
                </c:pt>
                <c:pt idx="2">
                  <c:v>54.392899999999997</c:v>
                </c:pt>
                <c:pt idx="3">
                  <c:v>59.6</c:v>
                </c:pt>
                <c:pt idx="4">
                  <c:v>61.108000000000004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402560"/>
        <c:axId val="148404096"/>
      </c:lineChart>
      <c:catAx>
        <c:axId val="14840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200"/>
            </a:pPr>
            <a:endParaRPr lang="zh-CN"/>
          </a:p>
        </c:txPr>
        <c:crossAx val="148404096"/>
        <c:crosses val="autoZero"/>
        <c:auto val="1"/>
        <c:lblAlgn val="ctr"/>
        <c:lblOffset val="100"/>
        <c:noMultiLvlLbl val="0"/>
      </c:catAx>
      <c:valAx>
        <c:axId val="148404096"/>
        <c:scaling>
          <c:orientation val="minMax"/>
          <c:min val="20"/>
        </c:scaling>
        <c:delete val="0"/>
        <c:axPos val="l"/>
        <c:numFmt formatCode="0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200"/>
            </a:pPr>
            <a:endParaRPr lang="zh-CN"/>
          </a:p>
        </c:txPr>
        <c:crossAx val="14840256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/>
      </a:pPr>
      <a:endParaRPr lang="zh-CN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8428020935962"/>
          <c:y val="3.5609151177851406E-2"/>
          <c:w val="0.81268242922503564"/>
          <c:h val="0.84738633277937647"/>
        </c:manualLayout>
      </c:layou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人口</c:v>
                </c:pt>
              </c:strCache>
            </c:strRef>
          </c:tx>
          <c:spPr>
            <a:ln w="19050">
              <a:solidFill>
                <a:schemeClr val="tx1"/>
              </a:solidFill>
            </a:ln>
            <a:effectLst/>
          </c:spPr>
          <c:marker>
            <c:symbol val="circle"/>
            <c:size val="41"/>
            <c:spPr>
              <a:solidFill>
                <a:schemeClr val="bg1"/>
              </a:solidFill>
              <a:ln w="0" cmpd="sng">
                <a:solidFill>
                  <a:schemeClr val="tx1"/>
                </a:solidFill>
                <a:prstDash val="sysDash"/>
              </a:ln>
              <a:effectLst/>
            </c:spPr>
          </c:marker>
          <c:cat>
            <c:numRef>
              <c:f>Sheet2!$A$2:$A$6</c:f>
              <c:numCache>
                <c:formatCode>General</c:formatCode>
                <c:ptCount val="5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2008</c:v>
                </c:pt>
              </c:numCache>
            </c:numRef>
          </c:cat>
          <c:val>
            <c:numRef>
              <c:f>Sheet2!$C$2:$C$6</c:f>
              <c:numCache>
                <c:formatCode>0</c:formatCode>
                <c:ptCount val="5"/>
                <c:pt idx="0">
                  <c:v>40.268299999999996</c:v>
                </c:pt>
                <c:pt idx="1">
                  <c:v>46.844499999999996</c:v>
                </c:pt>
                <c:pt idx="2">
                  <c:v>54.392899999999997</c:v>
                </c:pt>
                <c:pt idx="3">
                  <c:v>59.6</c:v>
                </c:pt>
                <c:pt idx="4">
                  <c:v>61.108000000000004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513536"/>
        <c:axId val="148515456"/>
      </c:lineChart>
      <c:catAx>
        <c:axId val="14851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crossAx val="148515456"/>
        <c:crosses val="autoZero"/>
        <c:auto val="1"/>
        <c:lblAlgn val="ctr"/>
        <c:lblOffset val="100"/>
        <c:noMultiLvlLbl val="0"/>
      </c:catAx>
      <c:valAx>
        <c:axId val="148515456"/>
        <c:scaling>
          <c:orientation val="minMax"/>
          <c:min val="20"/>
        </c:scaling>
        <c:delete val="0"/>
        <c:axPos val="l"/>
        <c:numFmt formatCode="0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crossAx val="14851353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/>
      </a:pPr>
      <a:endParaRPr lang="zh-CN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8428020935962"/>
          <c:y val="3.5609151177851406E-2"/>
          <c:w val="0.81268242922503564"/>
          <c:h val="0.84738633277937647"/>
        </c:manualLayout>
      </c:layout>
      <c:lineChart>
        <c:grouping val="standard"/>
        <c:varyColors val="0"/>
        <c:ser>
          <c:idx val="1"/>
          <c:order val="0"/>
          <c:spPr>
            <a:ln>
              <a:noFill/>
            </a:ln>
          </c:spPr>
          <c:marker>
            <c:symbol val="circle"/>
            <c:size val="37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0.10558042813342401"/>
                  <c:y val="7.216740800990306E-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Broadway" pitchFamily="82" charset="0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Sheet2!$A$2:$A$6</c:f>
              <c:numCache>
                <c:formatCode>General</c:formatCode>
                <c:ptCount val="5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2008</c:v>
                </c:pt>
              </c:numCache>
            </c:numRef>
          </c:cat>
          <c:val>
            <c:numRef>
              <c:f>Sheet2!$C$2:$C$6</c:f>
              <c:numCache>
                <c:formatCode>0</c:formatCode>
                <c:ptCount val="5"/>
                <c:pt idx="0">
                  <c:v>40.268299999999996</c:v>
                </c:pt>
                <c:pt idx="1">
                  <c:v>46.844499999999996</c:v>
                </c:pt>
                <c:pt idx="2">
                  <c:v>54.392899999999997</c:v>
                </c:pt>
                <c:pt idx="3">
                  <c:v>59.6</c:v>
                </c:pt>
                <c:pt idx="4">
                  <c:v>61.108000000000004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539648"/>
        <c:axId val="148541440"/>
      </c:lineChart>
      <c:catAx>
        <c:axId val="14853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crossAx val="148541440"/>
        <c:crosses val="autoZero"/>
        <c:auto val="1"/>
        <c:lblAlgn val="ctr"/>
        <c:lblOffset val="100"/>
        <c:noMultiLvlLbl val="0"/>
      </c:catAx>
      <c:valAx>
        <c:axId val="148541440"/>
        <c:scaling>
          <c:orientation val="minMax"/>
          <c:min val="20"/>
        </c:scaling>
        <c:delete val="0"/>
        <c:axPos val="l"/>
        <c:numFmt formatCode="0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crossAx val="14853964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/>
      </a:pPr>
      <a:endParaRPr lang="zh-CN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8428020935962"/>
          <c:y val="3.5609151177851406E-2"/>
          <c:w val="0.81268242922503564"/>
          <c:h val="0.84738633277937647"/>
        </c:manualLayout>
      </c:layou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人口</c:v>
                </c:pt>
              </c:strCache>
            </c:strRef>
          </c:tx>
          <c:spPr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41"/>
            <c:spPr>
              <a:solidFill>
                <a:schemeClr val="bg1"/>
              </a:solidFill>
              <a:ln w="53975" cmpd="thickThin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Sheet2!$A$2:$A$6</c:f>
              <c:numCache>
                <c:formatCode>General</c:formatCode>
                <c:ptCount val="5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2008</c:v>
                </c:pt>
              </c:numCache>
            </c:numRef>
          </c:cat>
          <c:val>
            <c:numRef>
              <c:f>Sheet2!$C$2:$C$6</c:f>
              <c:numCache>
                <c:formatCode>0</c:formatCode>
                <c:ptCount val="5"/>
                <c:pt idx="0">
                  <c:v>40.268299999999996</c:v>
                </c:pt>
                <c:pt idx="1">
                  <c:v>46.844499999999996</c:v>
                </c:pt>
                <c:pt idx="2">
                  <c:v>54.392899999999997</c:v>
                </c:pt>
                <c:pt idx="3">
                  <c:v>59.6</c:v>
                </c:pt>
                <c:pt idx="4">
                  <c:v>61.108000000000004</c:v>
                </c:pt>
              </c:numCache>
            </c:numRef>
          </c:val>
          <c:smooth val="0"/>
        </c:ser>
        <c:ser>
          <c:idx val="1"/>
          <c:order val="1"/>
          <c:spPr>
            <a:ln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9144188648607375E-2"/>
                  <c:y val="-4.255694169062310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9143993853835354E-2"/>
                  <c:y val="-8.511388338124658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9143993853835354E-2"/>
                  <c:y val="-1.70227766762492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9143993853835354E-2"/>
                  <c:y val="-1.2767082507186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9143993853835354E-2"/>
                  <c:y val="-8.511388338124623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latin typeface="Bauhaus 93" pitchFamily="82" charset="0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Sheet2!$A$2:$A$6</c:f>
              <c:numCache>
                <c:formatCode>General</c:formatCode>
                <c:ptCount val="5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2008</c:v>
                </c:pt>
              </c:numCache>
            </c:numRef>
          </c:cat>
          <c:val>
            <c:numRef>
              <c:f>Sheet2!$C$2:$C$6</c:f>
              <c:numCache>
                <c:formatCode>0</c:formatCode>
                <c:ptCount val="5"/>
                <c:pt idx="0">
                  <c:v>40.268299999999996</c:v>
                </c:pt>
                <c:pt idx="1">
                  <c:v>46.844499999999996</c:v>
                </c:pt>
                <c:pt idx="2">
                  <c:v>54.392899999999997</c:v>
                </c:pt>
                <c:pt idx="3">
                  <c:v>59.6</c:v>
                </c:pt>
                <c:pt idx="4">
                  <c:v>61.108000000000004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230464"/>
        <c:axId val="143232000"/>
      </c:lineChart>
      <c:catAx>
        <c:axId val="14323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crossAx val="143232000"/>
        <c:crosses val="autoZero"/>
        <c:auto val="1"/>
        <c:lblAlgn val="ctr"/>
        <c:lblOffset val="100"/>
        <c:noMultiLvlLbl val="0"/>
      </c:catAx>
      <c:valAx>
        <c:axId val="143232000"/>
        <c:scaling>
          <c:orientation val="minMax"/>
          <c:min val="20"/>
        </c:scaling>
        <c:delete val="0"/>
        <c:axPos val="l"/>
        <c:numFmt formatCode="0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crossAx val="14323046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/>
      </a:pPr>
      <a:endParaRPr lang="zh-CN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8428020935962"/>
          <c:y val="3.5609151177851406E-2"/>
          <c:w val="0.81268242922503564"/>
          <c:h val="0.84738633277937647"/>
        </c:manualLayout>
      </c:layou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人口</c:v>
                </c:pt>
              </c:strCache>
            </c:strRef>
          </c:tx>
          <c:spPr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34"/>
            <c:spPr>
              <a:solidFill>
                <a:schemeClr val="bg1"/>
              </a:solidFill>
              <a:ln w="53975" cmpd="thickThin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Sheet2!$A$2:$A$6</c:f>
              <c:numCache>
                <c:formatCode>General</c:formatCode>
                <c:ptCount val="5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2008</c:v>
                </c:pt>
              </c:numCache>
            </c:numRef>
          </c:cat>
          <c:val>
            <c:numRef>
              <c:f>Sheet2!$C$2:$C$6</c:f>
              <c:numCache>
                <c:formatCode>0</c:formatCode>
                <c:ptCount val="5"/>
                <c:pt idx="0">
                  <c:v>40.268299999999996</c:v>
                </c:pt>
                <c:pt idx="1">
                  <c:v>46.844499999999996</c:v>
                </c:pt>
                <c:pt idx="2">
                  <c:v>54.392899999999997</c:v>
                </c:pt>
                <c:pt idx="3">
                  <c:v>59.6</c:v>
                </c:pt>
                <c:pt idx="4">
                  <c:v>61.108000000000004</c:v>
                </c:pt>
              </c:numCache>
            </c:numRef>
          </c:val>
          <c:smooth val="0"/>
        </c:ser>
        <c:ser>
          <c:idx val="1"/>
          <c:order val="1"/>
          <c:spPr>
            <a:ln>
              <a:noFill/>
            </a:ln>
          </c:spPr>
          <c:marker>
            <c:symbol val="none"/>
          </c:marker>
          <c:cat>
            <c:numRef>
              <c:f>Sheet2!$A$2:$A$6</c:f>
              <c:numCache>
                <c:formatCode>General</c:formatCode>
                <c:ptCount val="5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2008</c:v>
                </c:pt>
              </c:numCache>
            </c:numRef>
          </c:cat>
          <c:val>
            <c:numRef>
              <c:f>Sheet2!$C$2:$C$6</c:f>
              <c:numCache>
                <c:formatCode>0</c:formatCode>
                <c:ptCount val="5"/>
                <c:pt idx="0">
                  <c:v>40.268299999999996</c:v>
                </c:pt>
                <c:pt idx="1">
                  <c:v>46.844499999999996</c:v>
                </c:pt>
                <c:pt idx="2">
                  <c:v>54.392899999999997</c:v>
                </c:pt>
                <c:pt idx="3">
                  <c:v>59.6</c:v>
                </c:pt>
                <c:pt idx="4">
                  <c:v>61.108000000000004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248768"/>
        <c:axId val="143131392"/>
      </c:lineChart>
      <c:catAx>
        <c:axId val="14324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crossAx val="143131392"/>
        <c:crosses val="autoZero"/>
        <c:auto val="1"/>
        <c:lblAlgn val="ctr"/>
        <c:lblOffset val="100"/>
        <c:noMultiLvlLbl val="0"/>
      </c:catAx>
      <c:valAx>
        <c:axId val="143131392"/>
        <c:scaling>
          <c:orientation val="minMax"/>
          <c:min val="20"/>
        </c:scaling>
        <c:delete val="0"/>
        <c:axPos val="l"/>
        <c:numFmt formatCode="0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crossAx val="14324876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/>
      </a:pPr>
      <a:endParaRPr lang="zh-CN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8428020935962"/>
          <c:y val="3.5609151177851406E-2"/>
          <c:w val="0.81268242922503564"/>
          <c:h val="0.84738633277937647"/>
        </c:manualLayout>
      </c:layout>
      <c:lineChart>
        <c:grouping val="standard"/>
        <c:varyColors val="0"/>
        <c:ser>
          <c:idx val="1"/>
          <c:order val="0"/>
          <c:spPr>
            <a:ln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9144188648607375E-2"/>
                  <c:y val="-4.255694169062310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9143993853835354E-2"/>
                  <c:y val="-8.511388338124658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9143993853835354E-2"/>
                  <c:y val="-1.70227766762492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9143993853835354E-2"/>
                  <c:y val="-1.2767082507186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9143993853835354E-2"/>
                  <c:y val="-8.511388338124623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latin typeface="Bauhaus 93" pitchFamily="82" charset="0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Sheet2!$A$2:$A$6</c:f>
              <c:numCache>
                <c:formatCode>General</c:formatCode>
                <c:ptCount val="5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2008</c:v>
                </c:pt>
              </c:numCache>
            </c:numRef>
          </c:cat>
          <c:val>
            <c:numRef>
              <c:f>Sheet2!$C$2:$C$6</c:f>
              <c:numCache>
                <c:formatCode>0</c:formatCode>
                <c:ptCount val="5"/>
                <c:pt idx="0">
                  <c:v>40.268299999999996</c:v>
                </c:pt>
                <c:pt idx="1">
                  <c:v>46.844499999999996</c:v>
                </c:pt>
                <c:pt idx="2">
                  <c:v>54.392899999999997</c:v>
                </c:pt>
                <c:pt idx="3">
                  <c:v>59.6</c:v>
                </c:pt>
                <c:pt idx="4">
                  <c:v>61.108000000000004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167872"/>
        <c:axId val="143169408"/>
      </c:lineChart>
      <c:catAx>
        <c:axId val="14316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crossAx val="143169408"/>
        <c:crosses val="autoZero"/>
        <c:auto val="1"/>
        <c:lblAlgn val="ctr"/>
        <c:lblOffset val="100"/>
        <c:noMultiLvlLbl val="0"/>
      </c:catAx>
      <c:valAx>
        <c:axId val="143169408"/>
        <c:scaling>
          <c:orientation val="minMax"/>
          <c:min val="20"/>
        </c:scaling>
        <c:delete val="0"/>
        <c:axPos val="l"/>
        <c:numFmt formatCode="0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crossAx val="14316787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/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8428020935962"/>
          <c:y val="3.5609151177851406E-2"/>
          <c:w val="0.78595989285621182"/>
          <c:h val="0.8473863327793764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人口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6"/>
            <c:spPr>
              <a:noFill/>
              <a:ln>
                <a:solidFill>
                  <a:schemeClr val="tx1"/>
                </a:solidFill>
              </a:ln>
            </c:spPr>
          </c:marker>
          <c:trendline>
            <c:spPr>
              <a:ln>
                <a:solidFill>
                  <a:schemeClr val="tx1"/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8.2782099430876704E-3"/>
                  <c:y val="0.17443950852065906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zh-CN"/>
                </a:p>
              </c:txPr>
            </c:trendlineLbl>
          </c:trendline>
          <c:xVal>
            <c:numRef>
              <c:f>Sheet2!$A$2:$A$10</c:f>
              <c:numCache>
                <c:formatCode>General</c:formatCode>
                <c:ptCount val="9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2008</c:v>
                </c:pt>
              </c:numCache>
            </c:numRef>
          </c:xVal>
          <c:yVal>
            <c:numRef>
              <c:f>Sheet2!$B$2:$B$10</c:f>
              <c:numCache>
                <c:formatCode>General</c:formatCode>
                <c:ptCount val="9"/>
                <c:pt idx="0">
                  <c:v>4026.83</c:v>
                </c:pt>
                <c:pt idx="1">
                  <c:v>4408.1499999999996</c:v>
                </c:pt>
                <c:pt idx="2">
                  <c:v>4684.45</c:v>
                </c:pt>
                <c:pt idx="3">
                  <c:v>4980.1899999999996</c:v>
                </c:pt>
                <c:pt idx="4">
                  <c:v>5439.29</c:v>
                </c:pt>
                <c:pt idx="5">
                  <c:v>5772.07</c:v>
                </c:pt>
                <c:pt idx="6">
                  <c:v>5960</c:v>
                </c:pt>
                <c:pt idx="7">
                  <c:v>6031</c:v>
                </c:pt>
                <c:pt idx="8">
                  <c:v>6110.8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3695232"/>
        <c:axId val="143697024"/>
      </c:scatterChart>
      <c:valAx>
        <c:axId val="143695232"/>
        <c:scaling>
          <c:orientation val="minMax"/>
          <c:max val="2010"/>
          <c:min val="1970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crossAx val="143697024"/>
        <c:crosses val="autoZero"/>
        <c:crossBetween val="midCat"/>
      </c:valAx>
      <c:valAx>
        <c:axId val="14369702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crossAx val="143695232"/>
        <c:crosses val="autoZero"/>
        <c:crossBetween val="midCat"/>
      </c:valAx>
      <c:spPr>
        <a:ln>
          <a:solidFill>
            <a:schemeClr val="bg1">
              <a:lumMod val="85000"/>
            </a:schemeClr>
          </a:solidFill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400">
          <a:latin typeface="Candara" pitchFamily="34" charset="0"/>
        </a:defRPr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8428020935962"/>
          <c:y val="3.5609151177851406E-2"/>
          <c:w val="0.78595989285621182"/>
          <c:h val="0.84738633277937647"/>
        </c:manualLayout>
      </c:layout>
      <c:areaChart>
        <c:grouping val="standard"/>
        <c:varyColors val="0"/>
        <c:ser>
          <c:idx val="1"/>
          <c:order val="1"/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c:spPr>
          <c:val>
            <c:numRef>
              <c:f>Sheet2!$B$2:$B$10</c:f>
              <c:numCache>
                <c:formatCode>General</c:formatCode>
                <c:ptCount val="9"/>
                <c:pt idx="0">
                  <c:v>4026.83</c:v>
                </c:pt>
                <c:pt idx="1">
                  <c:v>4408.1499999999996</c:v>
                </c:pt>
                <c:pt idx="2">
                  <c:v>4684.45</c:v>
                </c:pt>
                <c:pt idx="3">
                  <c:v>4980.1899999999996</c:v>
                </c:pt>
                <c:pt idx="4">
                  <c:v>5439.29</c:v>
                </c:pt>
                <c:pt idx="5">
                  <c:v>5772.07</c:v>
                </c:pt>
                <c:pt idx="6">
                  <c:v>5960</c:v>
                </c:pt>
                <c:pt idx="7">
                  <c:v>6031</c:v>
                </c:pt>
                <c:pt idx="8">
                  <c:v>6110.8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339712"/>
        <c:axId val="166342016"/>
      </c:areaChar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人口</c:v>
                </c:pt>
              </c:strCache>
            </c:strRef>
          </c:tx>
          <c:spPr>
            <a:ln w="19044">
              <a:solidFill>
                <a:schemeClr val="tx2"/>
              </a:solidFill>
            </a:ln>
          </c:spPr>
          <c:marker>
            <c:symbol val="circle"/>
            <c:size val="3"/>
            <c:spPr>
              <a:solidFill>
                <a:schemeClr val="bg1"/>
              </a:solidFill>
              <a:ln>
                <a:solidFill>
                  <a:schemeClr val="tx2"/>
                </a:solidFill>
              </a:ln>
            </c:spPr>
          </c:marker>
          <c:cat>
            <c:numRef>
              <c:f>Sheet2!$A$2:$A$10</c:f>
              <c:numCache>
                <c:formatCode>General</c:formatCode>
                <c:ptCount val="9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2008</c:v>
                </c:pt>
              </c:numCache>
            </c:numRef>
          </c:cat>
          <c:val>
            <c:numRef>
              <c:f>Sheet2!$B$2:$B$10</c:f>
              <c:numCache>
                <c:formatCode>General</c:formatCode>
                <c:ptCount val="9"/>
                <c:pt idx="0">
                  <c:v>4026.83</c:v>
                </c:pt>
                <c:pt idx="1">
                  <c:v>4408.1499999999996</c:v>
                </c:pt>
                <c:pt idx="2">
                  <c:v>4684.45</c:v>
                </c:pt>
                <c:pt idx="3">
                  <c:v>4980.1899999999996</c:v>
                </c:pt>
                <c:pt idx="4">
                  <c:v>5439.29</c:v>
                </c:pt>
                <c:pt idx="5">
                  <c:v>5772.07</c:v>
                </c:pt>
                <c:pt idx="6">
                  <c:v>5960</c:v>
                </c:pt>
                <c:pt idx="7">
                  <c:v>6031</c:v>
                </c:pt>
                <c:pt idx="8">
                  <c:v>6110.8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339712"/>
        <c:axId val="166342016"/>
      </c:lineChart>
      <c:catAx>
        <c:axId val="16633971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crossAx val="166342016"/>
        <c:crosses val="autoZero"/>
        <c:auto val="1"/>
        <c:lblAlgn val="ctr"/>
        <c:lblOffset val="100"/>
        <c:noMultiLvlLbl val="0"/>
      </c:catAx>
      <c:valAx>
        <c:axId val="1663420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crossAx val="166339712"/>
        <c:crosses val="autoZero"/>
        <c:crossBetween val="between"/>
      </c:valAx>
      <c:spPr>
        <a:ln>
          <a:solidFill>
            <a:schemeClr val="bg1">
              <a:lumMod val="95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8428020935962"/>
          <c:y val="3.5609151177851406E-2"/>
          <c:w val="0.78595989285621182"/>
          <c:h val="0.84738633277937647"/>
        </c:manualLayout>
      </c:layout>
      <c:areaChart>
        <c:grouping val="standard"/>
        <c:varyColors val="0"/>
        <c:ser>
          <c:idx val="1"/>
          <c:order val="1"/>
          <c:spPr>
            <a:gradFill>
              <a:gsLst>
                <a:gs pos="0">
                  <a:schemeClr val="accent1">
                    <a:tint val="66000"/>
                    <a:satMod val="160000"/>
                    <a:alpha val="34000"/>
                  </a:schemeClr>
                </a:gs>
                <a:gs pos="50000">
                  <a:schemeClr val="accent1">
                    <a:tint val="44500"/>
                    <a:satMod val="160000"/>
                    <a:alpha val="24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c:spPr>
          <c:val>
            <c:numRef>
              <c:f>Sheet2!$B$2:$B$10</c:f>
              <c:numCache>
                <c:formatCode>General</c:formatCode>
                <c:ptCount val="9"/>
                <c:pt idx="0">
                  <c:v>4026.83</c:v>
                </c:pt>
                <c:pt idx="1">
                  <c:v>4408.1499999999996</c:v>
                </c:pt>
                <c:pt idx="2">
                  <c:v>4684.45</c:v>
                </c:pt>
                <c:pt idx="3">
                  <c:v>4980.1899999999996</c:v>
                </c:pt>
                <c:pt idx="4">
                  <c:v>5439.29</c:v>
                </c:pt>
                <c:pt idx="5">
                  <c:v>5772.07</c:v>
                </c:pt>
                <c:pt idx="6">
                  <c:v>5960</c:v>
                </c:pt>
                <c:pt idx="7">
                  <c:v>6031</c:v>
                </c:pt>
                <c:pt idx="8">
                  <c:v>6110.8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981248"/>
        <c:axId val="126983168"/>
      </c:areaChar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人口</c:v>
                </c:pt>
              </c:strCache>
            </c:strRef>
          </c:tx>
          <c:spPr>
            <a:ln w="19044">
              <a:solidFill>
                <a:schemeClr val="tx2"/>
              </a:solidFill>
            </a:ln>
          </c:spPr>
          <c:marker>
            <c:symbol val="circle"/>
            <c:size val="3"/>
            <c:spPr>
              <a:solidFill>
                <a:schemeClr val="bg1"/>
              </a:solidFill>
              <a:ln>
                <a:solidFill>
                  <a:schemeClr val="tx2"/>
                </a:solidFill>
              </a:ln>
            </c:spPr>
          </c:marker>
          <c:cat>
            <c:numRef>
              <c:f>Sheet2!$A$2:$A$10</c:f>
              <c:numCache>
                <c:formatCode>General</c:formatCode>
                <c:ptCount val="9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2008</c:v>
                </c:pt>
              </c:numCache>
            </c:numRef>
          </c:cat>
          <c:val>
            <c:numRef>
              <c:f>Sheet2!$B$2:$B$10</c:f>
              <c:numCache>
                <c:formatCode>General</c:formatCode>
                <c:ptCount val="9"/>
                <c:pt idx="0">
                  <c:v>4026.83</c:v>
                </c:pt>
                <c:pt idx="1">
                  <c:v>4408.1499999999996</c:v>
                </c:pt>
                <c:pt idx="2">
                  <c:v>4684.45</c:v>
                </c:pt>
                <c:pt idx="3">
                  <c:v>4980.1899999999996</c:v>
                </c:pt>
                <c:pt idx="4">
                  <c:v>5439.29</c:v>
                </c:pt>
                <c:pt idx="5">
                  <c:v>5772.07</c:v>
                </c:pt>
                <c:pt idx="6">
                  <c:v>5960</c:v>
                </c:pt>
                <c:pt idx="7">
                  <c:v>6031</c:v>
                </c:pt>
                <c:pt idx="8">
                  <c:v>6110.8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981248"/>
        <c:axId val="126983168"/>
      </c:lineChart>
      <c:catAx>
        <c:axId val="126981248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crossAx val="126983168"/>
        <c:crosses val="autoZero"/>
        <c:auto val="1"/>
        <c:lblAlgn val="ctr"/>
        <c:lblOffset val="100"/>
        <c:noMultiLvlLbl val="0"/>
      </c:catAx>
      <c:valAx>
        <c:axId val="12698316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crossAx val="126981248"/>
        <c:crosses val="autoZero"/>
        <c:crossBetween val="between"/>
      </c:valAx>
      <c:spPr>
        <a:ln>
          <a:solidFill>
            <a:schemeClr val="bg1">
              <a:lumMod val="95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8428020935962"/>
          <c:y val="3.5609151177851406E-2"/>
          <c:w val="0.78595989285621182"/>
          <c:h val="0.84738633277937647"/>
        </c:manualLayout>
      </c:layout>
      <c:areaChart>
        <c:grouping val="standard"/>
        <c:varyColors val="0"/>
        <c:ser>
          <c:idx val="1"/>
          <c:order val="0"/>
          <c:spPr>
            <a:gradFill>
              <a:gsLst>
                <a:gs pos="0">
                  <a:schemeClr val="accent1">
                    <a:tint val="66000"/>
                    <a:satMod val="160000"/>
                    <a:alpha val="34000"/>
                  </a:schemeClr>
                </a:gs>
                <a:gs pos="50000">
                  <a:schemeClr val="accent1">
                    <a:tint val="44500"/>
                    <a:satMod val="160000"/>
                    <a:alpha val="24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c:spPr>
          <c:val>
            <c:numRef>
              <c:f>Sheet2!$B$2:$B$10</c:f>
              <c:numCache>
                <c:formatCode>General</c:formatCode>
                <c:ptCount val="9"/>
                <c:pt idx="0">
                  <c:v>4026.83</c:v>
                </c:pt>
                <c:pt idx="1">
                  <c:v>4408.1499999999996</c:v>
                </c:pt>
                <c:pt idx="2">
                  <c:v>4684.45</c:v>
                </c:pt>
                <c:pt idx="3">
                  <c:v>4980.1899999999996</c:v>
                </c:pt>
                <c:pt idx="4">
                  <c:v>5439.29</c:v>
                </c:pt>
                <c:pt idx="5">
                  <c:v>5772.07</c:v>
                </c:pt>
                <c:pt idx="6">
                  <c:v>5960</c:v>
                </c:pt>
                <c:pt idx="7">
                  <c:v>6031</c:v>
                </c:pt>
                <c:pt idx="8">
                  <c:v>6110.8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482688"/>
        <c:axId val="127008768"/>
      </c:areaChart>
      <c:catAx>
        <c:axId val="126482688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crossAx val="127008768"/>
        <c:crosses val="autoZero"/>
        <c:auto val="1"/>
        <c:lblAlgn val="ctr"/>
        <c:lblOffset val="100"/>
        <c:noMultiLvlLbl val="0"/>
      </c:catAx>
      <c:valAx>
        <c:axId val="12700876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crossAx val="126482688"/>
        <c:crosses val="autoZero"/>
        <c:crossBetween val="between"/>
      </c:valAx>
      <c:spPr>
        <a:ln>
          <a:solidFill>
            <a:schemeClr val="bg1">
              <a:lumMod val="95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99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8428020935962"/>
          <c:y val="3.5609151177851406E-2"/>
          <c:w val="0.78595989285621182"/>
          <c:h val="0.84738633277937647"/>
        </c:manualLayout>
      </c:layout>
      <c:areaChart>
        <c:grouping val="standard"/>
        <c:varyColors val="0"/>
        <c:ser>
          <c:idx val="1"/>
          <c:order val="1"/>
          <c:spPr>
            <a:gradFill>
              <a:gsLst>
                <a:gs pos="0">
                  <a:schemeClr val="accent1">
                    <a:tint val="66000"/>
                    <a:satMod val="160000"/>
                    <a:alpha val="34000"/>
                  </a:schemeClr>
                </a:gs>
                <a:gs pos="50000">
                  <a:schemeClr val="accent1">
                    <a:tint val="44500"/>
                    <a:satMod val="160000"/>
                    <a:alpha val="24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c:spPr>
          <c:val>
            <c:numRef>
              <c:f>Sheet2!$B$2:$B$10</c:f>
              <c:numCache>
                <c:formatCode>General</c:formatCode>
                <c:ptCount val="9"/>
                <c:pt idx="0">
                  <c:v>4026.83</c:v>
                </c:pt>
                <c:pt idx="1">
                  <c:v>4408.1499999999996</c:v>
                </c:pt>
                <c:pt idx="2">
                  <c:v>4684.45</c:v>
                </c:pt>
                <c:pt idx="3">
                  <c:v>4980.1899999999996</c:v>
                </c:pt>
                <c:pt idx="4">
                  <c:v>5439.29</c:v>
                </c:pt>
                <c:pt idx="5">
                  <c:v>5772.07</c:v>
                </c:pt>
                <c:pt idx="6">
                  <c:v>5960</c:v>
                </c:pt>
                <c:pt idx="7">
                  <c:v>6031</c:v>
                </c:pt>
                <c:pt idx="8">
                  <c:v>6110.8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948096"/>
        <c:axId val="126949632"/>
      </c:areaChar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人口</c:v>
                </c:pt>
              </c:strCache>
            </c:strRef>
          </c:tx>
          <c:spPr>
            <a:ln w="19046">
              <a:solidFill>
                <a:schemeClr val="tx2"/>
              </a:solidFill>
            </a:ln>
          </c:spPr>
          <c:marker>
            <c:symbol val="circle"/>
            <c:size val="3"/>
            <c:spPr>
              <a:solidFill>
                <a:schemeClr val="bg1"/>
              </a:solidFill>
              <a:ln>
                <a:solidFill>
                  <a:schemeClr val="tx2"/>
                </a:solidFill>
              </a:ln>
            </c:spPr>
          </c:marker>
          <c:cat>
            <c:numRef>
              <c:f>Sheet2!$A$2:$A$10</c:f>
              <c:numCache>
                <c:formatCode>General</c:formatCode>
                <c:ptCount val="9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2008</c:v>
                </c:pt>
              </c:numCache>
            </c:numRef>
          </c:cat>
          <c:val>
            <c:numRef>
              <c:f>Sheet2!$B$2:$B$10</c:f>
              <c:numCache>
                <c:formatCode>General</c:formatCode>
                <c:ptCount val="9"/>
                <c:pt idx="0">
                  <c:v>4026.83</c:v>
                </c:pt>
                <c:pt idx="1">
                  <c:v>4408.1499999999996</c:v>
                </c:pt>
                <c:pt idx="2">
                  <c:v>4684.45</c:v>
                </c:pt>
                <c:pt idx="3">
                  <c:v>4980.1899999999996</c:v>
                </c:pt>
                <c:pt idx="4">
                  <c:v>5439.29</c:v>
                </c:pt>
                <c:pt idx="5">
                  <c:v>5772.07</c:v>
                </c:pt>
                <c:pt idx="6">
                  <c:v>5960</c:v>
                </c:pt>
                <c:pt idx="7">
                  <c:v>6031</c:v>
                </c:pt>
                <c:pt idx="8">
                  <c:v>6110.8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>
              <a:solidFill>
                <a:schemeClr val="bg1">
                  <a:lumMod val="65000"/>
                </a:schemeClr>
              </a:solidFill>
              <a:prstDash val="sysDash"/>
            </a:ln>
          </c:spPr>
        </c:dropLines>
        <c:marker val="1"/>
        <c:smooth val="0"/>
        <c:axId val="126948096"/>
        <c:axId val="126949632"/>
      </c:lineChart>
      <c:catAx>
        <c:axId val="12694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crossAx val="126949632"/>
        <c:crosses val="autoZero"/>
        <c:auto val="1"/>
        <c:lblAlgn val="ctr"/>
        <c:lblOffset val="100"/>
        <c:noMultiLvlLbl val="0"/>
      </c:catAx>
      <c:valAx>
        <c:axId val="126949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crossAx val="126948096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8428020935962"/>
          <c:y val="3.5609151177851406E-2"/>
          <c:w val="0.78595989285621182"/>
          <c:h val="0.84738633277937647"/>
        </c:manualLayout>
      </c:layou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人口</c:v>
                </c:pt>
              </c:strCache>
            </c:strRef>
          </c:tx>
          <c:spPr>
            <a:ln w="19050">
              <a:solidFill>
                <a:srgbClr val="0070C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Sheet2!$A$2:$A$10</c:f>
              <c:numCache>
                <c:formatCode>General</c:formatCode>
                <c:ptCount val="9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2008</c:v>
                </c:pt>
              </c:numCache>
            </c:numRef>
          </c:cat>
          <c:val>
            <c:numRef>
              <c:f>Sheet2!$B$2:$B$10</c:f>
              <c:numCache>
                <c:formatCode>General</c:formatCode>
                <c:ptCount val="9"/>
                <c:pt idx="0">
                  <c:v>4026.83</c:v>
                </c:pt>
                <c:pt idx="1">
                  <c:v>4408.1499999999996</c:v>
                </c:pt>
                <c:pt idx="2">
                  <c:v>4684.45</c:v>
                </c:pt>
                <c:pt idx="3">
                  <c:v>4980.1899999999996</c:v>
                </c:pt>
                <c:pt idx="4">
                  <c:v>5439.29</c:v>
                </c:pt>
                <c:pt idx="5">
                  <c:v>5772.07</c:v>
                </c:pt>
                <c:pt idx="6">
                  <c:v>5960</c:v>
                </c:pt>
                <c:pt idx="7">
                  <c:v>6031</c:v>
                </c:pt>
                <c:pt idx="8">
                  <c:v>6110.8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dropLines>
        <c:marker val="1"/>
        <c:smooth val="0"/>
        <c:axId val="145314560"/>
        <c:axId val="145316096"/>
      </c:lineChart>
      <c:catAx>
        <c:axId val="14531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crossAx val="145316096"/>
        <c:crosses val="autoZero"/>
        <c:auto val="1"/>
        <c:lblAlgn val="ctr"/>
        <c:lblOffset val="100"/>
        <c:noMultiLvlLbl val="0"/>
      </c:catAx>
      <c:valAx>
        <c:axId val="145316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crossAx val="14531456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/>
      </a:pPr>
      <a:endParaRPr lang="zh-CN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8428020935962"/>
          <c:y val="3.5609151177851406E-2"/>
          <c:w val="0.78595989285621182"/>
          <c:h val="0.84738633277937647"/>
        </c:manualLayout>
      </c:layout>
      <c:lineChart>
        <c:grouping val="standard"/>
        <c:varyColors val="0"/>
        <c:ser>
          <c:idx val="1"/>
          <c:order val="0"/>
          <c:spPr>
            <a:ln>
              <a:noFill/>
            </a:ln>
          </c:spPr>
          <c:marker>
            <c:symbol val="circle"/>
            <c:size val="5"/>
            <c:spPr>
              <a:solidFill>
                <a:srgbClr val="0070C0"/>
              </a:solidFill>
              <a:ln>
                <a:noFill/>
              </a:ln>
            </c:spPr>
          </c:marker>
          <c:cat>
            <c:numRef>
              <c:f>Sheet2!$A$2:$A$10</c:f>
              <c:numCache>
                <c:formatCode>General</c:formatCode>
                <c:ptCount val="9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2008</c:v>
                </c:pt>
              </c:numCache>
            </c:numRef>
          </c:cat>
          <c:val>
            <c:numRef>
              <c:f>Sheet2!$B$2:$B$10</c:f>
              <c:numCache>
                <c:formatCode>General</c:formatCode>
                <c:ptCount val="9"/>
                <c:pt idx="0">
                  <c:v>4026.83</c:v>
                </c:pt>
                <c:pt idx="1">
                  <c:v>4408.1499999999996</c:v>
                </c:pt>
                <c:pt idx="2">
                  <c:v>4684.45</c:v>
                </c:pt>
                <c:pt idx="3">
                  <c:v>4980.1899999999996</c:v>
                </c:pt>
                <c:pt idx="4">
                  <c:v>5439.29</c:v>
                </c:pt>
                <c:pt idx="5">
                  <c:v>5772.07</c:v>
                </c:pt>
                <c:pt idx="6">
                  <c:v>5960</c:v>
                </c:pt>
                <c:pt idx="7">
                  <c:v>6031</c:v>
                </c:pt>
                <c:pt idx="8">
                  <c:v>6110.8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dropLines>
        <c:marker val="1"/>
        <c:smooth val="0"/>
        <c:axId val="145328000"/>
        <c:axId val="145329536"/>
      </c:lineChart>
      <c:catAx>
        <c:axId val="14532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crossAx val="145329536"/>
        <c:crosses val="autoZero"/>
        <c:auto val="1"/>
        <c:lblAlgn val="ctr"/>
        <c:lblOffset val="100"/>
        <c:noMultiLvlLbl val="0"/>
      </c:catAx>
      <c:valAx>
        <c:axId val="145329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crossAx val="14532800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/>
      </a:pPr>
      <a:endParaRPr lang="zh-CN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8428020935962"/>
          <c:y val="3.5609151177851406E-2"/>
          <c:w val="0.81268242922503564"/>
          <c:h val="0.84738633277937647"/>
        </c:manualLayout>
      </c:layou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人口</c:v>
                </c:pt>
              </c:strCache>
            </c:strRef>
          </c:tx>
          <c:spPr>
            <a:ln w="19050">
              <a:solidFill>
                <a:srgbClr val="0070C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1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Sheet2!$A$2:$A$10</c:f>
              <c:numCache>
                <c:formatCode>General</c:formatCode>
                <c:ptCount val="9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2008</c:v>
                </c:pt>
              </c:numCache>
            </c:numRef>
          </c:cat>
          <c:val>
            <c:numRef>
              <c:f>Sheet2!$B$2:$B$10</c:f>
              <c:numCache>
                <c:formatCode>General</c:formatCode>
                <c:ptCount val="9"/>
                <c:pt idx="0">
                  <c:v>4026.83</c:v>
                </c:pt>
                <c:pt idx="1">
                  <c:v>4408.1499999999996</c:v>
                </c:pt>
                <c:pt idx="2">
                  <c:v>4684.45</c:v>
                </c:pt>
                <c:pt idx="3">
                  <c:v>4980.1899999999996</c:v>
                </c:pt>
                <c:pt idx="4">
                  <c:v>5439.29</c:v>
                </c:pt>
                <c:pt idx="5">
                  <c:v>5772.07</c:v>
                </c:pt>
                <c:pt idx="6">
                  <c:v>5960</c:v>
                </c:pt>
                <c:pt idx="7">
                  <c:v>6031</c:v>
                </c:pt>
                <c:pt idx="8">
                  <c:v>6110.8</c:v>
                </c:pt>
              </c:numCache>
            </c:numRef>
          </c:val>
          <c:smooth val="0"/>
        </c:ser>
        <c:ser>
          <c:idx val="1"/>
          <c:order val="1"/>
          <c:spPr>
            <a:ln>
              <a:noFill/>
            </a:ln>
          </c:spPr>
          <c:marker>
            <c:symbol val="circle"/>
            <c:size val="6"/>
            <c:spPr>
              <a:solidFill>
                <a:srgbClr val="0070C0"/>
              </a:solidFill>
              <a:ln>
                <a:noFill/>
              </a:ln>
            </c:spPr>
          </c:marker>
          <c:val>
            <c:numRef>
              <c:f>Sheet2!$B$2:$B$10</c:f>
              <c:numCache>
                <c:formatCode>General</c:formatCode>
                <c:ptCount val="9"/>
                <c:pt idx="0">
                  <c:v>4026.83</c:v>
                </c:pt>
                <c:pt idx="1">
                  <c:v>4408.1499999999996</c:v>
                </c:pt>
                <c:pt idx="2">
                  <c:v>4684.45</c:v>
                </c:pt>
                <c:pt idx="3">
                  <c:v>4980.1899999999996</c:v>
                </c:pt>
                <c:pt idx="4">
                  <c:v>5439.29</c:v>
                </c:pt>
                <c:pt idx="5">
                  <c:v>5772.07</c:v>
                </c:pt>
                <c:pt idx="6">
                  <c:v>5960</c:v>
                </c:pt>
                <c:pt idx="7">
                  <c:v>6031</c:v>
                </c:pt>
                <c:pt idx="8">
                  <c:v>6110.8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dropLines>
        <c:marker val="1"/>
        <c:smooth val="0"/>
        <c:axId val="143352960"/>
        <c:axId val="143354496"/>
      </c:lineChart>
      <c:catAx>
        <c:axId val="14335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crossAx val="143354496"/>
        <c:crosses val="autoZero"/>
        <c:auto val="1"/>
        <c:lblAlgn val="ctr"/>
        <c:lblOffset val="100"/>
        <c:noMultiLvlLbl val="0"/>
      </c:catAx>
      <c:valAx>
        <c:axId val="143354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crossAx val="14335296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/>
      </a:pPr>
      <a:endParaRPr lang="zh-CN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050925" y="754063"/>
            <a:ext cx="45720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noProof="0" smtClean="0"/>
              <a:t>单击此处编辑母版文本样式</a:t>
            </a:r>
          </a:p>
          <a:p>
            <a:pPr lvl="1"/>
            <a:r>
              <a:rPr lang="zh-CN" noProof="0" smtClean="0"/>
              <a:t>第二级</a:t>
            </a:r>
          </a:p>
          <a:p>
            <a:pPr lvl="2"/>
            <a:r>
              <a:rPr lang="zh-CN" noProof="0" smtClean="0"/>
              <a:t>第三级</a:t>
            </a:r>
          </a:p>
          <a:p>
            <a:pPr lvl="3"/>
            <a:r>
              <a:rPr lang="zh-CN" noProof="0" smtClean="0"/>
              <a:t>第四级</a:t>
            </a:r>
          </a:p>
          <a:p>
            <a:pPr lvl="4"/>
            <a:r>
              <a:rPr lang="zh-CN" noProof="0" smtClean="0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2C11B9AE-77A0-430F-848F-8757D5AED053}" type="datetimeFigureOut">
              <a:rPr lang="zh-CN" altLang="en-US"/>
              <a:pPr>
                <a:defRPr/>
              </a:pPr>
              <a:t>2015/11/15</a:t>
            </a:fld>
            <a:endParaRPr lang="zh-CN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66C6DD63-0DDF-40ED-9F2D-15ED454461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201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fld id="{1AF94CEA-0DCC-4837-A925-F06CFFAE4253}" type="slidenum">
              <a:rPr lang="zh-CN" altLang="en-US" smtClean="0"/>
              <a:pPr/>
              <a:t>1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D2617-ABC9-44E1-8645-D65F551A1DA9}" type="datetimeFigureOut">
              <a:rPr lang="zh-CN" altLang="en-US"/>
              <a:pPr>
                <a:defRPr/>
              </a:pPr>
              <a:t>2015/11/15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7A45A-8B61-4F32-B607-2FAC18B9B8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697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 txBox="1">
            <a:spLocks noChangeArrowheads="1"/>
          </p:cNvSpPr>
          <p:nvPr userDrawn="1"/>
        </p:nvSpPr>
        <p:spPr bwMode="auto">
          <a:xfrm>
            <a:off x="1130300" y="427038"/>
            <a:ext cx="29702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zh-CN" altLang="en-US" sz="4400" b="1">
                <a:latin typeface="微软雅黑" pitchFamily="34" charset="-122"/>
                <a:ea typeface="微软雅黑" pitchFamily="34" charset="-122"/>
              </a:rPr>
              <a:t>图表</a:t>
            </a:r>
            <a:r>
              <a:rPr lang="zh-CN" altLang="en-US" sz="4400" b="1">
                <a:solidFill>
                  <a:srgbClr val="FF7800"/>
                </a:solidFill>
                <a:latin typeface="微软雅黑" pitchFamily="34" charset="-122"/>
                <a:ea typeface="微软雅黑" pitchFamily="34" charset="-122"/>
              </a:rPr>
              <a:t>美</a:t>
            </a:r>
            <a:r>
              <a:rPr lang="zh-CN" altLang="en-US" sz="4400" b="1">
                <a:latin typeface="微软雅黑" pitchFamily="34" charset="-122"/>
                <a:ea typeface="微软雅黑" pitchFamily="34" charset="-122"/>
              </a:rPr>
              <a:t>化</a:t>
            </a:r>
          </a:p>
        </p:txBody>
      </p:sp>
      <p:sp>
        <p:nvSpPr>
          <p:cNvPr id="3" name="矩形 8"/>
          <p:cNvSpPr>
            <a:spLocks noChangeArrowheads="1"/>
          </p:cNvSpPr>
          <p:nvPr userDrawn="1"/>
        </p:nvSpPr>
        <p:spPr bwMode="auto">
          <a:xfrm>
            <a:off x="982663" y="536575"/>
            <a:ext cx="296862" cy="8620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endParaRPr lang="zh-CN" altLang="en-US"/>
          </a:p>
        </p:txBody>
      </p:sp>
      <p:cxnSp>
        <p:nvCxnSpPr>
          <p:cNvPr id="4" name="直接连接符 3"/>
          <p:cNvCxnSpPr/>
          <p:nvPr userDrawn="1"/>
        </p:nvCxnSpPr>
        <p:spPr bwMode="auto">
          <a:xfrm>
            <a:off x="1473200" y="1136650"/>
            <a:ext cx="2290763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内容"/>
          <p:cNvSpPr txBox="1">
            <a:spLocks noChangeArrowheads="1"/>
          </p:cNvSpPr>
          <p:nvPr userDrawn="1"/>
        </p:nvSpPr>
        <p:spPr bwMode="auto">
          <a:xfrm>
            <a:off x="1614488" y="1136650"/>
            <a:ext cx="2003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柱状图</a:t>
            </a:r>
          </a:p>
        </p:txBody>
      </p:sp>
      <p:sp>
        <p:nvSpPr>
          <p:cNvPr id="6" name="任意多边形 5">
            <a:hlinkClick r:id="" action="ppaction://hlinkshowjump?jump=nextslide"/>
          </p:cNvPr>
          <p:cNvSpPr/>
          <p:nvPr userDrawn="1"/>
        </p:nvSpPr>
        <p:spPr bwMode="auto">
          <a:xfrm>
            <a:off x="11520488" y="3108325"/>
            <a:ext cx="333375" cy="641350"/>
          </a:xfrm>
          <a:custGeom>
            <a:avLst/>
            <a:gdLst>
              <a:gd name="connsiteX0" fmla="*/ 0 w 500332"/>
              <a:gd name="connsiteY0" fmla="*/ 0 h 845389"/>
              <a:gd name="connsiteX1" fmla="*/ 500332 w 500332"/>
              <a:gd name="connsiteY1" fmla="*/ 448574 h 845389"/>
              <a:gd name="connsiteX2" fmla="*/ 34505 w 500332"/>
              <a:gd name="connsiteY2" fmla="*/ 845389 h 845389"/>
              <a:gd name="connsiteX0" fmla="*/ 15191 w 465827"/>
              <a:gd name="connsiteY0" fmla="*/ 0 h 805633"/>
              <a:gd name="connsiteX1" fmla="*/ 465827 w 465827"/>
              <a:gd name="connsiteY1" fmla="*/ 408818 h 805633"/>
              <a:gd name="connsiteX2" fmla="*/ 0 w 465827"/>
              <a:gd name="connsiteY2" fmla="*/ 805633 h 80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827" h="805633">
                <a:moveTo>
                  <a:pt x="15191" y="0"/>
                </a:moveTo>
                <a:lnTo>
                  <a:pt x="465827" y="408818"/>
                </a:lnTo>
                <a:lnTo>
                  <a:pt x="0" y="805633"/>
                </a:lnTo>
              </a:path>
            </a:pathLst>
          </a:cu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" name="任意多边形 6">
            <a:hlinkClick r:id="" action="ppaction://hlinkshowjump?jump=previousslide"/>
          </p:cNvPr>
          <p:cNvSpPr/>
          <p:nvPr userDrawn="1"/>
        </p:nvSpPr>
        <p:spPr bwMode="auto">
          <a:xfrm flipH="1">
            <a:off x="265113" y="3108325"/>
            <a:ext cx="333375" cy="641350"/>
          </a:xfrm>
          <a:custGeom>
            <a:avLst/>
            <a:gdLst>
              <a:gd name="connsiteX0" fmla="*/ 0 w 500332"/>
              <a:gd name="connsiteY0" fmla="*/ 0 h 845389"/>
              <a:gd name="connsiteX1" fmla="*/ 500332 w 500332"/>
              <a:gd name="connsiteY1" fmla="*/ 448574 h 845389"/>
              <a:gd name="connsiteX2" fmla="*/ 34505 w 500332"/>
              <a:gd name="connsiteY2" fmla="*/ 845389 h 845389"/>
              <a:gd name="connsiteX0" fmla="*/ 15191 w 465827"/>
              <a:gd name="connsiteY0" fmla="*/ 0 h 805633"/>
              <a:gd name="connsiteX1" fmla="*/ 465827 w 465827"/>
              <a:gd name="connsiteY1" fmla="*/ 408818 h 805633"/>
              <a:gd name="connsiteX2" fmla="*/ 0 w 465827"/>
              <a:gd name="connsiteY2" fmla="*/ 805633 h 80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827" h="805633">
                <a:moveTo>
                  <a:pt x="15191" y="0"/>
                </a:moveTo>
                <a:lnTo>
                  <a:pt x="465827" y="408818"/>
                </a:lnTo>
                <a:lnTo>
                  <a:pt x="0" y="805633"/>
                </a:lnTo>
              </a:path>
            </a:pathLst>
          </a:cu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ACE3D-8BD3-490D-AEC0-F920AC6FE2AA}" type="datetimeFigureOut">
              <a:rPr lang="zh-CN" altLang="en-US"/>
              <a:pPr>
                <a:defRPr/>
              </a:pPr>
              <a:t>2015/11/15</a:t>
            </a:fld>
            <a:endParaRPr lang="zh-CN" altLang="en-US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811B0-CB94-44D8-BA1C-9C6E20D4B3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66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 txBox="1">
            <a:spLocks noChangeArrowheads="1"/>
          </p:cNvSpPr>
          <p:nvPr userDrawn="1"/>
        </p:nvSpPr>
        <p:spPr bwMode="auto">
          <a:xfrm>
            <a:off x="1130300" y="427038"/>
            <a:ext cx="29702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zh-CN" altLang="en-US" sz="4400" b="1">
                <a:latin typeface="微软雅黑" pitchFamily="34" charset="-122"/>
                <a:ea typeface="微软雅黑" pitchFamily="34" charset="-122"/>
              </a:rPr>
              <a:t>图表</a:t>
            </a:r>
            <a:r>
              <a:rPr lang="zh-CN" altLang="en-US" sz="4400" b="1">
                <a:solidFill>
                  <a:srgbClr val="FF7800"/>
                </a:solidFill>
                <a:latin typeface="微软雅黑" pitchFamily="34" charset="-122"/>
                <a:ea typeface="微软雅黑" pitchFamily="34" charset="-122"/>
              </a:rPr>
              <a:t>美</a:t>
            </a:r>
            <a:r>
              <a:rPr lang="zh-CN" altLang="en-US" sz="4400" b="1">
                <a:latin typeface="微软雅黑" pitchFamily="34" charset="-122"/>
                <a:ea typeface="微软雅黑" pitchFamily="34" charset="-122"/>
              </a:rPr>
              <a:t>化</a:t>
            </a:r>
          </a:p>
        </p:txBody>
      </p:sp>
      <p:sp>
        <p:nvSpPr>
          <p:cNvPr id="3" name="矩形 8"/>
          <p:cNvSpPr>
            <a:spLocks noChangeArrowheads="1"/>
          </p:cNvSpPr>
          <p:nvPr userDrawn="1"/>
        </p:nvSpPr>
        <p:spPr bwMode="auto">
          <a:xfrm>
            <a:off x="982663" y="536575"/>
            <a:ext cx="296862" cy="8620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endParaRPr lang="zh-CN" altLang="en-US"/>
          </a:p>
        </p:txBody>
      </p:sp>
      <p:cxnSp>
        <p:nvCxnSpPr>
          <p:cNvPr id="4" name="直接连接符 3"/>
          <p:cNvCxnSpPr/>
          <p:nvPr userDrawn="1"/>
        </p:nvCxnSpPr>
        <p:spPr bwMode="auto">
          <a:xfrm>
            <a:off x="1473200" y="1136650"/>
            <a:ext cx="2290763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内容"/>
          <p:cNvSpPr txBox="1">
            <a:spLocks noChangeArrowheads="1"/>
          </p:cNvSpPr>
          <p:nvPr userDrawn="1"/>
        </p:nvSpPr>
        <p:spPr bwMode="auto">
          <a:xfrm>
            <a:off x="1614488" y="1136650"/>
            <a:ext cx="2003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简化元素</a:t>
            </a:r>
          </a:p>
        </p:txBody>
      </p:sp>
      <p:sp>
        <p:nvSpPr>
          <p:cNvPr id="6" name="任意多边形 5">
            <a:hlinkClick r:id="" action="ppaction://hlinkshowjump?jump=nextslide"/>
          </p:cNvPr>
          <p:cNvSpPr/>
          <p:nvPr userDrawn="1"/>
        </p:nvSpPr>
        <p:spPr bwMode="auto">
          <a:xfrm>
            <a:off x="11520488" y="3108325"/>
            <a:ext cx="333375" cy="641350"/>
          </a:xfrm>
          <a:custGeom>
            <a:avLst/>
            <a:gdLst>
              <a:gd name="connsiteX0" fmla="*/ 0 w 500332"/>
              <a:gd name="connsiteY0" fmla="*/ 0 h 845389"/>
              <a:gd name="connsiteX1" fmla="*/ 500332 w 500332"/>
              <a:gd name="connsiteY1" fmla="*/ 448574 h 845389"/>
              <a:gd name="connsiteX2" fmla="*/ 34505 w 500332"/>
              <a:gd name="connsiteY2" fmla="*/ 845389 h 845389"/>
              <a:gd name="connsiteX0" fmla="*/ 15191 w 465827"/>
              <a:gd name="connsiteY0" fmla="*/ 0 h 805633"/>
              <a:gd name="connsiteX1" fmla="*/ 465827 w 465827"/>
              <a:gd name="connsiteY1" fmla="*/ 408818 h 805633"/>
              <a:gd name="connsiteX2" fmla="*/ 0 w 465827"/>
              <a:gd name="connsiteY2" fmla="*/ 805633 h 80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827" h="805633">
                <a:moveTo>
                  <a:pt x="15191" y="0"/>
                </a:moveTo>
                <a:lnTo>
                  <a:pt x="465827" y="408818"/>
                </a:lnTo>
                <a:lnTo>
                  <a:pt x="0" y="805633"/>
                </a:lnTo>
              </a:path>
            </a:pathLst>
          </a:cu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" name="任意多边形 6">
            <a:hlinkClick r:id="" action="ppaction://hlinkshowjump?jump=previousslide"/>
          </p:cNvPr>
          <p:cNvSpPr/>
          <p:nvPr userDrawn="1"/>
        </p:nvSpPr>
        <p:spPr bwMode="auto">
          <a:xfrm flipH="1">
            <a:off x="265113" y="3108325"/>
            <a:ext cx="333375" cy="641350"/>
          </a:xfrm>
          <a:custGeom>
            <a:avLst/>
            <a:gdLst>
              <a:gd name="connsiteX0" fmla="*/ 0 w 500332"/>
              <a:gd name="connsiteY0" fmla="*/ 0 h 845389"/>
              <a:gd name="connsiteX1" fmla="*/ 500332 w 500332"/>
              <a:gd name="connsiteY1" fmla="*/ 448574 h 845389"/>
              <a:gd name="connsiteX2" fmla="*/ 34505 w 500332"/>
              <a:gd name="connsiteY2" fmla="*/ 845389 h 845389"/>
              <a:gd name="connsiteX0" fmla="*/ 15191 w 465827"/>
              <a:gd name="connsiteY0" fmla="*/ 0 h 805633"/>
              <a:gd name="connsiteX1" fmla="*/ 465827 w 465827"/>
              <a:gd name="connsiteY1" fmla="*/ 408818 h 805633"/>
              <a:gd name="connsiteX2" fmla="*/ 0 w 465827"/>
              <a:gd name="connsiteY2" fmla="*/ 805633 h 80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827" h="805633">
                <a:moveTo>
                  <a:pt x="15191" y="0"/>
                </a:moveTo>
                <a:lnTo>
                  <a:pt x="465827" y="408818"/>
                </a:lnTo>
                <a:lnTo>
                  <a:pt x="0" y="805633"/>
                </a:lnTo>
              </a:path>
            </a:pathLst>
          </a:cu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4500A-0CD2-49E1-84DB-AEB52D235E92}" type="datetimeFigureOut">
              <a:rPr lang="zh-CN" altLang="en-US"/>
              <a:pPr>
                <a:defRPr/>
              </a:pPr>
              <a:t>2015/11/15</a:t>
            </a:fld>
            <a:endParaRPr lang="zh-CN" altLang="en-US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07552-076D-41C8-8BD4-070495F276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17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 txBox="1">
            <a:spLocks noChangeArrowheads="1"/>
          </p:cNvSpPr>
          <p:nvPr userDrawn="1"/>
        </p:nvSpPr>
        <p:spPr bwMode="auto">
          <a:xfrm>
            <a:off x="1130300" y="427038"/>
            <a:ext cx="29702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zh-CN" altLang="en-US" sz="4400" b="1">
                <a:latin typeface="微软雅黑" pitchFamily="34" charset="-122"/>
                <a:ea typeface="微软雅黑" pitchFamily="34" charset="-122"/>
              </a:rPr>
              <a:t>图表</a:t>
            </a:r>
            <a:r>
              <a:rPr lang="zh-CN" altLang="en-US" sz="4400" b="1">
                <a:solidFill>
                  <a:srgbClr val="FF7800"/>
                </a:solidFill>
                <a:latin typeface="微软雅黑" pitchFamily="34" charset="-122"/>
                <a:ea typeface="微软雅黑" pitchFamily="34" charset="-122"/>
              </a:rPr>
              <a:t>美</a:t>
            </a:r>
            <a:r>
              <a:rPr lang="zh-CN" altLang="en-US" sz="4400" b="1">
                <a:latin typeface="微软雅黑" pitchFamily="34" charset="-122"/>
                <a:ea typeface="微软雅黑" pitchFamily="34" charset="-122"/>
              </a:rPr>
              <a:t>化</a:t>
            </a:r>
          </a:p>
        </p:txBody>
      </p:sp>
      <p:sp>
        <p:nvSpPr>
          <p:cNvPr id="3" name="矩形 8"/>
          <p:cNvSpPr>
            <a:spLocks noChangeArrowheads="1"/>
          </p:cNvSpPr>
          <p:nvPr userDrawn="1"/>
        </p:nvSpPr>
        <p:spPr bwMode="auto">
          <a:xfrm>
            <a:off x="982663" y="536575"/>
            <a:ext cx="296862" cy="8620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endParaRPr lang="zh-CN" altLang="en-US"/>
          </a:p>
        </p:txBody>
      </p:sp>
      <p:cxnSp>
        <p:nvCxnSpPr>
          <p:cNvPr id="4" name="直接连接符 3"/>
          <p:cNvCxnSpPr/>
          <p:nvPr userDrawn="1"/>
        </p:nvCxnSpPr>
        <p:spPr bwMode="auto">
          <a:xfrm>
            <a:off x="1473200" y="1136650"/>
            <a:ext cx="2290763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内容"/>
          <p:cNvSpPr txBox="1">
            <a:spLocks noChangeArrowheads="1"/>
          </p:cNvSpPr>
          <p:nvPr userDrawn="1"/>
        </p:nvSpPr>
        <p:spPr bwMode="auto">
          <a:xfrm>
            <a:off x="1614488" y="1136650"/>
            <a:ext cx="2003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优化形状</a:t>
            </a:r>
          </a:p>
        </p:txBody>
      </p:sp>
      <p:sp>
        <p:nvSpPr>
          <p:cNvPr id="6" name="任意多边形 5">
            <a:hlinkClick r:id="" action="ppaction://hlinkshowjump?jump=nextslide"/>
          </p:cNvPr>
          <p:cNvSpPr/>
          <p:nvPr userDrawn="1"/>
        </p:nvSpPr>
        <p:spPr bwMode="auto">
          <a:xfrm>
            <a:off x="11520488" y="3108325"/>
            <a:ext cx="333375" cy="641350"/>
          </a:xfrm>
          <a:custGeom>
            <a:avLst/>
            <a:gdLst>
              <a:gd name="connsiteX0" fmla="*/ 0 w 500332"/>
              <a:gd name="connsiteY0" fmla="*/ 0 h 845389"/>
              <a:gd name="connsiteX1" fmla="*/ 500332 w 500332"/>
              <a:gd name="connsiteY1" fmla="*/ 448574 h 845389"/>
              <a:gd name="connsiteX2" fmla="*/ 34505 w 500332"/>
              <a:gd name="connsiteY2" fmla="*/ 845389 h 845389"/>
              <a:gd name="connsiteX0" fmla="*/ 15191 w 465827"/>
              <a:gd name="connsiteY0" fmla="*/ 0 h 805633"/>
              <a:gd name="connsiteX1" fmla="*/ 465827 w 465827"/>
              <a:gd name="connsiteY1" fmla="*/ 408818 h 805633"/>
              <a:gd name="connsiteX2" fmla="*/ 0 w 465827"/>
              <a:gd name="connsiteY2" fmla="*/ 805633 h 80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827" h="805633">
                <a:moveTo>
                  <a:pt x="15191" y="0"/>
                </a:moveTo>
                <a:lnTo>
                  <a:pt x="465827" y="408818"/>
                </a:lnTo>
                <a:lnTo>
                  <a:pt x="0" y="805633"/>
                </a:lnTo>
              </a:path>
            </a:pathLst>
          </a:cu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" name="任意多边形 6">
            <a:hlinkClick r:id="" action="ppaction://hlinkshowjump?jump=previousslide"/>
          </p:cNvPr>
          <p:cNvSpPr/>
          <p:nvPr userDrawn="1"/>
        </p:nvSpPr>
        <p:spPr bwMode="auto">
          <a:xfrm flipH="1">
            <a:off x="265113" y="3108325"/>
            <a:ext cx="333375" cy="641350"/>
          </a:xfrm>
          <a:custGeom>
            <a:avLst/>
            <a:gdLst>
              <a:gd name="connsiteX0" fmla="*/ 0 w 500332"/>
              <a:gd name="connsiteY0" fmla="*/ 0 h 845389"/>
              <a:gd name="connsiteX1" fmla="*/ 500332 w 500332"/>
              <a:gd name="connsiteY1" fmla="*/ 448574 h 845389"/>
              <a:gd name="connsiteX2" fmla="*/ 34505 w 500332"/>
              <a:gd name="connsiteY2" fmla="*/ 845389 h 845389"/>
              <a:gd name="connsiteX0" fmla="*/ 15191 w 465827"/>
              <a:gd name="connsiteY0" fmla="*/ 0 h 805633"/>
              <a:gd name="connsiteX1" fmla="*/ 465827 w 465827"/>
              <a:gd name="connsiteY1" fmla="*/ 408818 h 805633"/>
              <a:gd name="connsiteX2" fmla="*/ 0 w 465827"/>
              <a:gd name="connsiteY2" fmla="*/ 805633 h 80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827" h="805633">
                <a:moveTo>
                  <a:pt x="15191" y="0"/>
                </a:moveTo>
                <a:lnTo>
                  <a:pt x="465827" y="408818"/>
                </a:lnTo>
                <a:lnTo>
                  <a:pt x="0" y="805633"/>
                </a:lnTo>
              </a:path>
            </a:pathLst>
          </a:cu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C8AA7-5FBC-42CA-9205-082787F062E4}" type="datetimeFigureOut">
              <a:rPr lang="zh-CN" altLang="en-US"/>
              <a:pPr>
                <a:defRPr/>
              </a:pPr>
              <a:t>2015/11/15</a:t>
            </a:fld>
            <a:endParaRPr lang="zh-CN" altLang="en-US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A6E03-C7F3-44B3-A914-5C48007DB0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62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 txBox="1">
            <a:spLocks noChangeArrowheads="1"/>
          </p:cNvSpPr>
          <p:nvPr userDrawn="1"/>
        </p:nvSpPr>
        <p:spPr bwMode="auto">
          <a:xfrm>
            <a:off x="1130300" y="427038"/>
            <a:ext cx="29702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zh-CN" altLang="en-US" sz="4400" b="1">
                <a:latin typeface="微软雅黑" pitchFamily="34" charset="-122"/>
                <a:ea typeface="微软雅黑" pitchFamily="34" charset="-122"/>
              </a:rPr>
              <a:t>图表</a:t>
            </a:r>
            <a:r>
              <a:rPr lang="zh-CN" altLang="en-US" sz="4400" b="1">
                <a:solidFill>
                  <a:srgbClr val="FF7800"/>
                </a:solidFill>
                <a:latin typeface="微软雅黑" pitchFamily="34" charset="-122"/>
                <a:ea typeface="微软雅黑" pitchFamily="34" charset="-122"/>
              </a:rPr>
              <a:t>美</a:t>
            </a:r>
            <a:r>
              <a:rPr lang="zh-CN" altLang="en-US" sz="4400" b="1">
                <a:latin typeface="微软雅黑" pitchFamily="34" charset="-122"/>
                <a:ea typeface="微软雅黑" pitchFamily="34" charset="-122"/>
              </a:rPr>
              <a:t>化</a:t>
            </a:r>
          </a:p>
        </p:txBody>
      </p:sp>
      <p:sp>
        <p:nvSpPr>
          <p:cNvPr id="3" name="矩形 8"/>
          <p:cNvSpPr>
            <a:spLocks noChangeArrowheads="1"/>
          </p:cNvSpPr>
          <p:nvPr userDrawn="1"/>
        </p:nvSpPr>
        <p:spPr bwMode="auto">
          <a:xfrm>
            <a:off x="982663" y="536575"/>
            <a:ext cx="296862" cy="8620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endParaRPr lang="zh-CN" altLang="en-US"/>
          </a:p>
        </p:txBody>
      </p:sp>
      <p:cxnSp>
        <p:nvCxnSpPr>
          <p:cNvPr id="4" name="直接连接符 3"/>
          <p:cNvCxnSpPr/>
          <p:nvPr userDrawn="1"/>
        </p:nvCxnSpPr>
        <p:spPr bwMode="auto">
          <a:xfrm>
            <a:off x="1473200" y="1136650"/>
            <a:ext cx="2290763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内容"/>
          <p:cNvSpPr txBox="1">
            <a:spLocks noChangeArrowheads="1"/>
          </p:cNvSpPr>
          <p:nvPr userDrawn="1"/>
        </p:nvSpPr>
        <p:spPr bwMode="auto">
          <a:xfrm>
            <a:off x="1614488" y="1136650"/>
            <a:ext cx="2003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配置颜色</a:t>
            </a:r>
          </a:p>
        </p:txBody>
      </p:sp>
      <p:sp>
        <p:nvSpPr>
          <p:cNvPr id="6" name="任意多边形 5">
            <a:hlinkClick r:id="" action="ppaction://hlinkshowjump?jump=nextslide"/>
          </p:cNvPr>
          <p:cNvSpPr/>
          <p:nvPr userDrawn="1"/>
        </p:nvSpPr>
        <p:spPr bwMode="auto">
          <a:xfrm>
            <a:off x="11520488" y="3108325"/>
            <a:ext cx="333375" cy="641350"/>
          </a:xfrm>
          <a:custGeom>
            <a:avLst/>
            <a:gdLst>
              <a:gd name="connsiteX0" fmla="*/ 0 w 500332"/>
              <a:gd name="connsiteY0" fmla="*/ 0 h 845389"/>
              <a:gd name="connsiteX1" fmla="*/ 500332 w 500332"/>
              <a:gd name="connsiteY1" fmla="*/ 448574 h 845389"/>
              <a:gd name="connsiteX2" fmla="*/ 34505 w 500332"/>
              <a:gd name="connsiteY2" fmla="*/ 845389 h 845389"/>
              <a:gd name="connsiteX0" fmla="*/ 15191 w 465827"/>
              <a:gd name="connsiteY0" fmla="*/ 0 h 805633"/>
              <a:gd name="connsiteX1" fmla="*/ 465827 w 465827"/>
              <a:gd name="connsiteY1" fmla="*/ 408818 h 805633"/>
              <a:gd name="connsiteX2" fmla="*/ 0 w 465827"/>
              <a:gd name="connsiteY2" fmla="*/ 805633 h 80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827" h="805633">
                <a:moveTo>
                  <a:pt x="15191" y="0"/>
                </a:moveTo>
                <a:lnTo>
                  <a:pt x="465827" y="408818"/>
                </a:lnTo>
                <a:lnTo>
                  <a:pt x="0" y="805633"/>
                </a:lnTo>
              </a:path>
            </a:pathLst>
          </a:cu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" name="任意多边形 6">
            <a:hlinkClick r:id="" action="ppaction://hlinkshowjump?jump=previousslide"/>
          </p:cNvPr>
          <p:cNvSpPr/>
          <p:nvPr userDrawn="1"/>
        </p:nvSpPr>
        <p:spPr bwMode="auto">
          <a:xfrm flipH="1">
            <a:off x="265113" y="3108325"/>
            <a:ext cx="333375" cy="641350"/>
          </a:xfrm>
          <a:custGeom>
            <a:avLst/>
            <a:gdLst>
              <a:gd name="connsiteX0" fmla="*/ 0 w 500332"/>
              <a:gd name="connsiteY0" fmla="*/ 0 h 845389"/>
              <a:gd name="connsiteX1" fmla="*/ 500332 w 500332"/>
              <a:gd name="connsiteY1" fmla="*/ 448574 h 845389"/>
              <a:gd name="connsiteX2" fmla="*/ 34505 w 500332"/>
              <a:gd name="connsiteY2" fmla="*/ 845389 h 845389"/>
              <a:gd name="connsiteX0" fmla="*/ 15191 w 465827"/>
              <a:gd name="connsiteY0" fmla="*/ 0 h 805633"/>
              <a:gd name="connsiteX1" fmla="*/ 465827 w 465827"/>
              <a:gd name="connsiteY1" fmla="*/ 408818 h 805633"/>
              <a:gd name="connsiteX2" fmla="*/ 0 w 465827"/>
              <a:gd name="connsiteY2" fmla="*/ 805633 h 80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827" h="805633">
                <a:moveTo>
                  <a:pt x="15191" y="0"/>
                </a:moveTo>
                <a:lnTo>
                  <a:pt x="465827" y="408818"/>
                </a:lnTo>
                <a:lnTo>
                  <a:pt x="0" y="805633"/>
                </a:lnTo>
              </a:path>
            </a:pathLst>
          </a:cu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738F7-074B-49AC-9333-BBD95AE89E36}" type="datetimeFigureOut">
              <a:rPr lang="zh-CN" altLang="en-US"/>
              <a:pPr>
                <a:defRPr/>
              </a:pPr>
              <a:t>2015/11/15</a:t>
            </a:fld>
            <a:endParaRPr lang="zh-CN" altLang="en-US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E2BE1-826D-483B-B9C1-44C7701437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16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 txBox="1">
            <a:spLocks noChangeArrowheads="1"/>
          </p:cNvSpPr>
          <p:nvPr userDrawn="1"/>
        </p:nvSpPr>
        <p:spPr bwMode="auto">
          <a:xfrm>
            <a:off x="1130300" y="427038"/>
            <a:ext cx="29702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zh-CN" altLang="en-US" sz="4400" b="1">
                <a:latin typeface="微软雅黑" pitchFamily="34" charset="-122"/>
                <a:ea typeface="微软雅黑" pitchFamily="34" charset="-122"/>
              </a:rPr>
              <a:t>图表</a:t>
            </a:r>
            <a:r>
              <a:rPr lang="zh-CN" altLang="en-US" sz="4400" b="1">
                <a:solidFill>
                  <a:srgbClr val="FF7800"/>
                </a:solidFill>
                <a:latin typeface="微软雅黑" pitchFamily="34" charset="-122"/>
                <a:ea typeface="微软雅黑" pitchFamily="34" charset="-122"/>
              </a:rPr>
              <a:t>美</a:t>
            </a:r>
            <a:r>
              <a:rPr lang="zh-CN" altLang="en-US" sz="4400" b="1">
                <a:latin typeface="微软雅黑" pitchFamily="34" charset="-122"/>
                <a:ea typeface="微软雅黑" pitchFamily="34" charset="-122"/>
              </a:rPr>
              <a:t>化</a:t>
            </a:r>
          </a:p>
        </p:txBody>
      </p:sp>
      <p:sp>
        <p:nvSpPr>
          <p:cNvPr id="3" name="矩形 8"/>
          <p:cNvSpPr>
            <a:spLocks noChangeArrowheads="1"/>
          </p:cNvSpPr>
          <p:nvPr userDrawn="1"/>
        </p:nvSpPr>
        <p:spPr bwMode="auto">
          <a:xfrm>
            <a:off x="982663" y="536575"/>
            <a:ext cx="296862" cy="8620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endParaRPr lang="zh-CN" altLang="en-US"/>
          </a:p>
        </p:txBody>
      </p:sp>
      <p:cxnSp>
        <p:nvCxnSpPr>
          <p:cNvPr id="4" name="直接连接符 3"/>
          <p:cNvCxnSpPr/>
          <p:nvPr userDrawn="1"/>
        </p:nvCxnSpPr>
        <p:spPr bwMode="auto">
          <a:xfrm>
            <a:off x="1473200" y="1136650"/>
            <a:ext cx="2290763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内容"/>
          <p:cNvSpPr txBox="1">
            <a:spLocks noChangeArrowheads="1"/>
          </p:cNvSpPr>
          <p:nvPr userDrawn="1"/>
        </p:nvSpPr>
        <p:spPr bwMode="auto">
          <a:xfrm>
            <a:off x="1614488" y="1136650"/>
            <a:ext cx="2003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折线复合图</a:t>
            </a:r>
          </a:p>
        </p:txBody>
      </p:sp>
      <p:sp>
        <p:nvSpPr>
          <p:cNvPr id="6" name="任意多边形 5">
            <a:hlinkClick r:id="" action="ppaction://hlinkshowjump?jump=nextslide"/>
          </p:cNvPr>
          <p:cNvSpPr/>
          <p:nvPr userDrawn="1"/>
        </p:nvSpPr>
        <p:spPr bwMode="auto">
          <a:xfrm>
            <a:off x="11520488" y="3108325"/>
            <a:ext cx="333375" cy="641350"/>
          </a:xfrm>
          <a:custGeom>
            <a:avLst/>
            <a:gdLst>
              <a:gd name="connsiteX0" fmla="*/ 0 w 500332"/>
              <a:gd name="connsiteY0" fmla="*/ 0 h 845389"/>
              <a:gd name="connsiteX1" fmla="*/ 500332 w 500332"/>
              <a:gd name="connsiteY1" fmla="*/ 448574 h 845389"/>
              <a:gd name="connsiteX2" fmla="*/ 34505 w 500332"/>
              <a:gd name="connsiteY2" fmla="*/ 845389 h 845389"/>
              <a:gd name="connsiteX0" fmla="*/ 15191 w 465827"/>
              <a:gd name="connsiteY0" fmla="*/ 0 h 805633"/>
              <a:gd name="connsiteX1" fmla="*/ 465827 w 465827"/>
              <a:gd name="connsiteY1" fmla="*/ 408818 h 805633"/>
              <a:gd name="connsiteX2" fmla="*/ 0 w 465827"/>
              <a:gd name="connsiteY2" fmla="*/ 805633 h 80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827" h="805633">
                <a:moveTo>
                  <a:pt x="15191" y="0"/>
                </a:moveTo>
                <a:lnTo>
                  <a:pt x="465827" y="408818"/>
                </a:lnTo>
                <a:lnTo>
                  <a:pt x="0" y="805633"/>
                </a:lnTo>
              </a:path>
            </a:pathLst>
          </a:cu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" name="任意多边形 6">
            <a:hlinkClick r:id="" action="ppaction://hlinkshowjump?jump=previousslide"/>
          </p:cNvPr>
          <p:cNvSpPr/>
          <p:nvPr userDrawn="1"/>
        </p:nvSpPr>
        <p:spPr bwMode="auto">
          <a:xfrm flipH="1">
            <a:off x="265113" y="3108325"/>
            <a:ext cx="333375" cy="641350"/>
          </a:xfrm>
          <a:custGeom>
            <a:avLst/>
            <a:gdLst>
              <a:gd name="connsiteX0" fmla="*/ 0 w 500332"/>
              <a:gd name="connsiteY0" fmla="*/ 0 h 845389"/>
              <a:gd name="connsiteX1" fmla="*/ 500332 w 500332"/>
              <a:gd name="connsiteY1" fmla="*/ 448574 h 845389"/>
              <a:gd name="connsiteX2" fmla="*/ 34505 w 500332"/>
              <a:gd name="connsiteY2" fmla="*/ 845389 h 845389"/>
              <a:gd name="connsiteX0" fmla="*/ 15191 w 465827"/>
              <a:gd name="connsiteY0" fmla="*/ 0 h 805633"/>
              <a:gd name="connsiteX1" fmla="*/ 465827 w 465827"/>
              <a:gd name="connsiteY1" fmla="*/ 408818 h 805633"/>
              <a:gd name="connsiteX2" fmla="*/ 0 w 465827"/>
              <a:gd name="connsiteY2" fmla="*/ 805633 h 80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827" h="805633">
                <a:moveTo>
                  <a:pt x="15191" y="0"/>
                </a:moveTo>
                <a:lnTo>
                  <a:pt x="465827" y="408818"/>
                </a:lnTo>
                <a:lnTo>
                  <a:pt x="0" y="805633"/>
                </a:lnTo>
              </a:path>
            </a:pathLst>
          </a:cu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8E29-5AA9-42C4-9E90-196510283653}" type="datetimeFigureOut">
              <a:rPr lang="zh-CN" altLang="en-US"/>
              <a:pPr>
                <a:defRPr/>
              </a:pPr>
              <a:t>2015/11/15</a:t>
            </a:fld>
            <a:endParaRPr lang="zh-CN" altLang="en-US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17440-D349-474B-A2AD-B4B0A0A212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7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 txBox="1">
            <a:spLocks noChangeArrowheads="1"/>
          </p:cNvSpPr>
          <p:nvPr userDrawn="1"/>
        </p:nvSpPr>
        <p:spPr bwMode="auto">
          <a:xfrm>
            <a:off x="1130300" y="427038"/>
            <a:ext cx="29702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zh-CN" altLang="en-US" sz="4400" b="1">
                <a:latin typeface="微软雅黑" pitchFamily="34" charset="-122"/>
                <a:ea typeface="微软雅黑" pitchFamily="34" charset="-122"/>
              </a:rPr>
              <a:t>图表</a:t>
            </a:r>
            <a:r>
              <a:rPr lang="zh-CN" altLang="en-US" sz="4400" b="1">
                <a:solidFill>
                  <a:srgbClr val="FF7800"/>
                </a:solidFill>
                <a:latin typeface="微软雅黑" pitchFamily="34" charset="-122"/>
                <a:ea typeface="微软雅黑" pitchFamily="34" charset="-122"/>
              </a:rPr>
              <a:t>美</a:t>
            </a:r>
            <a:r>
              <a:rPr lang="zh-CN" altLang="en-US" sz="4400" b="1">
                <a:latin typeface="微软雅黑" pitchFamily="34" charset="-122"/>
                <a:ea typeface="微软雅黑" pitchFamily="34" charset="-122"/>
              </a:rPr>
              <a:t>化</a:t>
            </a:r>
          </a:p>
        </p:txBody>
      </p:sp>
      <p:sp>
        <p:nvSpPr>
          <p:cNvPr id="3" name="矩形 8"/>
          <p:cNvSpPr>
            <a:spLocks noChangeArrowheads="1"/>
          </p:cNvSpPr>
          <p:nvPr userDrawn="1"/>
        </p:nvSpPr>
        <p:spPr bwMode="auto">
          <a:xfrm>
            <a:off x="982663" y="536575"/>
            <a:ext cx="296862" cy="8620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endParaRPr lang="zh-CN" altLang="en-US"/>
          </a:p>
        </p:txBody>
      </p:sp>
      <p:cxnSp>
        <p:nvCxnSpPr>
          <p:cNvPr id="4" name="直接连接符 3"/>
          <p:cNvCxnSpPr/>
          <p:nvPr userDrawn="1"/>
        </p:nvCxnSpPr>
        <p:spPr bwMode="auto">
          <a:xfrm>
            <a:off x="1473200" y="1136650"/>
            <a:ext cx="2290763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任意多边形 5">
            <a:hlinkClick r:id="" action="ppaction://hlinkshowjump?jump=nextslide"/>
          </p:cNvPr>
          <p:cNvSpPr/>
          <p:nvPr userDrawn="1"/>
        </p:nvSpPr>
        <p:spPr bwMode="auto">
          <a:xfrm>
            <a:off x="11520488" y="3108325"/>
            <a:ext cx="333375" cy="641350"/>
          </a:xfrm>
          <a:custGeom>
            <a:avLst/>
            <a:gdLst>
              <a:gd name="connsiteX0" fmla="*/ 0 w 500332"/>
              <a:gd name="connsiteY0" fmla="*/ 0 h 845389"/>
              <a:gd name="connsiteX1" fmla="*/ 500332 w 500332"/>
              <a:gd name="connsiteY1" fmla="*/ 448574 h 845389"/>
              <a:gd name="connsiteX2" fmla="*/ 34505 w 500332"/>
              <a:gd name="connsiteY2" fmla="*/ 845389 h 845389"/>
              <a:gd name="connsiteX0" fmla="*/ 15191 w 465827"/>
              <a:gd name="connsiteY0" fmla="*/ 0 h 805633"/>
              <a:gd name="connsiteX1" fmla="*/ 465827 w 465827"/>
              <a:gd name="connsiteY1" fmla="*/ 408818 h 805633"/>
              <a:gd name="connsiteX2" fmla="*/ 0 w 465827"/>
              <a:gd name="connsiteY2" fmla="*/ 805633 h 80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827" h="805633">
                <a:moveTo>
                  <a:pt x="15191" y="0"/>
                </a:moveTo>
                <a:lnTo>
                  <a:pt x="465827" y="408818"/>
                </a:lnTo>
                <a:lnTo>
                  <a:pt x="0" y="805633"/>
                </a:lnTo>
              </a:path>
            </a:pathLst>
          </a:cu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" name="任意多边形 6">
            <a:hlinkClick r:id="" action="ppaction://hlinkshowjump?jump=previousslide"/>
          </p:cNvPr>
          <p:cNvSpPr/>
          <p:nvPr userDrawn="1"/>
        </p:nvSpPr>
        <p:spPr bwMode="auto">
          <a:xfrm flipH="1">
            <a:off x="265113" y="3108325"/>
            <a:ext cx="333375" cy="641350"/>
          </a:xfrm>
          <a:custGeom>
            <a:avLst/>
            <a:gdLst>
              <a:gd name="connsiteX0" fmla="*/ 0 w 500332"/>
              <a:gd name="connsiteY0" fmla="*/ 0 h 845389"/>
              <a:gd name="connsiteX1" fmla="*/ 500332 w 500332"/>
              <a:gd name="connsiteY1" fmla="*/ 448574 h 845389"/>
              <a:gd name="connsiteX2" fmla="*/ 34505 w 500332"/>
              <a:gd name="connsiteY2" fmla="*/ 845389 h 845389"/>
              <a:gd name="connsiteX0" fmla="*/ 15191 w 465827"/>
              <a:gd name="connsiteY0" fmla="*/ 0 h 805633"/>
              <a:gd name="connsiteX1" fmla="*/ 465827 w 465827"/>
              <a:gd name="connsiteY1" fmla="*/ 408818 h 805633"/>
              <a:gd name="connsiteX2" fmla="*/ 0 w 465827"/>
              <a:gd name="connsiteY2" fmla="*/ 805633 h 80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827" h="805633">
                <a:moveTo>
                  <a:pt x="15191" y="0"/>
                </a:moveTo>
                <a:lnTo>
                  <a:pt x="465827" y="408818"/>
                </a:lnTo>
                <a:lnTo>
                  <a:pt x="0" y="805633"/>
                </a:lnTo>
              </a:path>
            </a:pathLst>
          </a:cu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8E29-5AA9-42C4-9E90-196510283653}" type="datetimeFigureOut">
              <a:rPr lang="zh-CN" altLang="en-US"/>
              <a:pPr>
                <a:defRPr/>
              </a:pPr>
              <a:t>2015/11/15</a:t>
            </a:fld>
            <a:endParaRPr lang="zh-CN" altLang="en-US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17440-D349-474B-A2AD-B4B0A0A212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33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 txBox="1">
            <a:spLocks noChangeArrowheads="1"/>
          </p:cNvSpPr>
          <p:nvPr userDrawn="1"/>
        </p:nvSpPr>
        <p:spPr bwMode="auto">
          <a:xfrm>
            <a:off x="1130300" y="427038"/>
            <a:ext cx="29702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zh-CN" altLang="en-US" sz="4400" b="1">
                <a:latin typeface="微软雅黑" pitchFamily="34" charset="-122"/>
                <a:ea typeface="微软雅黑" pitchFamily="34" charset="-122"/>
              </a:rPr>
              <a:t>图表</a:t>
            </a:r>
            <a:r>
              <a:rPr lang="zh-CN" altLang="en-US" sz="4400" b="1">
                <a:solidFill>
                  <a:srgbClr val="FF7800"/>
                </a:solidFill>
                <a:latin typeface="微软雅黑" pitchFamily="34" charset="-122"/>
                <a:ea typeface="微软雅黑" pitchFamily="34" charset="-122"/>
              </a:rPr>
              <a:t>美</a:t>
            </a:r>
            <a:r>
              <a:rPr lang="zh-CN" altLang="en-US" sz="4400" b="1">
                <a:latin typeface="微软雅黑" pitchFamily="34" charset="-122"/>
                <a:ea typeface="微软雅黑" pitchFamily="34" charset="-122"/>
              </a:rPr>
              <a:t>化</a:t>
            </a:r>
          </a:p>
        </p:txBody>
      </p:sp>
      <p:sp>
        <p:nvSpPr>
          <p:cNvPr id="3" name="矩形 8"/>
          <p:cNvSpPr>
            <a:spLocks noChangeArrowheads="1"/>
          </p:cNvSpPr>
          <p:nvPr userDrawn="1"/>
        </p:nvSpPr>
        <p:spPr bwMode="auto">
          <a:xfrm>
            <a:off x="982663" y="536575"/>
            <a:ext cx="296862" cy="8620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endParaRPr lang="zh-CN" altLang="en-US"/>
          </a:p>
        </p:txBody>
      </p:sp>
      <p:cxnSp>
        <p:nvCxnSpPr>
          <p:cNvPr id="4" name="直接连接符 3"/>
          <p:cNvCxnSpPr/>
          <p:nvPr userDrawn="1"/>
        </p:nvCxnSpPr>
        <p:spPr bwMode="auto">
          <a:xfrm>
            <a:off x="1473200" y="1136650"/>
            <a:ext cx="2290763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任意多边形 5">
            <a:hlinkClick r:id="" action="ppaction://hlinkshowjump?jump=nextslide"/>
          </p:cNvPr>
          <p:cNvSpPr/>
          <p:nvPr userDrawn="1"/>
        </p:nvSpPr>
        <p:spPr bwMode="auto">
          <a:xfrm>
            <a:off x="11520488" y="3108325"/>
            <a:ext cx="333375" cy="641350"/>
          </a:xfrm>
          <a:custGeom>
            <a:avLst/>
            <a:gdLst>
              <a:gd name="connsiteX0" fmla="*/ 0 w 500332"/>
              <a:gd name="connsiteY0" fmla="*/ 0 h 845389"/>
              <a:gd name="connsiteX1" fmla="*/ 500332 w 500332"/>
              <a:gd name="connsiteY1" fmla="*/ 448574 h 845389"/>
              <a:gd name="connsiteX2" fmla="*/ 34505 w 500332"/>
              <a:gd name="connsiteY2" fmla="*/ 845389 h 845389"/>
              <a:gd name="connsiteX0" fmla="*/ 15191 w 465827"/>
              <a:gd name="connsiteY0" fmla="*/ 0 h 805633"/>
              <a:gd name="connsiteX1" fmla="*/ 465827 w 465827"/>
              <a:gd name="connsiteY1" fmla="*/ 408818 h 805633"/>
              <a:gd name="connsiteX2" fmla="*/ 0 w 465827"/>
              <a:gd name="connsiteY2" fmla="*/ 805633 h 80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827" h="805633">
                <a:moveTo>
                  <a:pt x="15191" y="0"/>
                </a:moveTo>
                <a:lnTo>
                  <a:pt x="465827" y="408818"/>
                </a:lnTo>
                <a:lnTo>
                  <a:pt x="0" y="805633"/>
                </a:lnTo>
              </a:path>
            </a:pathLst>
          </a:cu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" name="任意多边形 6">
            <a:hlinkClick r:id="" action="ppaction://hlinkshowjump?jump=previousslide"/>
          </p:cNvPr>
          <p:cNvSpPr/>
          <p:nvPr userDrawn="1"/>
        </p:nvSpPr>
        <p:spPr bwMode="auto">
          <a:xfrm flipH="1">
            <a:off x="265113" y="3108325"/>
            <a:ext cx="333375" cy="641350"/>
          </a:xfrm>
          <a:custGeom>
            <a:avLst/>
            <a:gdLst>
              <a:gd name="connsiteX0" fmla="*/ 0 w 500332"/>
              <a:gd name="connsiteY0" fmla="*/ 0 h 845389"/>
              <a:gd name="connsiteX1" fmla="*/ 500332 w 500332"/>
              <a:gd name="connsiteY1" fmla="*/ 448574 h 845389"/>
              <a:gd name="connsiteX2" fmla="*/ 34505 w 500332"/>
              <a:gd name="connsiteY2" fmla="*/ 845389 h 845389"/>
              <a:gd name="connsiteX0" fmla="*/ 15191 w 465827"/>
              <a:gd name="connsiteY0" fmla="*/ 0 h 805633"/>
              <a:gd name="connsiteX1" fmla="*/ 465827 w 465827"/>
              <a:gd name="connsiteY1" fmla="*/ 408818 h 805633"/>
              <a:gd name="connsiteX2" fmla="*/ 0 w 465827"/>
              <a:gd name="connsiteY2" fmla="*/ 805633 h 80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827" h="805633">
                <a:moveTo>
                  <a:pt x="15191" y="0"/>
                </a:moveTo>
                <a:lnTo>
                  <a:pt x="465827" y="408818"/>
                </a:lnTo>
                <a:lnTo>
                  <a:pt x="0" y="805633"/>
                </a:lnTo>
              </a:path>
            </a:pathLst>
          </a:cu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8E29-5AA9-42C4-9E90-196510283653}" type="datetimeFigureOut">
              <a:rPr lang="zh-CN" altLang="en-US"/>
              <a:pPr>
                <a:defRPr/>
              </a:pPr>
              <a:t>2015/11/15</a:t>
            </a:fld>
            <a:endParaRPr lang="zh-CN" altLang="en-US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17440-D349-474B-A2AD-B4B0A0A212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11" name="内容"/>
          <p:cNvSpPr txBox="1">
            <a:spLocks noChangeArrowheads="1"/>
          </p:cNvSpPr>
          <p:nvPr userDrawn="1"/>
        </p:nvSpPr>
        <p:spPr bwMode="auto">
          <a:xfrm>
            <a:off x="1614488" y="1136650"/>
            <a:ext cx="2149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3D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图表制作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918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64E21-63BD-4E6A-A60A-C7A12DD1A5C0}" type="datetimeFigureOut">
              <a:rPr lang="zh-CN" altLang="en-US"/>
              <a:pPr>
                <a:defRPr/>
              </a:pPr>
              <a:t>2015/11/15</a:t>
            </a:fld>
            <a:endParaRPr lang="zh-CN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16831-0AE7-4C53-9DAE-53F809BEF8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721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>
            <a:hlinkClick r:id="" action="ppaction://hlinkshowjump?jump=nextslide"/>
          </p:cNvPr>
          <p:cNvSpPr/>
          <p:nvPr userDrawn="1"/>
        </p:nvSpPr>
        <p:spPr bwMode="auto">
          <a:xfrm>
            <a:off x="11520488" y="3108325"/>
            <a:ext cx="333375" cy="641350"/>
          </a:xfrm>
          <a:custGeom>
            <a:avLst/>
            <a:gdLst>
              <a:gd name="connsiteX0" fmla="*/ 0 w 500332"/>
              <a:gd name="connsiteY0" fmla="*/ 0 h 845389"/>
              <a:gd name="connsiteX1" fmla="*/ 500332 w 500332"/>
              <a:gd name="connsiteY1" fmla="*/ 448574 h 845389"/>
              <a:gd name="connsiteX2" fmla="*/ 34505 w 500332"/>
              <a:gd name="connsiteY2" fmla="*/ 845389 h 845389"/>
              <a:gd name="connsiteX0" fmla="*/ 15191 w 465827"/>
              <a:gd name="connsiteY0" fmla="*/ 0 h 805633"/>
              <a:gd name="connsiteX1" fmla="*/ 465827 w 465827"/>
              <a:gd name="connsiteY1" fmla="*/ 408818 h 805633"/>
              <a:gd name="connsiteX2" fmla="*/ 0 w 465827"/>
              <a:gd name="connsiteY2" fmla="*/ 805633 h 80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827" h="805633">
                <a:moveTo>
                  <a:pt x="15191" y="0"/>
                </a:moveTo>
                <a:lnTo>
                  <a:pt x="465827" y="408818"/>
                </a:lnTo>
                <a:lnTo>
                  <a:pt x="0" y="805633"/>
                </a:lnTo>
              </a:path>
            </a:pathLst>
          </a:cu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3" name="任意多边形 2">
            <a:hlinkClick r:id="" action="ppaction://hlinkshowjump?jump=previousslide"/>
          </p:cNvPr>
          <p:cNvSpPr/>
          <p:nvPr userDrawn="1"/>
        </p:nvSpPr>
        <p:spPr bwMode="auto">
          <a:xfrm flipH="1">
            <a:off x="265113" y="3108325"/>
            <a:ext cx="333375" cy="641350"/>
          </a:xfrm>
          <a:custGeom>
            <a:avLst/>
            <a:gdLst>
              <a:gd name="connsiteX0" fmla="*/ 0 w 500332"/>
              <a:gd name="connsiteY0" fmla="*/ 0 h 845389"/>
              <a:gd name="connsiteX1" fmla="*/ 500332 w 500332"/>
              <a:gd name="connsiteY1" fmla="*/ 448574 h 845389"/>
              <a:gd name="connsiteX2" fmla="*/ 34505 w 500332"/>
              <a:gd name="connsiteY2" fmla="*/ 845389 h 845389"/>
              <a:gd name="connsiteX0" fmla="*/ 15191 w 465827"/>
              <a:gd name="connsiteY0" fmla="*/ 0 h 805633"/>
              <a:gd name="connsiteX1" fmla="*/ 465827 w 465827"/>
              <a:gd name="connsiteY1" fmla="*/ 408818 h 805633"/>
              <a:gd name="connsiteX2" fmla="*/ 0 w 465827"/>
              <a:gd name="connsiteY2" fmla="*/ 805633 h 80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827" h="805633">
                <a:moveTo>
                  <a:pt x="15191" y="0"/>
                </a:moveTo>
                <a:lnTo>
                  <a:pt x="465827" y="408818"/>
                </a:lnTo>
                <a:lnTo>
                  <a:pt x="0" y="805633"/>
                </a:lnTo>
              </a:path>
            </a:pathLst>
          </a:cu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06471-B646-480F-AECE-7C40A2D0ABD5}" type="datetimeFigureOut">
              <a:rPr lang="zh-CN" altLang="en-US"/>
              <a:pPr>
                <a:defRPr/>
              </a:pPr>
              <a:t>2015/11/15</a:t>
            </a:fld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EE85D-18C6-4D2E-B0F6-7598B8C075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492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5350A-63E0-468C-BB18-11F89CC9C189}" type="datetimeFigureOut">
              <a:rPr lang="zh-CN" altLang="en-US"/>
              <a:pPr>
                <a:defRPr/>
              </a:pPr>
              <a:t>2015/11/15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8D3DB-F48B-4F83-8977-40987F884A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88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7B3DF-8374-4703-A055-7B8722974BA2}" type="datetimeFigureOut">
              <a:rPr lang="zh-CN" altLang="en-US"/>
              <a:pPr>
                <a:defRPr/>
              </a:pPr>
              <a:t>2015/11/15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58A0F-B828-4119-92BD-C8B6017646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929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32BCA-62C3-470F-8EEA-B744C7B50C53}" type="datetimeFigureOut">
              <a:rPr lang="zh-CN" altLang="en-US"/>
              <a:pPr>
                <a:defRPr/>
              </a:pPr>
              <a:t>2015/11/15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04781-BC4D-4AA5-9FE0-DC21ABE5E7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2142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1A674-D2F8-4484-BDD2-71421B8DA552}" type="datetimeFigureOut">
              <a:rPr lang="zh-CN" altLang="en-US"/>
              <a:pPr>
                <a:defRPr/>
              </a:pPr>
              <a:t>2015/11/15</a:t>
            </a:fld>
            <a:endParaRPr lang="zh-CN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2C4C0-C1D6-4F35-A86A-9626AF06E8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51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9E71D-A0A1-4FD2-B2FB-B8F7E76535FF}" type="datetimeFigureOut">
              <a:rPr lang="zh-CN" altLang="en-US"/>
              <a:pPr>
                <a:defRPr/>
              </a:pPr>
              <a:t>2015/11/15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9DC2D-097E-4D8C-8A2F-2FBA1B7D6A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682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D0216-6181-442A-9FA4-E45AB56055F6}" type="datetimeFigureOut">
              <a:rPr lang="zh-CN" altLang="en-US"/>
              <a:pPr>
                <a:defRPr/>
              </a:pPr>
              <a:t>2015/11/15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D2398-2AE7-49CD-95F2-814F3D718F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169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085E8-0425-4AF1-AB69-2BB96722DD24}" type="datetimeFigureOut">
              <a:rPr lang="zh-CN" altLang="en-US"/>
              <a:pPr>
                <a:defRPr/>
              </a:pPr>
              <a:t>2015/11/15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277B1-9796-491E-A828-506741EB767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240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3F310-B7EB-45D9-8831-28D6B7FEFB5E}" type="datetimeFigureOut">
              <a:rPr lang="zh-CN" altLang="en-US"/>
              <a:pPr>
                <a:defRPr/>
              </a:pPr>
              <a:t>2015/11/15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6DECB-B118-4DCE-8DAB-5F0270A233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301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9700D-4620-4CC1-860C-A93CC41ABADD}" type="datetimeFigureOut">
              <a:rPr lang="zh-CN" altLang="en-US"/>
              <a:pPr>
                <a:defRPr/>
              </a:pPr>
              <a:t>2015/11/15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D7F8C-20AD-42EC-9420-ADB1E74212E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167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C296A-D648-4199-B93D-569A87D75EF3}" type="datetimeFigureOut">
              <a:rPr lang="zh-CN" altLang="en-US"/>
              <a:pPr>
                <a:defRPr/>
              </a:pPr>
              <a:t>2015/11/15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344E2-56B8-4514-A2E2-83DF026FAD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0926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F39A2-F353-460E-933D-C73295172A74}" type="datetimeFigureOut">
              <a:rPr lang="zh-CN" altLang="en-US"/>
              <a:pPr>
                <a:defRPr/>
              </a:pPr>
              <a:t>2015/11/15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B39E3-CC0F-49E9-80D9-2BE2E0EBF9B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943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BAD40-488F-4842-A7F2-11D05572C536}" type="datetimeFigureOut">
              <a:rPr lang="zh-CN" altLang="en-US"/>
              <a:pPr>
                <a:defRPr/>
              </a:pPr>
              <a:t>2015/11/15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32302-94CA-4995-BCE1-9AE0A1F5F4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31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199AE-542E-4979-B7FE-75562656C008}" type="datetimeFigureOut">
              <a:rPr lang="zh-CN" altLang="en-US"/>
              <a:pPr>
                <a:defRPr/>
              </a:pPr>
              <a:t>2015/11/15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3D7BC-9064-4255-99C4-BC848FAFF6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0095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57305-F587-4321-BF29-2D28B9E9C50C}" type="datetimeFigureOut">
              <a:rPr lang="zh-CN" altLang="en-US"/>
              <a:pPr>
                <a:defRPr/>
              </a:pPr>
              <a:t>2015/11/15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14583-AF51-42AF-875B-AA31C4114D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2433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E7D30-7AE7-4A3B-9690-38C35330F441}" type="datetimeFigureOut">
              <a:rPr lang="zh-CN" altLang="en-US"/>
              <a:pPr>
                <a:defRPr/>
              </a:pPr>
              <a:t>2015/11/15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E77E7-8EFF-4ADC-8C46-91C24213E4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4845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8890B-7CC1-477B-9E1D-45C9220FBF08}" type="datetimeFigureOut">
              <a:rPr lang="zh-CN" altLang="en-US"/>
              <a:pPr>
                <a:defRPr/>
              </a:pPr>
              <a:t>2015/11/15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6B74A-9267-431B-84E3-1BFD656F2AF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0307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97E46-25AE-41D8-8E53-9F85ECC3934B}" type="datetimeFigureOut">
              <a:rPr lang="zh-CN" altLang="en-US"/>
              <a:pPr>
                <a:defRPr/>
              </a:pPr>
              <a:t>2015/11/15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1A9F3-C526-4E07-8E27-DEBFF74C84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58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0FB16-3BFB-40FB-BC73-49ACCA343488}" type="datetimeFigureOut">
              <a:rPr lang="zh-CN" altLang="en-US"/>
              <a:pPr>
                <a:defRPr/>
              </a:pPr>
              <a:t>2015/11/15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82575-5214-4FA0-AF27-9441739B14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40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6FC06-80FD-4B5C-8383-C330005582FD}" type="datetimeFigureOut">
              <a:rPr lang="zh-CN" altLang="en-US"/>
              <a:pPr>
                <a:defRPr/>
              </a:pPr>
              <a:t>2015/11/15</a:t>
            </a:fld>
            <a:endParaRPr lang="zh-CN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79CF6-5453-4B9A-A92F-B2F0766750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848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 txBox="1">
            <a:spLocks noChangeArrowheads="1"/>
          </p:cNvSpPr>
          <p:nvPr userDrawn="1"/>
        </p:nvSpPr>
        <p:spPr bwMode="auto">
          <a:xfrm>
            <a:off x="1130300" y="427038"/>
            <a:ext cx="29702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zh-CN" altLang="en-US" sz="4400" b="1">
                <a:latin typeface="微软雅黑" pitchFamily="34" charset="-122"/>
                <a:ea typeface="微软雅黑" pitchFamily="34" charset="-122"/>
              </a:rPr>
              <a:t>数据</a:t>
            </a:r>
            <a:r>
              <a:rPr lang="zh-CN" altLang="en-US" sz="4400" b="1">
                <a:solidFill>
                  <a:srgbClr val="FF7800"/>
                </a:solidFill>
                <a:latin typeface="微软雅黑" pitchFamily="34" charset="-122"/>
                <a:ea typeface="微软雅黑" pitchFamily="34" charset="-122"/>
              </a:rPr>
              <a:t>导</a:t>
            </a:r>
            <a:r>
              <a:rPr lang="zh-CN" altLang="en-US" sz="4400" b="1">
                <a:latin typeface="微软雅黑" pitchFamily="34" charset="-122"/>
                <a:ea typeface="微软雅黑" pitchFamily="34" charset="-122"/>
              </a:rPr>
              <a:t>入</a:t>
            </a:r>
          </a:p>
        </p:txBody>
      </p:sp>
      <p:sp>
        <p:nvSpPr>
          <p:cNvPr id="3" name="矩形 8"/>
          <p:cNvSpPr>
            <a:spLocks noChangeArrowheads="1"/>
          </p:cNvSpPr>
          <p:nvPr userDrawn="1"/>
        </p:nvSpPr>
        <p:spPr bwMode="auto">
          <a:xfrm>
            <a:off x="982663" y="536575"/>
            <a:ext cx="296862" cy="8620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endParaRPr lang="zh-CN" altLang="en-US"/>
          </a:p>
        </p:txBody>
      </p:sp>
      <p:sp>
        <p:nvSpPr>
          <p:cNvPr id="4" name="内容"/>
          <p:cNvSpPr txBox="1">
            <a:spLocks noChangeArrowheads="1"/>
          </p:cNvSpPr>
          <p:nvPr userDrawn="1"/>
        </p:nvSpPr>
        <p:spPr bwMode="auto">
          <a:xfrm>
            <a:off x="1614488" y="1136650"/>
            <a:ext cx="2003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批量生成</a:t>
            </a:r>
          </a:p>
        </p:txBody>
      </p:sp>
      <p:cxnSp>
        <p:nvCxnSpPr>
          <p:cNvPr id="5" name="直接连接符 4"/>
          <p:cNvCxnSpPr/>
          <p:nvPr userDrawn="1"/>
        </p:nvCxnSpPr>
        <p:spPr bwMode="auto">
          <a:xfrm>
            <a:off x="1473200" y="1136650"/>
            <a:ext cx="2290763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任意多边形 5">
            <a:hlinkClick r:id="" action="ppaction://hlinkshowjump?jump=nextslide"/>
          </p:cNvPr>
          <p:cNvSpPr/>
          <p:nvPr userDrawn="1"/>
        </p:nvSpPr>
        <p:spPr bwMode="auto">
          <a:xfrm>
            <a:off x="11520488" y="3108325"/>
            <a:ext cx="333375" cy="641350"/>
          </a:xfrm>
          <a:custGeom>
            <a:avLst/>
            <a:gdLst>
              <a:gd name="connsiteX0" fmla="*/ 0 w 500332"/>
              <a:gd name="connsiteY0" fmla="*/ 0 h 845389"/>
              <a:gd name="connsiteX1" fmla="*/ 500332 w 500332"/>
              <a:gd name="connsiteY1" fmla="*/ 448574 h 845389"/>
              <a:gd name="connsiteX2" fmla="*/ 34505 w 500332"/>
              <a:gd name="connsiteY2" fmla="*/ 845389 h 845389"/>
              <a:gd name="connsiteX0" fmla="*/ 15191 w 465827"/>
              <a:gd name="connsiteY0" fmla="*/ 0 h 805633"/>
              <a:gd name="connsiteX1" fmla="*/ 465827 w 465827"/>
              <a:gd name="connsiteY1" fmla="*/ 408818 h 805633"/>
              <a:gd name="connsiteX2" fmla="*/ 0 w 465827"/>
              <a:gd name="connsiteY2" fmla="*/ 805633 h 80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827" h="805633">
                <a:moveTo>
                  <a:pt x="15191" y="0"/>
                </a:moveTo>
                <a:lnTo>
                  <a:pt x="465827" y="408818"/>
                </a:lnTo>
                <a:lnTo>
                  <a:pt x="0" y="805633"/>
                </a:lnTo>
              </a:path>
            </a:pathLst>
          </a:cu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" name="任意多边形 6">
            <a:hlinkClick r:id="" action="ppaction://hlinkshowjump?jump=previousslide"/>
          </p:cNvPr>
          <p:cNvSpPr/>
          <p:nvPr userDrawn="1"/>
        </p:nvSpPr>
        <p:spPr bwMode="auto">
          <a:xfrm flipH="1">
            <a:off x="265113" y="3108325"/>
            <a:ext cx="333375" cy="641350"/>
          </a:xfrm>
          <a:custGeom>
            <a:avLst/>
            <a:gdLst>
              <a:gd name="connsiteX0" fmla="*/ 0 w 500332"/>
              <a:gd name="connsiteY0" fmla="*/ 0 h 845389"/>
              <a:gd name="connsiteX1" fmla="*/ 500332 w 500332"/>
              <a:gd name="connsiteY1" fmla="*/ 448574 h 845389"/>
              <a:gd name="connsiteX2" fmla="*/ 34505 w 500332"/>
              <a:gd name="connsiteY2" fmla="*/ 845389 h 845389"/>
              <a:gd name="connsiteX0" fmla="*/ 15191 w 465827"/>
              <a:gd name="connsiteY0" fmla="*/ 0 h 805633"/>
              <a:gd name="connsiteX1" fmla="*/ 465827 w 465827"/>
              <a:gd name="connsiteY1" fmla="*/ 408818 h 805633"/>
              <a:gd name="connsiteX2" fmla="*/ 0 w 465827"/>
              <a:gd name="connsiteY2" fmla="*/ 805633 h 80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827" h="805633">
                <a:moveTo>
                  <a:pt x="15191" y="0"/>
                </a:moveTo>
                <a:lnTo>
                  <a:pt x="465827" y="408818"/>
                </a:lnTo>
                <a:lnTo>
                  <a:pt x="0" y="805633"/>
                </a:lnTo>
              </a:path>
            </a:pathLst>
          </a:cu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236C0-23CE-4A5C-B2AF-2CCB6F83F171}" type="datetimeFigureOut">
              <a:rPr lang="zh-CN" altLang="en-US"/>
              <a:pPr>
                <a:defRPr/>
              </a:pPr>
              <a:t>2015/11/15</a:t>
            </a:fld>
            <a:endParaRPr lang="zh-CN" altLang="en-US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676DD-33CB-41ED-9203-41C648E284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46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 txBox="1">
            <a:spLocks noChangeArrowheads="1"/>
          </p:cNvSpPr>
          <p:nvPr userDrawn="1"/>
        </p:nvSpPr>
        <p:spPr bwMode="auto">
          <a:xfrm>
            <a:off x="1130300" y="427038"/>
            <a:ext cx="29702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zh-CN" altLang="en-US" sz="4400" b="1">
                <a:latin typeface="微软雅黑" pitchFamily="34" charset="-122"/>
                <a:ea typeface="微软雅黑" pitchFamily="34" charset="-122"/>
              </a:rPr>
              <a:t>数据</a:t>
            </a:r>
            <a:r>
              <a:rPr lang="zh-CN" altLang="en-US" sz="4400" b="1">
                <a:solidFill>
                  <a:srgbClr val="FF7800"/>
                </a:solidFill>
                <a:latin typeface="微软雅黑" pitchFamily="34" charset="-122"/>
                <a:ea typeface="微软雅黑" pitchFamily="34" charset="-122"/>
              </a:rPr>
              <a:t>导</a:t>
            </a:r>
            <a:r>
              <a:rPr lang="zh-CN" altLang="en-US" sz="4400" b="1">
                <a:latin typeface="微软雅黑" pitchFamily="34" charset="-122"/>
                <a:ea typeface="微软雅黑" pitchFamily="34" charset="-122"/>
              </a:rPr>
              <a:t>入</a:t>
            </a:r>
          </a:p>
        </p:txBody>
      </p:sp>
      <p:sp>
        <p:nvSpPr>
          <p:cNvPr id="3" name="矩形 8"/>
          <p:cNvSpPr>
            <a:spLocks noChangeArrowheads="1"/>
          </p:cNvSpPr>
          <p:nvPr userDrawn="1"/>
        </p:nvSpPr>
        <p:spPr bwMode="auto">
          <a:xfrm>
            <a:off x="982663" y="536575"/>
            <a:ext cx="296862" cy="8620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endParaRPr lang="zh-CN" altLang="en-US"/>
          </a:p>
        </p:txBody>
      </p:sp>
      <p:sp>
        <p:nvSpPr>
          <p:cNvPr id="4" name="内容"/>
          <p:cNvSpPr txBox="1">
            <a:spLocks noChangeArrowheads="1"/>
          </p:cNvSpPr>
          <p:nvPr userDrawn="1"/>
        </p:nvSpPr>
        <p:spPr bwMode="auto">
          <a:xfrm>
            <a:off x="1614488" y="1136650"/>
            <a:ext cx="2003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粘贴输入</a:t>
            </a:r>
          </a:p>
        </p:txBody>
      </p:sp>
      <p:cxnSp>
        <p:nvCxnSpPr>
          <p:cNvPr id="5" name="直接连接符 4"/>
          <p:cNvCxnSpPr/>
          <p:nvPr userDrawn="1"/>
        </p:nvCxnSpPr>
        <p:spPr bwMode="auto">
          <a:xfrm>
            <a:off x="1473200" y="1136650"/>
            <a:ext cx="2290763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任意多边形 5">
            <a:hlinkClick r:id="" action="ppaction://hlinkshowjump?jump=nextslide"/>
          </p:cNvPr>
          <p:cNvSpPr/>
          <p:nvPr userDrawn="1"/>
        </p:nvSpPr>
        <p:spPr bwMode="auto">
          <a:xfrm>
            <a:off x="11520488" y="3108325"/>
            <a:ext cx="333375" cy="641350"/>
          </a:xfrm>
          <a:custGeom>
            <a:avLst/>
            <a:gdLst>
              <a:gd name="connsiteX0" fmla="*/ 0 w 500332"/>
              <a:gd name="connsiteY0" fmla="*/ 0 h 845389"/>
              <a:gd name="connsiteX1" fmla="*/ 500332 w 500332"/>
              <a:gd name="connsiteY1" fmla="*/ 448574 h 845389"/>
              <a:gd name="connsiteX2" fmla="*/ 34505 w 500332"/>
              <a:gd name="connsiteY2" fmla="*/ 845389 h 845389"/>
              <a:gd name="connsiteX0" fmla="*/ 15191 w 465827"/>
              <a:gd name="connsiteY0" fmla="*/ 0 h 805633"/>
              <a:gd name="connsiteX1" fmla="*/ 465827 w 465827"/>
              <a:gd name="connsiteY1" fmla="*/ 408818 h 805633"/>
              <a:gd name="connsiteX2" fmla="*/ 0 w 465827"/>
              <a:gd name="connsiteY2" fmla="*/ 805633 h 80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827" h="805633">
                <a:moveTo>
                  <a:pt x="15191" y="0"/>
                </a:moveTo>
                <a:lnTo>
                  <a:pt x="465827" y="408818"/>
                </a:lnTo>
                <a:lnTo>
                  <a:pt x="0" y="805633"/>
                </a:lnTo>
              </a:path>
            </a:pathLst>
          </a:cu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" name="任意多边形 6">
            <a:hlinkClick r:id="" action="ppaction://hlinkshowjump?jump=previousslide"/>
          </p:cNvPr>
          <p:cNvSpPr/>
          <p:nvPr userDrawn="1"/>
        </p:nvSpPr>
        <p:spPr bwMode="auto">
          <a:xfrm flipH="1">
            <a:off x="265113" y="3108325"/>
            <a:ext cx="333375" cy="641350"/>
          </a:xfrm>
          <a:custGeom>
            <a:avLst/>
            <a:gdLst>
              <a:gd name="connsiteX0" fmla="*/ 0 w 500332"/>
              <a:gd name="connsiteY0" fmla="*/ 0 h 845389"/>
              <a:gd name="connsiteX1" fmla="*/ 500332 w 500332"/>
              <a:gd name="connsiteY1" fmla="*/ 448574 h 845389"/>
              <a:gd name="connsiteX2" fmla="*/ 34505 w 500332"/>
              <a:gd name="connsiteY2" fmla="*/ 845389 h 845389"/>
              <a:gd name="connsiteX0" fmla="*/ 15191 w 465827"/>
              <a:gd name="connsiteY0" fmla="*/ 0 h 805633"/>
              <a:gd name="connsiteX1" fmla="*/ 465827 w 465827"/>
              <a:gd name="connsiteY1" fmla="*/ 408818 h 805633"/>
              <a:gd name="connsiteX2" fmla="*/ 0 w 465827"/>
              <a:gd name="connsiteY2" fmla="*/ 805633 h 80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827" h="805633">
                <a:moveTo>
                  <a:pt x="15191" y="0"/>
                </a:moveTo>
                <a:lnTo>
                  <a:pt x="465827" y="408818"/>
                </a:lnTo>
                <a:lnTo>
                  <a:pt x="0" y="805633"/>
                </a:lnTo>
              </a:path>
            </a:pathLst>
          </a:cu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40C09-4106-42FA-9DD6-374C84E7B3A2}" type="datetimeFigureOut">
              <a:rPr lang="zh-CN" altLang="en-US"/>
              <a:pPr>
                <a:defRPr/>
              </a:pPr>
              <a:t>2015/11/15</a:t>
            </a:fld>
            <a:endParaRPr lang="zh-CN" altLang="en-US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E905A-5765-4685-9851-1234A63484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9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 txBox="1">
            <a:spLocks noChangeArrowheads="1"/>
          </p:cNvSpPr>
          <p:nvPr userDrawn="1"/>
        </p:nvSpPr>
        <p:spPr bwMode="auto">
          <a:xfrm>
            <a:off x="1130300" y="427038"/>
            <a:ext cx="29702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zh-CN" altLang="en-US" sz="4400" b="1">
                <a:latin typeface="微软雅黑" pitchFamily="34" charset="-122"/>
                <a:ea typeface="微软雅黑" pitchFamily="34" charset="-122"/>
              </a:rPr>
              <a:t>数据</a:t>
            </a:r>
            <a:r>
              <a:rPr lang="zh-CN" altLang="en-US" sz="4400" b="1">
                <a:solidFill>
                  <a:srgbClr val="FF7800"/>
                </a:solidFill>
                <a:latin typeface="微软雅黑" pitchFamily="34" charset="-122"/>
                <a:ea typeface="微软雅黑" pitchFamily="34" charset="-122"/>
              </a:rPr>
              <a:t>分</a:t>
            </a:r>
            <a:r>
              <a:rPr lang="zh-CN" altLang="en-US" sz="4400" b="1">
                <a:latin typeface="微软雅黑" pitchFamily="34" charset="-122"/>
                <a:ea typeface="微软雅黑" pitchFamily="34" charset="-122"/>
              </a:rPr>
              <a:t>析</a:t>
            </a:r>
          </a:p>
        </p:txBody>
      </p:sp>
      <p:sp>
        <p:nvSpPr>
          <p:cNvPr id="3" name="矩形 8"/>
          <p:cNvSpPr>
            <a:spLocks noChangeArrowheads="1"/>
          </p:cNvSpPr>
          <p:nvPr userDrawn="1"/>
        </p:nvSpPr>
        <p:spPr bwMode="auto">
          <a:xfrm>
            <a:off x="982663" y="536575"/>
            <a:ext cx="296862" cy="8620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endParaRPr lang="zh-CN" altLang="en-US"/>
          </a:p>
        </p:txBody>
      </p:sp>
      <p:cxnSp>
        <p:nvCxnSpPr>
          <p:cNvPr id="4" name="直接连接符 3"/>
          <p:cNvCxnSpPr/>
          <p:nvPr userDrawn="1"/>
        </p:nvCxnSpPr>
        <p:spPr bwMode="auto">
          <a:xfrm>
            <a:off x="1473200" y="1136650"/>
            <a:ext cx="2290763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任意多边形 4">
            <a:hlinkClick r:id="" action="ppaction://hlinkshowjump?jump=nextslide"/>
          </p:cNvPr>
          <p:cNvSpPr/>
          <p:nvPr userDrawn="1"/>
        </p:nvSpPr>
        <p:spPr bwMode="auto">
          <a:xfrm>
            <a:off x="11520488" y="3108325"/>
            <a:ext cx="333375" cy="641350"/>
          </a:xfrm>
          <a:custGeom>
            <a:avLst/>
            <a:gdLst>
              <a:gd name="connsiteX0" fmla="*/ 0 w 500332"/>
              <a:gd name="connsiteY0" fmla="*/ 0 h 845389"/>
              <a:gd name="connsiteX1" fmla="*/ 500332 w 500332"/>
              <a:gd name="connsiteY1" fmla="*/ 448574 h 845389"/>
              <a:gd name="connsiteX2" fmla="*/ 34505 w 500332"/>
              <a:gd name="connsiteY2" fmla="*/ 845389 h 845389"/>
              <a:gd name="connsiteX0" fmla="*/ 15191 w 465827"/>
              <a:gd name="connsiteY0" fmla="*/ 0 h 805633"/>
              <a:gd name="connsiteX1" fmla="*/ 465827 w 465827"/>
              <a:gd name="connsiteY1" fmla="*/ 408818 h 805633"/>
              <a:gd name="connsiteX2" fmla="*/ 0 w 465827"/>
              <a:gd name="connsiteY2" fmla="*/ 805633 h 80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827" h="805633">
                <a:moveTo>
                  <a:pt x="15191" y="0"/>
                </a:moveTo>
                <a:lnTo>
                  <a:pt x="465827" y="408818"/>
                </a:lnTo>
                <a:lnTo>
                  <a:pt x="0" y="805633"/>
                </a:lnTo>
              </a:path>
            </a:pathLst>
          </a:cu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6" name="任意多边形 5">
            <a:hlinkClick r:id="" action="ppaction://hlinkshowjump?jump=previousslide"/>
          </p:cNvPr>
          <p:cNvSpPr/>
          <p:nvPr userDrawn="1"/>
        </p:nvSpPr>
        <p:spPr bwMode="auto">
          <a:xfrm flipH="1">
            <a:off x="265113" y="3108325"/>
            <a:ext cx="333375" cy="641350"/>
          </a:xfrm>
          <a:custGeom>
            <a:avLst/>
            <a:gdLst>
              <a:gd name="connsiteX0" fmla="*/ 0 w 500332"/>
              <a:gd name="connsiteY0" fmla="*/ 0 h 845389"/>
              <a:gd name="connsiteX1" fmla="*/ 500332 w 500332"/>
              <a:gd name="connsiteY1" fmla="*/ 448574 h 845389"/>
              <a:gd name="connsiteX2" fmla="*/ 34505 w 500332"/>
              <a:gd name="connsiteY2" fmla="*/ 845389 h 845389"/>
              <a:gd name="connsiteX0" fmla="*/ 15191 w 465827"/>
              <a:gd name="connsiteY0" fmla="*/ 0 h 805633"/>
              <a:gd name="connsiteX1" fmla="*/ 465827 w 465827"/>
              <a:gd name="connsiteY1" fmla="*/ 408818 h 805633"/>
              <a:gd name="connsiteX2" fmla="*/ 0 w 465827"/>
              <a:gd name="connsiteY2" fmla="*/ 805633 h 80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827" h="805633">
                <a:moveTo>
                  <a:pt x="15191" y="0"/>
                </a:moveTo>
                <a:lnTo>
                  <a:pt x="465827" y="408818"/>
                </a:lnTo>
                <a:lnTo>
                  <a:pt x="0" y="805633"/>
                </a:lnTo>
              </a:path>
            </a:pathLst>
          </a:cu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" name="内容"/>
          <p:cNvSpPr txBox="1">
            <a:spLocks noChangeArrowheads="1"/>
          </p:cNvSpPr>
          <p:nvPr userDrawn="1"/>
        </p:nvSpPr>
        <p:spPr bwMode="auto">
          <a:xfrm>
            <a:off x="1614488" y="1136650"/>
            <a:ext cx="2003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趋势分析</a:t>
            </a:r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75F61-1220-4FA5-BF86-8734D36064D9}" type="datetimeFigureOut">
              <a:rPr lang="zh-CN" altLang="en-US"/>
              <a:pPr>
                <a:defRPr/>
              </a:pPr>
              <a:t>2015/11/15</a:t>
            </a:fld>
            <a:endParaRPr lang="zh-CN" altLang="en-US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B6B46-58BF-4560-8799-8F311483BC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91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 txBox="1">
            <a:spLocks noChangeArrowheads="1"/>
          </p:cNvSpPr>
          <p:nvPr userDrawn="1"/>
        </p:nvSpPr>
        <p:spPr bwMode="auto">
          <a:xfrm>
            <a:off x="1130300" y="427038"/>
            <a:ext cx="29702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zh-CN" altLang="en-US" sz="4400" b="1">
                <a:latin typeface="微软雅黑" pitchFamily="34" charset="-122"/>
                <a:ea typeface="微软雅黑" pitchFamily="34" charset="-122"/>
              </a:rPr>
              <a:t>数据</a:t>
            </a:r>
            <a:r>
              <a:rPr lang="zh-CN" altLang="en-US" sz="4400" b="1">
                <a:solidFill>
                  <a:srgbClr val="FF7800"/>
                </a:solidFill>
                <a:latin typeface="微软雅黑" pitchFamily="34" charset="-122"/>
                <a:ea typeface="微软雅黑" pitchFamily="34" charset="-122"/>
              </a:rPr>
              <a:t>分</a:t>
            </a:r>
            <a:r>
              <a:rPr lang="zh-CN" altLang="en-US" sz="4400" b="1">
                <a:latin typeface="微软雅黑" pitchFamily="34" charset="-122"/>
                <a:ea typeface="微软雅黑" pitchFamily="34" charset="-122"/>
              </a:rPr>
              <a:t>析</a:t>
            </a:r>
          </a:p>
        </p:txBody>
      </p:sp>
      <p:sp>
        <p:nvSpPr>
          <p:cNvPr id="3" name="矩形 8"/>
          <p:cNvSpPr>
            <a:spLocks noChangeArrowheads="1"/>
          </p:cNvSpPr>
          <p:nvPr userDrawn="1"/>
        </p:nvSpPr>
        <p:spPr bwMode="auto">
          <a:xfrm>
            <a:off x="982663" y="536575"/>
            <a:ext cx="296862" cy="8620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endParaRPr lang="zh-CN" altLang="en-US"/>
          </a:p>
        </p:txBody>
      </p:sp>
      <p:cxnSp>
        <p:nvCxnSpPr>
          <p:cNvPr id="4" name="直接连接符 3"/>
          <p:cNvCxnSpPr/>
          <p:nvPr userDrawn="1"/>
        </p:nvCxnSpPr>
        <p:spPr bwMode="auto">
          <a:xfrm>
            <a:off x="1473200" y="1136650"/>
            <a:ext cx="2290763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任意多边形 4">
            <a:hlinkClick r:id="" action="ppaction://hlinkshowjump?jump=nextslide"/>
          </p:cNvPr>
          <p:cNvSpPr/>
          <p:nvPr userDrawn="1"/>
        </p:nvSpPr>
        <p:spPr bwMode="auto">
          <a:xfrm>
            <a:off x="11520488" y="3108325"/>
            <a:ext cx="333375" cy="641350"/>
          </a:xfrm>
          <a:custGeom>
            <a:avLst/>
            <a:gdLst>
              <a:gd name="connsiteX0" fmla="*/ 0 w 500332"/>
              <a:gd name="connsiteY0" fmla="*/ 0 h 845389"/>
              <a:gd name="connsiteX1" fmla="*/ 500332 w 500332"/>
              <a:gd name="connsiteY1" fmla="*/ 448574 h 845389"/>
              <a:gd name="connsiteX2" fmla="*/ 34505 w 500332"/>
              <a:gd name="connsiteY2" fmla="*/ 845389 h 845389"/>
              <a:gd name="connsiteX0" fmla="*/ 15191 w 465827"/>
              <a:gd name="connsiteY0" fmla="*/ 0 h 805633"/>
              <a:gd name="connsiteX1" fmla="*/ 465827 w 465827"/>
              <a:gd name="connsiteY1" fmla="*/ 408818 h 805633"/>
              <a:gd name="connsiteX2" fmla="*/ 0 w 465827"/>
              <a:gd name="connsiteY2" fmla="*/ 805633 h 80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827" h="805633">
                <a:moveTo>
                  <a:pt x="15191" y="0"/>
                </a:moveTo>
                <a:lnTo>
                  <a:pt x="465827" y="408818"/>
                </a:lnTo>
                <a:lnTo>
                  <a:pt x="0" y="805633"/>
                </a:lnTo>
              </a:path>
            </a:pathLst>
          </a:cu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6" name="任意多边形 5">
            <a:hlinkClick r:id="" action="ppaction://hlinkshowjump?jump=previousslide"/>
          </p:cNvPr>
          <p:cNvSpPr/>
          <p:nvPr userDrawn="1"/>
        </p:nvSpPr>
        <p:spPr bwMode="auto">
          <a:xfrm flipH="1">
            <a:off x="265113" y="3108325"/>
            <a:ext cx="333375" cy="641350"/>
          </a:xfrm>
          <a:custGeom>
            <a:avLst/>
            <a:gdLst>
              <a:gd name="connsiteX0" fmla="*/ 0 w 500332"/>
              <a:gd name="connsiteY0" fmla="*/ 0 h 845389"/>
              <a:gd name="connsiteX1" fmla="*/ 500332 w 500332"/>
              <a:gd name="connsiteY1" fmla="*/ 448574 h 845389"/>
              <a:gd name="connsiteX2" fmla="*/ 34505 w 500332"/>
              <a:gd name="connsiteY2" fmla="*/ 845389 h 845389"/>
              <a:gd name="connsiteX0" fmla="*/ 15191 w 465827"/>
              <a:gd name="connsiteY0" fmla="*/ 0 h 805633"/>
              <a:gd name="connsiteX1" fmla="*/ 465827 w 465827"/>
              <a:gd name="connsiteY1" fmla="*/ 408818 h 805633"/>
              <a:gd name="connsiteX2" fmla="*/ 0 w 465827"/>
              <a:gd name="connsiteY2" fmla="*/ 805633 h 80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827" h="805633">
                <a:moveTo>
                  <a:pt x="15191" y="0"/>
                </a:moveTo>
                <a:lnTo>
                  <a:pt x="465827" y="408818"/>
                </a:lnTo>
                <a:lnTo>
                  <a:pt x="0" y="805633"/>
                </a:lnTo>
              </a:path>
            </a:pathLst>
          </a:cu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F7FB6-FAD7-473D-AF7C-FDA616221240}" type="datetimeFigureOut">
              <a:rPr lang="zh-CN" altLang="en-US"/>
              <a:pPr>
                <a:defRPr/>
              </a:pPr>
              <a:t>2015/11/15</a:t>
            </a:fld>
            <a:endParaRPr lang="zh-CN" altLang="en-US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7335C-F201-4B05-A37C-900EAC1C56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49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0412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Click to edit Master text styles</a:t>
            </a:r>
          </a:p>
          <a:p>
            <a:pPr lvl="1"/>
            <a:r>
              <a:rPr lang="zh-CN" altLang="zh-CN" smtClean="0"/>
              <a:t>Second level</a:t>
            </a:r>
          </a:p>
          <a:p>
            <a:pPr lvl="2"/>
            <a:r>
              <a:rPr lang="zh-CN" altLang="zh-CN" smtClean="0"/>
              <a:t>Third level</a:t>
            </a:r>
          </a:p>
          <a:p>
            <a:pPr lvl="3"/>
            <a:r>
              <a:rPr lang="zh-CN" altLang="zh-CN" smtClean="0"/>
              <a:t>Fourth level</a:t>
            </a:r>
          </a:p>
          <a:p>
            <a:pPr lvl="4"/>
            <a:r>
              <a:rPr lang="zh-CN" altLang="zh-CN" smtClean="0"/>
              <a:t>Fifth level</a:t>
            </a:r>
          </a:p>
        </p:txBody>
      </p:sp>
      <p:sp>
        <p:nvSpPr>
          <p:cNvPr id="2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3276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82469F6B-25AA-4F08-BB6E-2EE4B9BA5E8B}" type="datetimeFigureOut">
              <a:rPr lang="zh-CN" altLang="en-US"/>
              <a:pPr>
                <a:defRPr/>
              </a:pPr>
              <a:t>2015/11/15</a:t>
            </a:fld>
            <a:endParaRPr lang="zh-CN" altLang="en-US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E992604F-F1EE-4749-8BD1-A4BC5D0FE8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3" r:id="rId15"/>
    <p:sldLayoutId id="2147483724" r:id="rId16"/>
    <p:sldLayoutId id="2147483697" r:id="rId17"/>
    <p:sldLayoutId id="2147483722" r:id="rId18"/>
    <p:sldLayoutId id="2147483698" r:id="rId19"/>
    <p:sldLayoutId id="2147483699" r:id="rId20"/>
    <p:sldLayoutId id="2147483700" r:id="rId21"/>
    <p:sldLayoutId id="2147483701" r:id="rId2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chemeClr val="tx1">
                    <a:tint val="75000"/>
                  </a:scheme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948FD676-C9F2-44D4-A2E9-BB0858B2FBFF}" type="datetimeFigureOut">
              <a:rPr lang="zh-CN" altLang="en-US"/>
              <a:pPr>
                <a:defRPr/>
              </a:pPr>
              <a:t>2015/11/15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smtClean="0">
                <a:solidFill>
                  <a:schemeClr val="tx1">
                    <a:tint val="75000"/>
                  </a:scheme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A058424B-BAD5-4963-915E-F584081698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chart" Target="../charts/chart3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___2.xls"/><Relationship Id="rId5" Type="http://schemas.openxmlformats.org/officeDocument/2006/relationships/image" Target="../media/image41.png"/><Relationship Id="rId10" Type="http://schemas.openxmlformats.org/officeDocument/2006/relationships/chart" Target="../charts/chart6.xml"/><Relationship Id="rId4" Type="http://schemas.openxmlformats.org/officeDocument/2006/relationships/oleObject" Target="../embeddings/Microsoft_Excel_97-2003____1.xls"/><Relationship Id="rId9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0.gif"/><Relationship Id="rId4" Type="http://schemas.openxmlformats.org/officeDocument/2006/relationships/image" Target="../media/image69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地球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1565" y="1806946"/>
            <a:ext cx="11809312" cy="3206230"/>
          </a:xfrm>
          <a:prstGeom prst="rect">
            <a:avLst/>
          </a:prstGeom>
        </p:spPr>
      </p:pic>
      <p:pic>
        <p:nvPicPr>
          <p:cNvPr id="13315" name="镂空底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椭圆 6"/>
          <p:cNvSpPr/>
          <p:nvPr/>
        </p:nvSpPr>
        <p:spPr>
          <a:xfrm>
            <a:off x="3937000" y="1484313"/>
            <a:ext cx="3889375" cy="3889375"/>
          </a:xfrm>
          <a:prstGeom prst="ellipse">
            <a:avLst/>
          </a:pr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8" name="虚线圈小"/>
          <p:cNvSpPr/>
          <p:nvPr/>
        </p:nvSpPr>
        <p:spPr>
          <a:xfrm>
            <a:off x="4106863" y="1646238"/>
            <a:ext cx="3527425" cy="35274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42" name="平行四边形 41"/>
          <p:cNvSpPr>
            <a:spLocks noChangeArrowheads="1"/>
          </p:cNvSpPr>
          <p:nvPr/>
        </p:nvSpPr>
        <p:spPr bwMode="auto">
          <a:xfrm rot="-472619">
            <a:off x="2646363" y="2947988"/>
            <a:ext cx="6445250" cy="923925"/>
          </a:xfrm>
          <a:prstGeom prst="parallelogram">
            <a:avLst>
              <a:gd name="adj" fmla="val 48864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endParaRPr lang="zh-CN" altLang="en-US"/>
          </a:p>
        </p:txBody>
      </p:sp>
      <p:cxnSp>
        <p:nvCxnSpPr>
          <p:cNvPr id="47" name="直接连接符 46"/>
          <p:cNvCxnSpPr>
            <a:cxnSpLocks noChangeShapeType="1"/>
          </p:cNvCxnSpPr>
          <p:nvPr/>
        </p:nvCxnSpPr>
        <p:spPr bwMode="auto">
          <a:xfrm flipH="1">
            <a:off x="-6929438" y="3854450"/>
            <a:ext cx="4635500" cy="6223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直接连接符 47"/>
          <p:cNvCxnSpPr>
            <a:cxnSpLocks noChangeShapeType="1"/>
          </p:cNvCxnSpPr>
          <p:nvPr/>
        </p:nvCxnSpPr>
        <p:spPr bwMode="auto">
          <a:xfrm flipH="1">
            <a:off x="14535150" y="2287588"/>
            <a:ext cx="4635500" cy="6238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虚线圈大"/>
          <p:cNvSpPr>
            <a:spLocks noChangeArrowheads="1"/>
          </p:cNvSpPr>
          <p:nvPr/>
        </p:nvSpPr>
        <p:spPr bwMode="auto">
          <a:xfrm>
            <a:off x="3752850" y="1292225"/>
            <a:ext cx="4235450" cy="4235450"/>
          </a:xfrm>
          <a:prstGeom prst="ellips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endParaRPr lang="zh-CN" altLang="en-US"/>
          </a:p>
        </p:txBody>
      </p:sp>
      <p:sp>
        <p:nvSpPr>
          <p:cNvPr id="2" name="椭圆 1"/>
          <p:cNvSpPr>
            <a:spLocks noChangeArrowheads="1"/>
          </p:cNvSpPr>
          <p:nvPr/>
        </p:nvSpPr>
        <p:spPr bwMode="auto">
          <a:xfrm>
            <a:off x="3660775" y="3305175"/>
            <a:ext cx="182563" cy="1825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endParaRPr lang="zh-CN" altLang="en-US"/>
          </a:p>
        </p:txBody>
      </p:sp>
      <p:sp>
        <p:nvSpPr>
          <p:cNvPr id="55" name="I"/>
          <p:cNvSpPr txBox="1">
            <a:spLocks noChangeArrowheads="1"/>
          </p:cNvSpPr>
          <p:nvPr/>
        </p:nvSpPr>
        <p:spPr bwMode="auto">
          <a:xfrm rot="-300000">
            <a:off x="4964113" y="2901950"/>
            <a:ext cx="5524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CN" altLang="en-US" sz="6000" i="1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</a:rPr>
              <a:t>变</a:t>
            </a:r>
          </a:p>
        </p:txBody>
      </p:sp>
      <p:sp>
        <p:nvSpPr>
          <p:cNvPr id="43" name="A"/>
          <p:cNvSpPr txBox="1">
            <a:spLocks noChangeArrowheads="1"/>
          </p:cNvSpPr>
          <p:nvPr/>
        </p:nvSpPr>
        <p:spPr bwMode="auto">
          <a:xfrm rot="-506457">
            <a:off x="3421063" y="3074988"/>
            <a:ext cx="18669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altLang="zh-CN" sz="6000" i="1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</a:rPr>
              <a:t>Excel</a:t>
            </a:r>
            <a:endParaRPr lang="zh-CN" altLang="en-US" sz="6000" i="1">
              <a:solidFill>
                <a:schemeClr val="bg1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41" name="F"/>
          <p:cNvSpPr txBox="1">
            <a:spLocks noChangeArrowheads="1"/>
          </p:cNvSpPr>
          <p:nvPr/>
        </p:nvSpPr>
        <p:spPr bwMode="auto">
          <a:xfrm rot="-300000">
            <a:off x="2708275" y="3230563"/>
            <a:ext cx="5508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CN" altLang="en-US" sz="6000" i="1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</a:rPr>
              <a:t>让</a:t>
            </a:r>
          </a:p>
        </p:txBody>
      </p:sp>
      <p:cxnSp>
        <p:nvCxnSpPr>
          <p:cNvPr id="6" name="直接连接符 5"/>
          <p:cNvCxnSpPr>
            <a:cxnSpLocks noChangeShapeType="1"/>
          </p:cNvCxnSpPr>
          <p:nvPr/>
        </p:nvCxnSpPr>
        <p:spPr bwMode="auto">
          <a:xfrm rot="300000" flipH="1">
            <a:off x="8909050" y="2571750"/>
            <a:ext cx="204788" cy="7842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>
            <a:cxnSpLocks noChangeShapeType="1"/>
          </p:cNvCxnSpPr>
          <p:nvPr/>
        </p:nvCxnSpPr>
        <p:spPr bwMode="auto">
          <a:xfrm rot="300000" flipH="1">
            <a:off x="9078913" y="2555875"/>
            <a:ext cx="204787" cy="7826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直接连接符 24"/>
          <p:cNvCxnSpPr>
            <a:cxnSpLocks noChangeShapeType="1"/>
          </p:cNvCxnSpPr>
          <p:nvPr/>
        </p:nvCxnSpPr>
        <p:spPr bwMode="auto">
          <a:xfrm rot="300000" flipH="1">
            <a:off x="2633663" y="3467100"/>
            <a:ext cx="203200" cy="7826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直接连接符 25"/>
          <p:cNvCxnSpPr>
            <a:cxnSpLocks noChangeShapeType="1"/>
          </p:cNvCxnSpPr>
          <p:nvPr/>
        </p:nvCxnSpPr>
        <p:spPr bwMode="auto">
          <a:xfrm rot="300000" flipH="1">
            <a:off x="2486025" y="3490913"/>
            <a:ext cx="203200" cy="7826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 rot="-420000">
            <a:off x="4168775" y="2409825"/>
            <a:ext cx="3467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altLang="zh-CN" sz="3200" i="1">
                <a:latin typeface="华文宋体" pitchFamily="2" charset="-122"/>
                <a:ea typeface="华文宋体" pitchFamily="2" charset="-122"/>
              </a:rPr>
              <a:t>Efficiency of Excel</a:t>
            </a:r>
            <a:endParaRPr lang="zh-CN" altLang="en-US" sz="3200" i="1">
              <a:latin typeface="华文宋体" pitchFamily="2" charset="-122"/>
              <a:ea typeface="华文宋体" pitchFamily="2" charset="-122"/>
            </a:endParaRPr>
          </a:p>
        </p:txBody>
      </p:sp>
      <p:sp>
        <p:nvSpPr>
          <p:cNvPr id="23" name="I"/>
          <p:cNvSpPr txBox="1"/>
          <p:nvPr/>
        </p:nvSpPr>
        <p:spPr>
          <a:xfrm rot="21051139">
            <a:off x="6244324" y="2807304"/>
            <a:ext cx="551198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6000" b="1" i="1" dirty="0">
                <a:ln w="12700">
                  <a:solidFill>
                    <a:srgbClr val="FF7800"/>
                  </a:solidFill>
                </a:ln>
                <a:solidFill>
                  <a:srgbClr val="FF7800"/>
                </a:solidFill>
                <a:latin typeface="华文中宋" pitchFamily="2" charset="-122"/>
                <a:ea typeface="华文中宋" pitchFamily="2" charset="-122"/>
              </a:rPr>
              <a:t>高</a:t>
            </a:r>
          </a:p>
        </p:txBody>
      </p:sp>
      <p:sp>
        <p:nvSpPr>
          <p:cNvPr id="27" name="N"/>
          <p:cNvSpPr txBox="1"/>
          <p:nvPr/>
        </p:nvSpPr>
        <p:spPr>
          <a:xfrm rot="21096418">
            <a:off x="7002099" y="2690884"/>
            <a:ext cx="551198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6000" b="1" i="1" dirty="0">
                <a:ln w="12700">
                  <a:solidFill>
                    <a:srgbClr val="FF7800"/>
                  </a:solidFill>
                </a:ln>
                <a:solidFill>
                  <a:srgbClr val="FF7800"/>
                </a:solidFill>
                <a:latin typeface="华文中宋" pitchFamily="2" charset="-122"/>
                <a:ea typeface="华文中宋" pitchFamily="2" charset="-122"/>
              </a:rPr>
              <a:t>大</a:t>
            </a:r>
          </a:p>
        </p:txBody>
      </p:sp>
      <p:sp>
        <p:nvSpPr>
          <p:cNvPr id="28" name="N"/>
          <p:cNvSpPr txBox="1"/>
          <p:nvPr/>
        </p:nvSpPr>
        <p:spPr>
          <a:xfrm rot="20963089">
            <a:off x="7746596" y="2595312"/>
            <a:ext cx="551198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6000" b="1" i="1" dirty="0">
                <a:ln w="12700">
                  <a:solidFill>
                    <a:srgbClr val="FF7800"/>
                  </a:solidFill>
                </a:ln>
                <a:solidFill>
                  <a:srgbClr val="FF7800"/>
                </a:solidFill>
                <a:latin typeface="华文中宋" pitchFamily="2" charset="-122"/>
                <a:ea typeface="华文中宋" pitchFamily="2" charset="-122"/>
              </a:rPr>
              <a:t>上</a:t>
            </a:r>
          </a:p>
        </p:txBody>
      </p:sp>
      <p:sp>
        <p:nvSpPr>
          <p:cNvPr id="29" name="I"/>
          <p:cNvSpPr txBox="1">
            <a:spLocks noChangeArrowheads="1"/>
          </p:cNvSpPr>
          <p:nvPr/>
        </p:nvSpPr>
        <p:spPr bwMode="auto">
          <a:xfrm rot="-300000">
            <a:off x="5567363" y="2832100"/>
            <a:ext cx="5508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CN" altLang="en-US" sz="6000" i="1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</a:rPr>
              <a:t>得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 rot="-519836">
            <a:off x="11364913" y="4473575"/>
            <a:ext cx="416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zh-CN" altLang="en-US" i="1">
                <a:latin typeface="微软雅黑" pitchFamily="34" charset="-122"/>
                <a:ea typeface="微软雅黑" pitchFamily="34" charset="-122"/>
              </a:rPr>
              <a:t>徐韵</a:t>
            </a:r>
          </a:p>
        </p:txBody>
      </p:sp>
      <p:cxnSp>
        <p:nvCxnSpPr>
          <p:cNvPr id="31" name="直接连接符 30"/>
          <p:cNvCxnSpPr>
            <a:cxnSpLocks noChangeShapeType="1"/>
          </p:cNvCxnSpPr>
          <p:nvPr/>
        </p:nvCxnSpPr>
        <p:spPr bwMode="auto">
          <a:xfrm rot="21540000" flipV="1">
            <a:off x="-1654175" y="6958013"/>
            <a:ext cx="968375" cy="1381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1639 -3.33333E-6 L -0.91283 0.19607 " pathEditMode="relative" rAng="0" ptsTypes="AA">
                                      <p:cBhvr>
                                        <p:cTn id="2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822" y="979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89651 -0.19612 L -3.26998E-6 4.48659E-6 " pathEditMode="relative" rAng="0" ptsTypes="AA">
                                      <p:cBhvr>
                                        <p:cTn id="23" dur="75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832" y="980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52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58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58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03745E-6 L -0.60872 0.19533 " pathEditMode="relative" rAng="0" ptsTypes="AA">
                                      <p:cBhvr>
                                        <p:cTn id="5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43" y="975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8333E-6 2.59259E-6 L 0.59552 -0.18195 " pathEditMode="relative" rAng="0" ptsTypes="AA">
                                      <p:cBhvr>
                                        <p:cTn id="5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70" y="-909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7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13 0.00069 C 0.00039 -0.17037 0.07814 -0.30833 0.1745 -0.30949 C 0.27061 -0.30903 0.34809 -0.17037 0.34809 0.00069 C 0.34809 0.16921 0.27061 0.30509 0.1745 0.31042 C 0.07918 0.31018 0.00026 0.17153 0.00013 0.00069 Z " pathEditMode="relative" rAng="16200000" ptsTypes="fffff">
                                      <p:cBhvr>
                                        <p:cTn id="1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8" y="-23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0278 L 0.5948 0.00278 " pathEditMode="relative" rAng="0" ptsTypes="AA">
                                      <p:cBhvr>
                                        <p:cTn id="113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8" grpId="2" animBg="1"/>
      <p:bldP spid="42" grpId="0" animBg="1"/>
      <p:bldP spid="49" grpId="0" animBg="1"/>
      <p:bldP spid="49" grpId="1" animBg="1"/>
      <p:bldP spid="2" grpId="0" animBg="1"/>
      <p:bldP spid="2" grpId="1" animBg="1"/>
      <p:bldP spid="55" grpId="0"/>
      <p:bldP spid="43" grpId="0"/>
      <p:bldP spid="41" grpId="0"/>
      <p:bldP spid="9" grpId="0"/>
      <p:bldP spid="29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6"/>
          <p:cNvSpPr txBox="1">
            <a:spLocks noChangeArrowheads="1"/>
          </p:cNvSpPr>
          <p:nvPr/>
        </p:nvSpPr>
        <p:spPr bwMode="auto">
          <a:xfrm>
            <a:off x="4259263" y="2054225"/>
            <a:ext cx="12525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zh-CN" altLang="en-US" sz="9600">
                <a:solidFill>
                  <a:srgbClr val="FF7800"/>
                </a:solidFill>
                <a:latin typeface="华文中宋" pitchFamily="2" charset="-122"/>
                <a:ea typeface="华文中宋" pitchFamily="2" charset="-122"/>
              </a:rPr>
              <a:t>叁</a:t>
            </a:r>
          </a:p>
        </p:txBody>
      </p:sp>
      <p:sp>
        <p:nvSpPr>
          <p:cNvPr id="8" name="直角三角形 7"/>
          <p:cNvSpPr>
            <a:spLocks noChangeArrowheads="1"/>
          </p:cNvSpPr>
          <p:nvPr/>
        </p:nvSpPr>
        <p:spPr bwMode="auto">
          <a:xfrm flipH="1">
            <a:off x="4841875" y="2759075"/>
            <a:ext cx="676275" cy="769938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endParaRPr lang="zh-CN" altLang="en-US">
              <a:solidFill>
                <a:schemeClr val="bg1"/>
              </a:solidFill>
              <a:latin typeface="方正姚体" pitchFamily="2" charset="-122"/>
              <a:ea typeface="方正姚体" pitchFamily="2" charset="-122"/>
            </a:endParaRPr>
          </a:p>
        </p:txBody>
      </p:sp>
      <p:cxnSp>
        <p:nvCxnSpPr>
          <p:cNvPr id="9" name="直接连接符 8"/>
          <p:cNvCxnSpPr>
            <a:cxnSpLocks noChangeShapeType="1"/>
          </p:cNvCxnSpPr>
          <p:nvPr/>
        </p:nvCxnSpPr>
        <p:spPr bwMode="auto">
          <a:xfrm flipH="1">
            <a:off x="-1022350" y="7869238"/>
            <a:ext cx="2044700" cy="23606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05425" y="2681288"/>
            <a:ext cx="38973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altLang="zh-CN" sz="4800">
                <a:latin typeface="方正姚体" pitchFamily="2" charset="-122"/>
                <a:ea typeface="方正姚体" pitchFamily="2" charset="-122"/>
              </a:rPr>
              <a:t>Excel</a:t>
            </a:r>
            <a:r>
              <a:rPr lang="zh-CN" altLang="en-US" sz="4800">
                <a:latin typeface="方正姚体" pitchFamily="2" charset="-122"/>
                <a:ea typeface="方正姚体" pitchFamily="2" charset="-122"/>
              </a:rPr>
              <a:t>图表美化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263 -1.88773 L 0.07349 -0.1472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63" y="870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"/>
          <p:cNvSpPr txBox="1">
            <a:spLocks noChangeArrowheads="1"/>
          </p:cNvSpPr>
          <p:nvPr/>
        </p:nvSpPr>
        <p:spPr bwMode="auto">
          <a:xfrm>
            <a:off x="4752975" y="1995488"/>
            <a:ext cx="25146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lnSpc>
                <a:spcPct val="200000"/>
              </a:lnSpc>
              <a:buFont typeface="Wingdings" pitchFamily="2" charset="2"/>
              <a:buChar char="n"/>
            </a:pP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简化元素</a:t>
            </a:r>
          </a:p>
          <a:p>
            <a:pPr>
              <a:lnSpc>
                <a:spcPct val="200000"/>
              </a:lnSpc>
              <a:buFont typeface="Wingdings" pitchFamily="2" charset="2"/>
              <a:buChar char="n"/>
            </a:pP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优化形状</a:t>
            </a:r>
          </a:p>
          <a:p>
            <a:pPr>
              <a:lnSpc>
                <a:spcPct val="200000"/>
              </a:lnSpc>
              <a:buFont typeface="Wingdings" pitchFamily="2" charset="2"/>
              <a:buChar char="n"/>
            </a:pPr>
            <a:r>
              <a:rPr lang="zh-CN" altLang="en-US" sz="2800" b="1">
                <a:solidFill>
                  <a:srgbClr val="FF7800"/>
                </a:solidFill>
                <a:latin typeface="微软雅黑" pitchFamily="34" charset="-122"/>
                <a:ea typeface="微软雅黑" pitchFamily="34" charset="-122"/>
              </a:rPr>
              <a:t>配置颜色</a:t>
            </a: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473075" y="1781175"/>
            <a:ext cx="11304588" cy="4132263"/>
            <a:chOff x="472610" y="1781299"/>
            <a:chExt cx="11304837" cy="4132613"/>
          </a:xfrm>
        </p:grpSpPr>
        <p:pic>
          <p:nvPicPr>
            <p:cNvPr id="24580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0641" y="1866097"/>
              <a:ext cx="3848100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1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894" y="1781299"/>
              <a:ext cx="3554283" cy="2041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2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610" y="3822680"/>
              <a:ext cx="3754016" cy="2091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3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6626" y="3990109"/>
              <a:ext cx="3834429" cy="1923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4" name="Picture 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1054" y="3906062"/>
              <a:ext cx="3716393" cy="200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2400300"/>
            <a:ext cx="2119312" cy="242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13" y="2114550"/>
            <a:ext cx="5160962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>
            <a:spLocks/>
          </p:cNvSpPr>
          <p:nvPr/>
        </p:nvSpPr>
        <p:spPr bwMode="auto">
          <a:xfrm>
            <a:off x="3592513" y="1595438"/>
            <a:ext cx="16732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n"/>
            </a:pPr>
            <a:r>
              <a:rPr lang="zh-CN" altLang="en-US" sz="2400">
                <a:latin typeface="幼圆" pitchFamily="49" charset="-122"/>
                <a:ea typeface="幼圆" pitchFamily="49" charset="-122"/>
              </a:rPr>
              <a:t>格网线</a:t>
            </a:r>
            <a:endParaRPr lang="en-US" altLang="zh-CN" sz="2400"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2160588"/>
            <a:ext cx="14573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内容占位符 2"/>
          <p:cNvSpPr txBox="1">
            <a:spLocks/>
          </p:cNvSpPr>
          <p:nvPr/>
        </p:nvSpPr>
        <p:spPr bwMode="auto">
          <a:xfrm>
            <a:off x="1163638" y="1611313"/>
            <a:ext cx="21240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n"/>
            </a:pPr>
            <a:r>
              <a:rPr lang="zh-CN" altLang="en-US" sz="2400">
                <a:latin typeface="华文中宋" pitchFamily="2" charset="-122"/>
                <a:ea typeface="华文中宋" pitchFamily="2" charset="-122"/>
              </a:rPr>
              <a:t>纵坐标轴</a:t>
            </a:r>
            <a:endParaRPr lang="en-US" altLang="zh-CN" sz="240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2160588"/>
            <a:ext cx="14763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3298825"/>
            <a:ext cx="150336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5264150"/>
            <a:ext cx="203835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内容占位符 2"/>
          <p:cNvSpPr txBox="1">
            <a:spLocks/>
          </p:cNvSpPr>
          <p:nvPr/>
        </p:nvSpPr>
        <p:spPr bwMode="auto">
          <a:xfrm>
            <a:off x="1163638" y="4557713"/>
            <a:ext cx="21240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n"/>
            </a:pPr>
            <a:r>
              <a:rPr lang="zh-CN" altLang="en-US" sz="2400">
                <a:latin typeface="幼圆" pitchFamily="49" charset="-122"/>
                <a:ea typeface="幼圆" pitchFamily="49" charset="-122"/>
              </a:rPr>
              <a:t>数据标签</a:t>
            </a:r>
            <a:endParaRPr lang="en-US" altLang="zh-CN" sz="2400"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26633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1928813"/>
            <a:ext cx="4616450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8" y="1955800"/>
            <a:ext cx="4770437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1971675"/>
            <a:ext cx="4725987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1831975"/>
            <a:ext cx="5448300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内容占位符 2"/>
          <p:cNvSpPr txBox="1">
            <a:spLocks/>
          </p:cNvSpPr>
          <p:nvPr/>
        </p:nvSpPr>
        <p:spPr bwMode="auto">
          <a:xfrm>
            <a:off x="1401763" y="2170113"/>
            <a:ext cx="33607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n"/>
            </a:pPr>
            <a:r>
              <a:rPr lang="zh-CN" altLang="en-US" sz="2400">
                <a:latin typeface="华文中宋" pitchFamily="2" charset="-122"/>
                <a:ea typeface="华文中宋" pitchFamily="2" charset="-122"/>
              </a:rPr>
              <a:t>改变数据柱的形状</a:t>
            </a:r>
            <a:endParaRPr lang="en-US" altLang="zh-CN" sz="240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1" name="等腰三角形 20"/>
          <p:cNvSpPr/>
          <p:nvPr/>
        </p:nvSpPr>
        <p:spPr>
          <a:xfrm>
            <a:off x="2411413" y="3108325"/>
            <a:ext cx="431800" cy="1152525"/>
          </a:xfrm>
          <a:prstGeom prst="triangle">
            <a:avLst/>
          </a:prstGeom>
          <a:solidFill>
            <a:srgbClr val="8AB32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22" name="流程图: 对照 21"/>
          <p:cNvSpPr/>
          <p:nvPr/>
        </p:nvSpPr>
        <p:spPr>
          <a:xfrm>
            <a:off x="3130550" y="3108325"/>
            <a:ext cx="252413" cy="1152525"/>
          </a:xfrm>
          <a:prstGeom prst="flowChartCollate">
            <a:avLst/>
          </a:prstGeom>
          <a:solidFill>
            <a:srgbClr val="FFC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 rot="522424">
            <a:off x="3430588" y="4618038"/>
            <a:ext cx="1338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CN" altLang="en-US" sz="2000">
                <a:latin typeface="黑体" pitchFamily="49" charset="-122"/>
                <a:ea typeface="黑体" pitchFamily="49" charset="-122"/>
              </a:rPr>
              <a:t>复制</a:t>
            </a:r>
            <a:r>
              <a:rPr lang="en-US" altLang="zh-CN" sz="2000">
                <a:latin typeface="黑体" pitchFamily="49" charset="-122"/>
                <a:ea typeface="黑体" pitchFamily="49" charset="-122"/>
              </a:rPr>
              <a:t>+</a:t>
            </a:r>
            <a:r>
              <a:rPr lang="zh-CN" altLang="en-US" sz="2000">
                <a:latin typeface="黑体" pitchFamily="49" charset="-122"/>
                <a:ea typeface="黑体" pitchFamily="49" charset="-122"/>
              </a:rPr>
              <a:t>粘贴</a:t>
            </a:r>
          </a:p>
        </p:txBody>
      </p:sp>
      <p:sp>
        <p:nvSpPr>
          <p:cNvPr id="3" name="左弧形箭头 2"/>
          <p:cNvSpPr>
            <a:spLocks noChangeArrowheads="1"/>
          </p:cNvSpPr>
          <p:nvPr/>
        </p:nvSpPr>
        <p:spPr bwMode="auto">
          <a:xfrm rot="-4590274">
            <a:off x="3831431" y="4025107"/>
            <a:ext cx="536575" cy="2043112"/>
          </a:xfrm>
          <a:prstGeom prst="curvedRightArrow">
            <a:avLst>
              <a:gd name="adj1" fmla="val 25050"/>
              <a:gd name="adj2" fmla="val 50082"/>
              <a:gd name="adj3" fmla="val 25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endParaRPr lang="zh-CN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1860550"/>
            <a:ext cx="5461000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1968500"/>
            <a:ext cx="5483225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内容占位符 2"/>
          <p:cNvSpPr txBox="1">
            <a:spLocks/>
          </p:cNvSpPr>
          <p:nvPr/>
        </p:nvSpPr>
        <p:spPr bwMode="auto">
          <a:xfrm>
            <a:off x="1246188" y="1663700"/>
            <a:ext cx="36941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n"/>
            </a:pPr>
            <a:r>
              <a:rPr lang="zh-CN" altLang="en-US" sz="2400">
                <a:latin typeface="华文中宋" pitchFamily="2" charset="-122"/>
                <a:ea typeface="华文中宋" pitchFamily="2" charset="-122"/>
              </a:rPr>
              <a:t>改变填充颜色</a:t>
            </a:r>
            <a:r>
              <a:rPr lang="en-US" altLang="zh-CN" sz="2400">
                <a:latin typeface="华文中宋" pitchFamily="2" charset="-122"/>
                <a:ea typeface="华文中宋" pitchFamily="2" charset="-122"/>
              </a:rPr>
              <a:t>/</a:t>
            </a:r>
            <a:r>
              <a:rPr lang="zh-CN" altLang="en-US" sz="2400">
                <a:latin typeface="华文中宋" pitchFamily="2" charset="-122"/>
                <a:ea typeface="华文中宋" pitchFamily="2" charset="-122"/>
              </a:rPr>
              <a:t>透明度</a:t>
            </a:r>
            <a:endParaRPr lang="en-US" altLang="zh-CN" sz="240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2271713"/>
            <a:ext cx="2865438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2271713"/>
            <a:ext cx="2759075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3" y="2271713"/>
            <a:ext cx="4740275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3" y="2024063"/>
            <a:ext cx="4945062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>
            <a:spLocks/>
          </p:cNvSpPr>
          <p:nvPr/>
        </p:nvSpPr>
        <p:spPr bwMode="auto">
          <a:xfrm>
            <a:off x="1246188" y="1663700"/>
            <a:ext cx="38369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n"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柱状复合图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+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形状改变</a:t>
            </a:r>
            <a:endParaRPr lang="en-US" altLang="zh-CN" sz="2400" dirty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869" y="2233338"/>
            <a:ext cx="529590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43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421" y="2471738"/>
            <a:ext cx="2735318" cy="243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739" y="2621673"/>
            <a:ext cx="5410200" cy="177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 bwMode="auto">
          <a:xfrm>
            <a:off x="8024649" y="3085443"/>
            <a:ext cx="788276" cy="89863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1246187" y="1663700"/>
            <a:ext cx="38369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n"/>
            </a:pPr>
            <a:r>
              <a:rPr lang="zh-CN" altLang="en-US" sz="2400" dirty="0" smtClean="0">
                <a:latin typeface="华文中宋" pitchFamily="2" charset="-122"/>
                <a:ea typeface="华文中宋" pitchFamily="2" charset="-122"/>
              </a:rPr>
              <a:t>添加新系列</a:t>
            </a:r>
            <a:endParaRPr lang="en-US" altLang="zh-CN" sz="2400" dirty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325" y="2230903"/>
            <a:ext cx="8667614" cy="350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98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>
            <a:spLocks/>
          </p:cNvSpPr>
          <p:nvPr/>
        </p:nvSpPr>
        <p:spPr bwMode="auto">
          <a:xfrm>
            <a:off x="1246187" y="1663700"/>
            <a:ext cx="38369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n"/>
            </a:pPr>
            <a:r>
              <a:rPr lang="zh-CN" altLang="en-US" sz="2400" dirty="0" smtClean="0">
                <a:latin typeface="华文中宋" pitchFamily="2" charset="-122"/>
                <a:ea typeface="华文中宋" pitchFamily="2" charset="-122"/>
              </a:rPr>
              <a:t>次坐标轴</a:t>
            </a:r>
            <a:endParaRPr lang="en-US" altLang="zh-CN" sz="2400" dirty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615" y="2207172"/>
            <a:ext cx="8769640" cy="3769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018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内容占位符 2"/>
          <p:cNvSpPr txBox="1">
            <a:spLocks/>
          </p:cNvSpPr>
          <p:nvPr/>
        </p:nvSpPr>
        <p:spPr bwMode="auto">
          <a:xfrm>
            <a:off x="1246188" y="1663700"/>
            <a:ext cx="38369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n"/>
            </a:pPr>
            <a:r>
              <a:rPr lang="zh-CN" altLang="en-US" sz="2400" dirty="0" smtClean="0">
                <a:latin typeface="华文中宋" pitchFamily="2" charset="-122"/>
                <a:ea typeface="华文中宋" pitchFamily="2" charset="-122"/>
              </a:rPr>
              <a:t>形状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改变</a:t>
            </a:r>
            <a:endParaRPr lang="en-US" altLang="zh-CN" sz="2400" dirty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446088"/>
            <a:ext cx="3889375" cy="627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2605088"/>
            <a:ext cx="529590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0583E-6 4.07407E-6 L -0.2222 0.0050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7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直角三角形 43"/>
          <p:cNvSpPr>
            <a:spLocks noChangeArrowheads="1"/>
          </p:cNvSpPr>
          <p:nvPr/>
        </p:nvSpPr>
        <p:spPr bwMode="auto">
          <a:xfrm flipH="1">
            <a:off x="6292850" y="2413000"/>
            <a:ext cx="676275" cy="771525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339" name="直角三角形 46"/>
          <p:cNvSpPr>
            <a:spLocks noChangeArrowheads="1"/>
          </p:cNvSpPr>
          <p:nvPr/>
        </p:nvSpPr>
        <p:spPr bwMode="auto">
          <a:xfrm flipH="1">
            <a:off x="8804275" y="2413000"/>
            <a:ext cx="676275" cy="771525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endParaRPr lang="zh-CN" altLang="en-US">
              <a:solidFill>
                <a:srgbClr val="FF7800"/>
              </a:solidFill>
            </a:endParaRPr>
          </a:p>
        </p:txBody>
      </p:sp>
      <p:sp>
        <p:nvSpPr>
          <p:cNvPr id="14340" name="直角三角形 7168"/>
          <p:cNvSpPr>
            <a:spLocks noChangeArrowheads="1"/>
          </p:cNvSpPr>
          <p:nvPr/>
        </p:nvSpPr>
        <p:spPr bwMode="auto">
          <a:xfrm flipH="1">
            <a:off x="3694113" y="2413000"/>
            <a:ext cx="676275" cy="771525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3" name="P1"/>
          <p:cNvGrpSpPr>
            <a:grpSpLocks/>
          </p:cNvGrpSpPr>
          <p:nvPr/>
        </p:nvGrpSpPr>
        <p:grpSpPr bwMode="auto">
          <a:xfrm>
            <a:off x="2463800" y="1916113"/>
            <a:ext cx="2319338" cy="2808287"/>
            <a:chOff x="2876198" y="1575868"/>
            <a:chExt cx="2318372" cy="2807816"/>
          </a:xfrm>
        </p:grpSpPr>
        <p:cxnSp>
          <p:nvCxnSpPr>
            <p:cNvPr id="14350" name="直接连接符 3"/>
            <p:cNvCxnSpPr>
              <a:cxnSpLocks noChangeShapeType="1"/>
            </p:cNvCxnSpPr>
            <p:nvPr/>
          </p:nvCxnSpPr>
          <p:spPr bwMode="auto">
            <a:xfrm flipH="1">
              <a:off x="2876198" y="1896880"/>
              <a:ext cx="2045998" cy="236032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梯形 8"/>
            <p:cNvSpPr/>
            <p:nvPr/>
          </p:nvSpPr>
          <p:spPr bwMode="auto">
            <a:xfrm rot="18665416">
              <a:off x="2394359" y="3282978"/>
              <a:ext cx="1880871" cy="320541"/>
            </a:xfrm>
            <a:prstGeom prst="trapezoid">
              <a:avLst>
                <a:gd name="adj" fmla="val 88395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b"/>
            <a:lstStyle/>
            <a:p>
              <a:pPr eaLnBrk="0" hangingPunct="0">
                <a:defRPr/>
              </a:pPr>
              <a:r>
                <a:rPr lang="en-US" altLang="zh-CN" dirty="0">
                  <a:solidFill>
                    <a:schemeClr val="bg1"/>
                  </a:solidFill>
                  <a:latin typeface="华文宋体" pitchFamily="2" charset="-122"/>
                  <a:ea typeface="华文宋体" pitchFamily="2" charset="-122"/>
                </a:rPr>
                <a:t>Part One</a:t>
              </a:r>
              <a:endParaRPr lang="zh-CN" altLang="en-US" dirty="0">
                <a:solidFill>
                  <a:schemeClr val="bg1"/>
                </a:solidFill>
                <a:latin typeface="华文宋体" pitchFamily="2" charset="-122"/>
                <a:ea typeface="华文宋体" pitchFamily="2" charset="-122"/>
              </a:endParaRPr>
            </a:p>
          </p:txBody>
        </p:sp>
        <p:sp>
          <p:nvSpPr>
            <p:cNvPr id="14352" name="椭圆 11"/>
            <p:cNvSpPr>
              <a:spLocks noChangeArrowheads="1"/>
            </p:cNvSpPr>
            <p:nvPr/>
          </p:nvSpPr>
          <p:spPr bwMode="auto">
            <a:xfrm>
              <a:off x="4824918" y="1575868"/>
              <a:ext cx="369652" cy="3696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/>
              <a:r>
                <a:rPr lang="en-US" altLang="zh-CN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2" name="P3"/>
          <p:cNvGrpSpPr/>
          <p:nvPr/>
        </p:nvGrpSpPr>
        <p:grpSpPr>
          <a:xfrm>
            <a:off x="7570904" y="1915822"/>
            <a:ext cx="2318372" cy="2807816"/>
            <a:chOff x="2876198" y="1575868"/>
            <a:chExt cx="2318372" cy="2807816"/>
          </a:xfrm>
          <a:solidFill>
            <a:srgbClr val="FF7800"/>
          </a:solidFill>
        </p:grpSpPr>
        <p:cxnSp>
          <p:nvCxnSpPr>
            <p:cNvPr id="23" name="直接连接符 22"/>
            <p:cNvCxnSpPr/>
            <p:nvPr/>
          </p:nvCxnSpPr>
          <p:spPr bwMode="auto">
            <a:xfrm flipH="1">
              <a:off x="2876198" y="1896880"/>
              <a:ext cx="2045998" cy="2360323"/>
            </a:xfrm>
            <a:prstGeom prst="line">
              <a:avLst/>
            </a:prstGeom>
            <a:grpFill/>
            <a:ln w="9525" cap="flat" cmpd="sng" algn="ctr">
              <a:solidFill>
                <a:srgbClr val="FF78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梯形 23"/>
            <p:cNvSpPr/>
            <p:nvPr/>
          </p:nvSpPr>
          <p:spPr bwMode="auto">
            <a:xfrm rot="18665416">
              <a:off x="2394699" y="3283142"/>
              <a:ext cx="1881000" cy="320084"/>
            </a:xfrm>
            <a:prstGeom prst="trapezoid">
              <a:avLst>
                <a:gd name="adj" fmla="val 88395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b"/>
            <a:lstStyle/>
            <a:p>
              <a:pPr eaLnBrk="0" hangingPunct="0">
                <a:defRPr/>
              </a:pPr>
              <a:r>
                <a:rPr lang="en-US" altLang="zh-CN" dirty="0">
                  <a:solidFill>
                    <a:schemeClr val="bg1"/>
                  </a:solidFill>
                  <a:latin typeface="华文宋体" pitchFamily="2" charset="-122"/>
                  <a:ea typeface="华文宋体" pitchFamily="2" charset="-122"/>
                </a:rPr>
                <a:t>Part Three</a:t>
              </a:r>
              <a:endParaRPr lang="zh-CN" altLang="en-US" dirty="0">
                <a:solidFill>
                  <a:schemeClr val="bg1"/>
                </a:solidFill>
                <a:latin typeface="华文宋体" pitchFamily="2" charset="-122"/>
                <a:ea typeface="华文宋体" pitchFamily="2" charset="-122"/>
              </a:endParaRPr>
            </a:p>
          </p:txBody>
        </p:sp>
        <p:sp>
          <p:nvSpPr>
            <p:cNvPr id="25" name="椭圆 24"/>
            <p:cNvSpPr/>
            <p:nvPr/>
          </p:nvSpPr>
          <p:spPr bwMode="auto">
            <a:xfrm>
              <a:off x="4824918" y="1575868"/>
              <a:ext cx="369652" cy="36965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altLang="zh-CN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0" name="P2"/>
          <p:cNvGrpSpPr>
            <a:grpSpLocks/>
          </p:cNvGrpSpPr>
          <p:nvPr/>
        </p:nvGrpSpPr>
        <p:grpSpPr bwMode="auto">
          <a:xfrm>
            <a:off x="5051425" y="1916113"/>
            <a:ext cx="2319338" cy="2808287"/>
            <a:chOff x="2876198" y="1575868"/>
            <a:chExt cx="2318372" cy="2807816"/>
          </a:xfrm>
        </p:grpSpPr>
        <p:cxnSp>
          <p:nvCxnSpPr>
            <p:cNvPr id="14347" name="直接连接符 30"/>
            <p:cNvCxnSpPr>
              <a:cxnSpLocks noChangeShapeType="1"/>
            </p:cNvCxnSpPr>
            <p:nvPr/>
          </p:nvCxnSpPr>
          <p:spPr bwMode="auto">
            <a:xfrm flipH="1">
              <a:off x="2876198" y="1896880"/>
              <a:ext cx="2045998" cy="236032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梯形 31"/>
            <p:cNvSpPr/>
            <p:nvPr/>
          </p:nvSpPr>
          <p:spPr bwMode="auto">
            <a:xfrm rot="18665416">
              <a:off x="2394359" y="3282978"/>
              <a:ext cx="1880871" cy="320541"/>
            </a:xfrm>
            <a:prstGeom prst="trapezoid">
              <a:avLst>
                <a:gd name="adj" fmla="val 88395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b"/>
            <a:lstStyle/>
            <a:p>
              <a:pPr eaLnBrk="0" hangingPunct="0">
                <a:defRPr/>
              </a:pPr>
              <a:r>
                <a:rPr lang="en-US" altLang="zh-CN" dirty="0">
                  <a:solidFill>
                    <a:schemeClr val="bg1"/>
                  </a:solidFill>
                  <a:latin typeface="华文宋体" pitchFamily="2" charset="-122"/>
                  <a:ea typeface="华文宋体" pitchFamily="2" charset="-122"/>
                </a:rPr>
                <a:t>Part Two</a:t>
              </a:r>
              <a:endParaRPr lang="zh-CN" altLang="en-US" dirty="0">
                <a:solidFill>
                  <a:schemeClr val="bg1"/>
                </a:solidFill>
                <a:latin typeface="华文宋体" pitchFamily="2" charset="-122"/>
                <a:ea typeface="华文宋体" pitchFamily="2" charset="-122"/>
              </a:endParaRPr>
            </a:p>
          </p:txBody>
        </p:sp>
        <p:sp>
          <p:nvSpPr>
            <p:cNvPr id="14349" name="椭圆 32"/>
            <p:cNvSpPr>
              <a:spLocks noChangeArrowheads="1"/>
            </p:cNvSpPr>
            <p:nvPr/>
          </p:nvSpPr>
          <p:spPr bwMode="auto">
            <a:xfrm>
              <a:off x="4824918" y="1575868"/>
              <a:ext cx="369652" cy="3696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/>
              <a:r>
                <a:rPr lang="en-US" altLang="zh-CN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" name="P1文字"/>
          <p:cNvSpPr txBox="1">
            <a:spLocks noChangeArrowheads="1"/>
          </p:cNvSpPr>
          <p:nvPr/>
        </p:nvSpPr>
        <p:spPr bwMode="auto">
          <a:xfrm>
            <a:off x="2825750" y="2019300"/>
            <a:ext cx="1325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EXCEL</a:t>
            </a:r>
          </a:p>
          <a:p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数据导入</a:t>
            </a:r>
          </a:p>
        </p:txBody>
      </p:sp>
      <p:sp>
        <p:nvSpPr>
          <p:cNvPr id="34" name="P2文字"/>
          <p:cNvSpPr txBox="1">
            <a:spLocks noChangeArrowheads="1"/>
          </p:cNvSpPr>
          <p:nvPr/>
        </p:nvSpPr>
        <p:spPr bwMode="auto">
          <a:xfrm>
            <a:off x="5610225" y="2019300"/>
            <a:ext cx="1279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EXCEL</a:t>
            </a:r>
          </a:p>
          <a:p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数据分析</a:t>
            </a:r>
          </a:p>
        </p:txBody>
      </p:sp>
      <p:sp>
        <p:nvSpPr>
          <p:cNvPr id="35" name="P3文字"/>
          <p:cNvSpPr txBox="1">
            <a:spLocks noChangeArrowheads="1"/>
          </p:cNvSpPr>
          <p:nvPr/>
        </p:nvSpPr>
        <p:spPr bwMode="auto">
          <a:xfrm>
            <a:off x="8110538" y="2030413"/>
            <a:ext cx="13160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altLang="zh-CN" sz="2000">
                <a:solidFill>
                  <a:srgbClr val="FF7800"/>
                </a:solidFill>
                <a:latin typeface="微软雅黑" pitchFamily="34" charset="-122"/>
                <a:ea typeface="微软雅黑" pitchFamily="34" charset="-122"/>
              </a:rPr>
              <a:t>EXCEL</a:t>
            </a:r>
          </a:p>
          <a:p>
            <a:r>
              <a:rPr lang="zh-CN" altLang="en-US" sz="2000">
                <a:solidFill>
                  <a:srgbClr val="FF7800"/>
                </a:solidFill>
                <a:latin typeface="微软雅黑" pitchFamily="34" charset="-122"/>
                <a:ea typeface="微软雅黑" pitchFamily="34" charset="-122"/>
              </a:rPr>
              <a:t>图表美化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图表 11"/>
          <p:cNvGraphicFramePr>
            <a:graphicFrameLocks/>
          </p:cNvGraphicFramePr>
          <p:nvPr/>
        </p:nvGraphicFramePr>
        <p:xfrm>
          <a:off x="6448425" y="2365375"/>
          <a:ext cx="4102100" cy="2767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1804988" y="1590675"/>
            <a:ext cx="3633787" cy="5135563"/>
            <a:chOff x="1804375" y="1591358"/>
            <a:chExt cx="3633759" cy="5134886"/>
          </a:xfrm>
        </p:grpSpPr>
        <p:graphicFrame>
          <p:nvGraphicFramePr>
            <p:cNvPr id="30731" name="图表 12"/>
            <p:cNvGraphicFramePr>
              <a:graphicFrameLocks/>
            </p:cNvGraphicFramePr>
            <p:nvPr/>
          </p:nvGraphicFramePr>
          <p:xfrm>
            <a:off x="1753575" y="1540558"/>
            <a:ext cx="3664107" cy="238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6" r:id="rId4" imgW="3664014" imgH="2383743" progId="Excel.Chart.8">
                    <p:embed/>
                  </p:oleObj>
                </mc:Choice>
                <mc:Fallback>
                  <p:oleObj r:id="rId4" imgW="3664014" imgH="2383743" progId="Excel.Chart.8">
                    <p:embed/>
                    <p:pic>
                      <p:nvPicPr>
                        <p:cNvPr id="0" name="图表 1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3575" y="1540558"/>
                          <a:ext cx="3664107" cy="2384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32" name="图表 13"/>
            <p:cNvGraphicFramePr>
              <a:graphicFrameLocks/>
            </p:cNvGraphicFramePr>
            <p:nvPr/>
          </p:nvGraphicFramePr>
          <p:xfrm>
            <a:off x="1824827" y="4392219"/>
            <a:ext cx="3664107" cy="238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7" r:id="rId6" imgW="3664014" imgH="2383743" progId="Excel.Chart.8">
                    <p:embed/>
                  </p:oleObj>
                </mc:Choice>
                <mc:Fallback>
                  <p:oleObj r:id="rId6" imgW="3664014" imgH="2383743" progId="Excel.Chart.8">
                    <p:embed/>
                    <p:pic>
                      <p:nvPicPr>
                        <p:cNvPr id="0" name="图表 1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827" y="4392219"/>
                          <a:ext cx="3664107" cy="2384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十字形 14"/>
            <p:cNvSpPr/>
            <p:nvPr/>
          </p:nvSpPr>
          <p:spPr>
            <a:xfrm>
              <a:off x="3449012" y="3969120"/>
              <a:ext cx="444497" cy="492060"/>
            </a:xfrm>
            <a:prstGeom prst="plus">
              <a:avLst>
                <a:gd name="adj" fmla="val 37958"/>
              </a:avLst>
            </a:prstGeom>
            <a:solidFill>
              <a:srgbClr val="AD0101"/>
            </a:solidFill>
            <a:ln w="285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Palatino Linotype"/>
                <a:ea typeface="宋体"/>
              </a:endParaRPr>
            </a:p>
          </p:txBody>
        </p:sp>
      </p:grpSp>
      <p:graphicFrame>
        <p:nvGraphicFramePr>
          <p:cNvPr id="18" name="图表 17"/>
          <p:cNvGraphicFramePr>
            <a:graphicFrameLocks/>
          </p:cNvGraphicFramePr>
          <p:nvPr/>
        </p:nvGraphicFramePr>
        <p:xfrm>
          <a:off x="7097713" y="2474913"/>
          <a:ext cx="3900487" cy="254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9" name="图表 18"/>
          <p:cNvGraphicFramePr>
            <a:graphicFrameLocks/>
          </p:cNvGraphicFramePr>
          <p:nvPr/>
        </p:nvGraphicFramePr>
        <p:xfrm>
          <a:off x="4497388" y="617538"/>
          <a:ext cx="2963862" cy="2046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" name="左弧形箭头 3"/>
          <p:cNvSpPr>
            <a:spLocks noChangeArrowheads="1"/>
          </p:cNvSpPr>
          <p:nvPr/>
        </p:nvSpPr>
        <p:spPr bwMode="auto">
          <a:xfrm rot="2739929">
            <a:off x="3854450" y="1830388"/>
            <a:ext cx="334963" cy="1119187"/>
          </a:xfrm>
          <a:prstGeom prst="curvedRightArrow">
            <a:avLst>
              <a:gd name="adj1" fmla="val 25013"/>
              <a:gd name="adj2" fmla="val 50010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endParaRPr lang="zh-CN" altLang="en-US"/>
          </a:p>
        </p:txBody>
      </p:sp>
      <p:graphicFrame>
        <p:nvGraphicFramePr>
          <p:cNvPr id="20" name="图表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577083"/>
              </p:ext>
            </p:extLst>
          </p:nvPr>
        </p:nvGraphicFramePr>
        <p:xfrm>
          <a:off x="6815138" y="2524125"/>
          <a:ext cx="3876675" cy="245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0728" name="内容占位符 2"/>
          <p:cNvSpPr txBox="1">
            <a:spLocks/>
          </p:cNvSpPr>
          <p:nvPr/>
        </p:nvSpPr>
        <p:spPr bwMode="auto">
          <a:xfrm>
            <a:off x="7646988" y="1243013"/>
            <a:ext cx="29337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n"/>
            </a:pPr>
            <a:r>
              <a:rPr lang="zh-CN" altLang="en-US" sz="2400">
                <a:latin typeface="华文中宋" pitchFamily="2" charset="-122"/>
                <a:ea typeface="华文中宋" pitchFamily="2" charset="-122"/>
              </a:rPr>
              <a:t>折线</a:t>
            </a:r>
            <a:r>
              <a:rPr lang="en-US" altLang="zh-CN" sz="2400">
                <a:latin typeface="华文中宋" pitchFamily="2" charset="-122"/>
                <a:ea typeface="华文中宋" pitchFamily="2" charset="-122"/>
              </a:rPr>
              <a:t>+</a:t>
            </a:r>
            <a:r>
              <a:rPr lang="zh-CN" altLang="en-US" sz="2400">
                <a:latin typeface="华文中宋" pitchFamily="2" charset="-122"/>
                <a:ea typeface="华文中宋" pitchFamily="2" charset="-122"/>
              </a:rPr>
              <a:t>面积复合</a:t>
            </a:r>
            <a:endParaRPr lang="en-US" altLang="zh-CN" sz="240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900613" y="1479550"/>
            <a:ext cx="1979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altLang="zh-CN" sz="200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2000">
                <a:latin typeface="黑体" pitchFamily="49" charset="-122"/>
                <a:ea typeface="黑体" pitchFamily="49" charset="-122"/>
              </a:rPr>
              <a:t>网格线</a:t>
            </a:r>
            <a:r>
              <a:rPr lang="en-US" altLang="zh-CN" sz="2000">
                <a:latin typeface="黑体" pitchFamily="49" charset="-122"/>
                <a:ea typeface="黑体" pitchFamily="49" charset="-122"/>
              </a:rPr>
              <a:t>+</a:t>
            </a:r>
            <a:r>
              <a:rPr lang="zh-CN" altLang="en-US" sz="2000">
                <a:latin typeface="黑体" pitchFamily="49" charset="-122"/>
                <a:ea typeface="黑体" pitchFamily="49" charset="-122"/>
              </a:rPr>
              <a:t>垂直线</a:t>
            </a:r>
          </a:p>
        </p:txBody>
      </p:sp>
      <p:sp>
        <p:nvSpPr>
          <p:cNvPr id="2" name="右弧形箭头 1"/>
          <p:cNvSpPr>
            <a:spLocks noChangeArrowheads="1"/>
          </p:cNvSpPr>
          <p:nvPr/>
        </p:nvSpPr>
        <p:spPr bwMode="auto">
          <a:xfrm rot="-5400000">
            <a:off x="5707856" y="1072357"/>
            <a:ext cx="415925" cy="2030412"/>
          </a:xfrm>
          <a:prstGeom prst="curvedLeftArrow">
            <a:avLst>
              <a:gd name="adj1" fmla="val 24973"/>
              <a:gd name="adj2" fmla="val 49969"/>
              <a:gd name="adj3" fmla="val 25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1825E-6 -2.20167E-6 L -0.39508 -0.00347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6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9789E-6 -2.20167E-6 L -0.43881 -0.0016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47" y="-9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2" grpId="1">
        <p:bldAsOne/>
      </p:bldGraphic>
      <p:bldGraphic spid="18" grpId="0">
        <p:bldAsOne/>
      </p:bldGraphic>
      <p:bldGraphic spid="18" grpId="1">
        <p:bldAsOne/>
      </p:bldGraphic>
      <p:bldGraphic spid="19" grpId="0">
        <p:bldAsOne/>
      </p:bldGraphic>
      <p:bldGraphic spid="19" grpId="1">
        <p:bldAsOne/>
      </p:bldGraphic>
      <p:bldP spid="4" grpId="0" animBg="1"/>
      <p:bldP spid="4" grpId="1" animBg="1"/>
      <p:bldGraphic spid="20" grpId="0">
        <p:bldAsOne/>
      </p:bldGraphic>
      <p:bldP spid="17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图表 20"/>
          <p:cNvGraphicFramePr>
            <a:graphicFrameLocks/>
          </p:cNvGraphicFramePr>
          <p:nvPr/>
        </p:nvGraphicFramePr>
        <p:xfrm>
          <a:off x="2039531" y="1745673"/>
          <a:ext cx="3467595" cy="200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图表 21"/>
          <p:cNvGraphicFramePr>
            <a:graphicFrameLocks/>
          </p:cNvGraphicFramePr>
          <p:nvPr/>
        </p:nvGraphicFramePr>
        <p:xfrm>
          <a:off x="2009953" y="4517528"/>
          <a:ext cx="3535823" cy="1832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十字形 22"/>
          <p:cNvSpPr/>
          <p:nvPr/>
        </p:nvSpPr>
        <p:spPr>
          <a:xfrm>
            <a:off x="3579813" y="3916363"/>
            <a:ext cx="576262" cy="576262"/>
          </a:xfrm>
          <a:prstGeom prst="plus">
            <a:avLst>
              <a:gd name="adj" fmla="val 3633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aphicFrame>
        <p:nvGraphicFramePr>
          <p:cNvPr id="24" name="图表 23"/>
          <p:cNvGraphicFramePr>
            <a:graphicFrameLocks/>
          </p:cNvGraphicFramePr>
          <p:nvPr/>
        </p:nvGraphicFramePr>
        <p:xfrm>
          <a:off x="5981696" y="2101932"/>
          <a:ext cx="5133608" cy="298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750" name="内容占位符 2"/>
          <p:cNvSpPr txBox="1">
            <a:spLocks/>
          </p:cNvSpPr>
          <p:nvPr/>
        </p:nvSpPr>
        <p:spPr bwMode="auto">
          <a:xfrm>
            <a:off x="7646988" y="1216025"/>
            <a:ext cx="29337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n"/>
            </a:pPr>
            <a:r>
              <a:rPr lang="zh-CN" altLang="en-US" sz="2400">
                <a:latin typeface="华文中宋" pitchFamily="2" charset="-122"/>
                <a:ea typeface="华文中宋" pitchFamily="2" charset="-122"/>
              </a:rPr>
              <a:t>折线散点复合</a:t>
            </a:r>
            <a:endParaRPr lang="en-US" altLang="zh-CN" sz="2400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十字形 9"/>
          <p:cNvSpPr/>
          <p:nvPr/>
        </p:nvSpPr>
        <p:spPr>
          <a:xfrm>
            <a:off x="3006725" y="3792538"/>
            <a:ext cx="531813" cy="493712"/>
          </a:xfrm>
          <a:prstGeom prst="plus">
            <a:avLst>
              <a:gd name="adj" fmla="val 37958"/>
            </a:avLst>
          </a:prstGeom>
          <a:solidFill>
            <a:srgbClr val="AD0101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32771" name="内容占位符 2"/>
          <p:cNvSpPr txBox="1">
            <a:spLocks/>
          </p:cNvSpPr>
          <p:nvPr/>
        </p:nvSpPr>
        <p:spPr bwMode="auto">
          <a:xfrm>
            <a:off x="7646988" y="1243013"/>
            <a:ext cx="34480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n"/>
            </a:pPr>
            <a:r>
              <a:rPr lang="zh-CN" altLang="en-US" sz="2400">
                <a:latin typeface="华文中宋" pitchFamily="2" charset="-122"/>
                <a:ea typeface="华文中宋" pitchFamily="2" charset="-122"/>
              </a:rPr>
              <a:t>折线</a:t>
            </a:r>
            <a:r>
              <a:rPr lang="en-US" altLang="zh-CN" sz="2400">
                <a:latin typeface="华文中宋" pitchFamily="2" charset="-122"/>
                <a:ea typeface="华文中宋" pitchFamily="2" charset="-122"/>
              </a:rPr>
              <a:t>+</a:t>
            </a:r>
            <a:r>
              <a:rPr lang="zh-CN" altLang="en-US" sz="2400">
                <a:latin typeface="华文中宋" pitchFamily="2" charset="-122"/>
                <a:ea typeface="华文中宋" pitchFamily="2" charset="-122"/>
              </a:rPr>
              <a:t>散点标签复合</a:t>
            </a:r>
            <a:endParaRPr lang="en-US" altLang="zh-CN" sz="2400">
              <a:latin typeface="华文中宋" pitchFamily="2" charset="-122"/>
              <a:ea typeface="华文中宋" pitchFamily="2" charset="-122"/>
            </a:endParaRPr>
          </a:p>
        </p:txBody>
      </p:sp>
      <p:graphicFrame>
        <p:nvGraphicFramePr>
          <p:cNvPr id="9" name="图表 8"/>
          <p:cNvGraphicFramePr>
            <a:graphicFrameLocks/>
          </p:cNvGraphicFramePr>
          <p:nvPr/>
        </p:nvGraphicFramePr>
        <p:xfrm>
          <a:off x="5735782" y="2090058"/>
          <a:ext cx="5557652" cy="3253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图表 11"/>
          <p:cNvGraphicFramePr>
            <a:graphicFrameLocks/>
          </p:cNvGraphicFramePr>
          <p:nvPr/>
        </p:nvGraphicFramePr>
        <p:xfrm>
          <a:off x="1385416" y="1700536"/>
          <a:ext cx="3773976" cy="1830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图表 12"/>
          <p:cNvGraphicFramePr>
            <a:graphicFrameLocks/>
          </p:cNvGraphicFramePr>
          <p:nvPr/>
        </p:nvGraphicFramePr>
        <p:xfrm>
          <a:off x="1194816" y="4453246"/>
          <a:ext cx="4155175" cy="2093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/>
          <p:cNvGraphicFramePr>
            <a:graphicFrameLocks/>
          </p:cNvGraphicFramePr>
          <p:nvPr/>
        </p:nvGraphicFramePr>
        <p:xfrm>
          <a:off x="5773633" y="2411894"/>
          <a:ext cx="5133608" cy="298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图表 6"/>
          <p:cNvGraphicFramePr>
            <a:graphicFrameLocks/>
          </p:cNvGraphicFramePr>
          <p:nvPr/>
        </p:nvGraphicFramePr>
        <p:xfrm>
          <a:off x="1294657" y="1626145"/>
          <a:ext cx="3728606" cy="2031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十字形 9"/>
          <p:cNvSpPr/>
          <p:nvPr/>
        </p:nvSpPr>
        <p:spPr>
          <a:xfrm>
            <a:off x="3006725" y="3792538"/>
            <a:ext cx="531813" cy="493712"/>
          </a:xfrm>
          <a:prstGeom prst="plus">
            <a:avLst>
              <a:gd name="adj" fmla="val 37958"/>
            </a:avLst>
          </a:prstGeom>
          <a:solidFill>
            <a:srgbClr val="AD0101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Palatino Linotype"/>
              <a:ea typeface="宋体"/>
            </a:endParaRPr>
          </a:p>
        </p:txBody>
      </p:sp>
      <p:sp>
        <p:nvSpPr>
          <p:cNvPr id="33797" name="内容占位符 2"/>
          <p:cNvSpPr txBox="1">
            <a:spLocks/>
          </p:cNvSpPr>
          <p:nvPr/>
        </p:nvSpPr>
        <p:spPr bwMode="auto">
          <a:xfrm>
            <a:off x="7646988" y="1243013"/>
            <a:ext cx="29337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n"/>
            </a:pPr>
            <a:r>
              <a:rPr lang="zh-CN" altLang="en-US" sz="2400">
                <a:latin typeface="华文中宋" pitchFamily="2" charset="-122"/>
                <a:ea typeface="华文中宋" pitchFamily="2" charset="-122"/>
              </a:rPr>
              <a:t>折线</a:t>
            </a:r>
            <a:r>
              <a:rPr lang="en-US" altLang="zh-CN" sz="2400">
                <a:latin typeface="华文中宋" pitchFamily="2" charset="-122"/>
                <a:ea typeface="华文中宋" pitchFamily="2" charset="-122"/>
              </a:rPr>
              <a:t>+</a:t>
            </a:r>
            <a:r>
              <a:rPr lang="zh-CN" altLang="en-US" sz="2400">
                <a:latin typeface="华文中宋" pitchFamily="2" charset="-122"/>
                <a:ea typeface="华文中宋" pitchFamily="2" charset="-122"/>
              </a:rPr>
              <a:t>标签复合</a:t>
            </a:r>
            <a:endParaRPr lang="en-US" altLang="zh-CN" sz="2400">
              <a:latin typeface="华文中宋" pitchFamily="2" charset="-122"/>
              <a:ea typeface="华文中宋" pitchFamily="2" charset="-122"/>
            </a:endParaRPr>
          </a:p>
        </p:txBody>
      </p:sp>
      <p:graphicFrame>
        <p:nvGraphicFramePr>
          <p:cNvPr id="12" name="图表 11"/>
          <p:cNvGraphicFramePr>
            <a:graphicFrameLocks/>
          </p:cNvGraphicFramePr>
          <p:nvPr/>
        </p:nvGraphicFramePr>
        <p:xfrm>
          <a:off x="1175740" y="4285881"/>
          <a:ext cx="4193327" cy="2387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"/>
          <p:cNvSpPr txBox="1">
            <a:spLocks noChangeArrowheads="1"/>
          </p:cNvSpPr>
          <p:nvPr/>
        </p:nvSpPr>
        <p:spPr bwMode="auto">
          <a:xfrm>
            <a:off x="4651094" y="3226707"/>
            <a:ext cx="22579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3D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图表制作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3" y="0"/>
            <a:ext cx="12200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7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9" y="0"/>
            <a:ext cx="1218778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" y="0"/>
            <a:ext cx="121849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49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0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62010" y="2725718"/>
            <a:ext cx="488120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/>
              <a:t>Power Map for </a:t>
            </a:r>
            <a:r>
              <a:rPr lang="en-US" altLang="zh-CN" sz="2800" b="1" dirty="0" smtClean="0"/>
              <a:t>Excel</a:t>
            </a:r>
          </a:p>
          <a:p>
            <a:pPr algn="ctr"/>
            <a:endParaRPr lang="en-US" altLang="zh-CN" sz="2800" b="1" dirty="0" smtClean="0"/>
          </a:p>
          <a:p>
            <a:pPr algn="ctr"/>
            <a:r>
              <a:rPr lang="en-US" altLang="zh-CN" sz="2800" b="1" dirty="0" smtClean="0"/>
              <a:t>——</a:t>
            </a:r>
            <a:r>
              <a:rPr lang="zh-CN" altLang="en-US" sz="2800" b="1" dirty="0" smtClean="0"/>
              <a:t>在</a:t>
            </a:r>
            <a:r>
              <a:rPr lang="en-US" altLang="zh-CN" sz="2800" b="1" dirty="0" smtClean="0"/>
              <a:t>Excel</a:t>
            </a:r>
            <a:r>
              <a:rPr lang="zh-CN" altLang="en-US" sz="2800" b="1" dirty="0" smtClean="0"/>
              <a:t>中制作</a:t>
            </a:r>
            <a:r>
              <a:rPr lang="en-US" altLang="zh-CN" sz="2800" b="1" dirty="0" smtClean="0"/>
              <a:t>3D</a:t>
            </a:r>
            <a:r>
              <a:rPr lang="zh-CN" altLang="en-US" sz="2800" b="1" dirty="0" smtClean="0"/>
              <a:t>地图图表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4387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61396" y="1283433"/>
            <a:ext cx="6805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http://</a:t>
            </a:r>
            <a:r>
              <a:rPr lang="en-US" altLang="zh-CN" dirty="0" smtClean="0"/>
              <a:t>www.microsoft.com/en-us/download/details.aspx?id=38395</a:t>
            </a:r>
            <a:endParaRPr lang="zh-CN" alt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613" y="1652765"/>
            <a:ext cx="8010525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 bwMode="auto">
          <a:xfrm>
            <a:off x="7151427" y="4057827"/>
            <a:ext cx="2415654" cy="596055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62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c:\documents and settings\administrator\application data\360se6\User Data\temp\002ogueigy6RyKtjq6i66&amp;6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147" y="2634017"/>
            <a:ext cx="7746479" cy="106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20" y="137528"/>
            <a:ext cx="12223920" cy="672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 bwMode="auto">
          <a:xfrm>
            <a:off x="9437886" y="1488614"/>
            <a:ext cx="2754114" cy="476206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142" y="137528"/>
            <a:ext cx="4079815" cy="672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957" y="292573"/>
            <a:ext cx="3636986" cy="657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箭头连接符 6"/>
          <p:cNvCxnSpPr/>
          <p:nvPr/>
        </p:nvCxnSpPr>
        <p:spPr bwMode="auto">
          <a:xfrm>
            <a:off x="8516203" y="3497764"/>
            <a:ext cx="13648" cy="187945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13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161"/>
            <a:ext cx="12210924" cy="660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025" y="18162"/>
            <a:ext cx="28479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 bwMode="auto">
          <a:xfrm>
            <a:off x="10167582" y="18162"/>
            <a:ext cx="491319" cy="40491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9344025" y="1373524"/>
            <a:ext cx="2734244" cy="82376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276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881"/>
            <a:ext cx="12192000" cy="661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 2"/>
          <p:cNvSpPr/>
          <p:nvPr/>
        </p:nvSpPr>
        <p:spPr bwMode="auto">
          <a:xfrm>
            <a:off x="6987654" y="4708478"/>
            <a:ext cx="655092" cy="60614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2746" y="4791403"/>
            <a:ext cx="1790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鲁巷</a:t>
            </a:r>
            <a:r>
              <a:rPr lang="en-US" altLang="zh-CN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</a:t>
            </a:r>
            <a:r>
              <a:rPr lang="zh-CN" alt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谷</a:t>
            </a:r>
          </a:p>
        </p:txBody>
      </p:sp>
      <p:sp>
        <p:nvSpPr>
          <p:cNvPr id="11" name="椭圆 10"/>
          <p:cNvSpPr/>
          <p:nvPr/>
        </p:nvSpPr>
        <p:spPr bwMode="auto">
          <a:xfrm>
            <a:off x="4788080" y="1777521"/>
            <a:ext cx="534547" cy="58477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22627" y="177752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江汉路</a:t>
            </a:r>
            <a:endParaRPr lang="zh-CN" altLang="en-US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 bwMode="auto">
          <a:xfrm>
            <a:off x="5997705" y="2947916"/>
            <a:ext cx="416744" cy="44023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32251" y="286493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楚河汉街</a:t>
            </a:r>
            <a:endParaRPr lang="zh-CN" altLang="en-US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 bwMode="auto">
          <a:xfrm>
            <a:off x="6096000" y="3892924"/>
            <a:ext cx="336251" cy="41976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32251" y="381042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街道口</a:t>
            </a:r>
            <a:endParaRPr lang="zh-CN" altLang="en-US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4253533" y="1606501"/>
            <a:ext cx="534547" cy="58477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32576" y="163727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世贸广场</a:t>
            </a:r>
            <a:endParaRPr lang="zh-CN" altLang="en-US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5" y="0"/>
            <a:ext cx="296227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5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1" grpId="0" animBg="1"/>
      <p:bldP spid="12" grpId="0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6"/>
          <p:cNvSpPr txBox="1">
            <a:spLocks noChangeArrowheads="1"/>
          </p:cNvSpPr>
          <p:nvPr/>
        </p:nvSpPr>
        <p:spPr bwMode="auto">
          <a:xfrm>
            <a:off x="4259263" y="2054225"/>
            <a:ext cx="12525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zh-CN" altLang="en-US" sz="9600">
                <a:solidFill>
                  <a:srgbClr val="FF7800"/>
                </a:solidFill>
                <a:latin typeface="华文中宋" pitchFamily="2" charset="-122"/>
                <a:ea typeface="华文中宋" pitchFamily="2" charset="-122"/>
              </a:rPr>
              <a:t>壹</a:t>
            </a:r>
          </a:p>
        </p:txBody>
      </p:sp>
      <p:sp>
        <p:nvSpPr>
          <p:cNvPr id="8" name="直角三角形 7"/>
          <p:cNvSpPr>
            <a:spLocks noChangeArrowheads="1"/>
          </p:cNvSpPr>
          <p:nvPr/>
        </p:nvSpPr>
        <p:spPr bwMode="auto">
          <a:xfrm flipH="1">
            <a:off x="4841875" y="2759075"/>
            <a:ext cx="676275" cy="769938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endParaRPr lang="zh-CN" altLang="en-US">
              <a:solidFill>
                <a:schemeClr val="bg1"/>
              </a:solidFill>
              <a:latin typeface="方正姚体" pitchFamily="2" charset="-122"/>
              <a:ea typeface="方正姚体" pitchFamily="2" charset="-122"/>
            </a:endParaRPr>
          </a:p>
        </p:txBody>
      </p:sp>
      <p:cxnSp>
        <p:nvCxnSpPr>
          <p:cNvPr id="9" name="直接连接符 8"/>
          <p:cNvCxnSpPr>
            <a:cxnSpLocks noChangeShapeType="1"/>
          </p:cNvCxnSpPr>
          <p:nvPr/>
        </p:nvCxnSpPr>
        <p:spPr bwMode="auto">
          <a:xfrm flipH="1">
            <a:off x="-1022350" y="7869238"/>
            <a:ext cx="2044700" cy="23606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05425" y="2681288"/>
            <a:ext cx="38973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altLang="zh-CN" sz="4800">
                <a:latin typeface="方正姚体" pitchFamily="2" charset="-122"/>
                <a:ea typeface="方正姚体" pitchFamily="2" charset="-122"/>
              </a:rPr>
              <a:t>Excel</a:t>
            </a:r>
            <a:r>
              <a:rPr lang="zh-CN" altLang="en-US" sz="4800">
                <a:latin typeface="方正姚体" pitchFamily="2" charset="-122"/>
                <a:ea typeface="方正姚体" pitchFamily="2" charset="-122"/>
              </a:rPr>
              <a:t>数据导入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263 -1.88773 L 0.07349 -0.1472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63" y="870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040" y="301460"/>
            <a:ext cx="3483662" cy="6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肘形连接符 2"/>
          <p:cNvCxnSpPr/>
          <p:nvPr/>
        </p:nvCxnSpPr>
        <p:spPr bwMode="auto">
          <a:xfrm rot="16200000" flipH="1">
            <a:off x="4503760" y="3916906"/>
            <a:ext cx="2333770" cy="286607"/>
          </a:xfrm>
          <a:prstGeom prst="bentConnector3">
            <a:avLst>
              <a:gd name="adj1" fmla="val 292"/>
            </a:avLst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肘形连接符 7"/>
          <p:cNvCxnSpPr/>
          <p:nvPr/>
        </p:nvCxnSpPr>
        <p:spPr bwMode="auto">
          <a:xfrm rot="16200000" flipH="1">
            <a:off x="4124167" y="4023549"/>
            <a:ext cx="3452885" cy="646530"/>
          </a:xfrm>
          <a:prstGeom prst="bentConnector3">
            <a:avLst>
              <a:gd name="adj1" fmla="val -198"/>
            </a:avLst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58"/>
            <a:ext cx="12216463" cy="658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" y="63858"/>
            <a:ext cx="12178392" cy="658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椭圆 11"/>
          <p:cNvSpPr/>
          <p:nvPr/>
        </p:nvSpPr>
        <p:spPr bwMode="auto">
          <a:xfrm>
            <a:off x="7915702" y="3425696"/>
            <a:ext cx="2920620" cy="2470137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2Top"/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12"/>
            <a:ext cx="12205688" cy="649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 bwMode="auto">
          <a:xfrm>
            <a:off x="10577013" y="805215"/>
            <a:ext cx="1091821" cy="32754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10577013" y="2483888"/>
            <a:ext cx="1091821" cy="32754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4" name="椭圆 13"/>
          <p:cNvSpPr/>
          <p:nvPr/>
        </p:nvSpPr>
        <p:spPr bwMode="auto">
          <a:xfrm>
            <a:off x="1937982" y="1296537"/>
            <a:ext cx="1405719" cy="914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400000" lon="0" rev="0"/>
            </a:camera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3" name="椭圆 22"/>
          <p:cNvSpPr/>
          <p:nvPr/>
        </p:nvSpPr>
        <p:spPr bwMode="auto">
          <a:xfrm>
            <a:off x="5670645" y="1937981"/>
            <a:ext cx="757451" cy="73015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400000" lon="0" rev="0"/>
            </a:camera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4" name="椭圆 23"/>
          <p:cNvSpPr/>
          <p:nvPr/>
        </p:nvSpPr>
        <p:spPr bwMode="auto">
          <a:xfrm>
            <a:off x="6555476" y="3279141"/>
            <a:ext cx="994011" cy="159678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400000" lon="0" rev="0"/>
            </a:camera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5" name="椭圆 24"/>
          <p:cNvSpPr/>
          <p:nvPr/>
        </p:nvSpPr>
        <p:spPr bwMode="auto">
          <a:xfrm>
            <a:off x="7536976" y="4346814"/>
            <a:ext cx="1839036" cy="119417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400000" lon="0" rev="0"/>
            </a:camera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993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0" grpId="0" animBg="1"/>
      <p:bldP spid="14" grpId="0" animBg="1"/>
      <p:bldP spid="23" grpId="0" animBg="1"/>
      <p:bldP spid="24" grpId="0" animBg="1"/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64815" y="2765436"/>
            <a:ext cx="27574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时序动态图</a:t>
            </a: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3414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842" y="659564"/>
            <a:ext cx="2939244" cy="567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0" y="181576"/>
            <a:ext cx="12212053" cy="6629400"/>
            <a:chOff x="0" y="181576"/>
            <a:chExt cx="12212053" cy="6629400"/>
          </a:xfrm>
        </p:grpSpPr>
        <p:pic>
          <p:nvPicPr>
            <p:cNvPr id="3584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1576"/>
              <a:ext cx="12212053" cy="662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8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1150" y="181576"/>
              <a:ext cx="2990850" cy="534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603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514"/>
            <a:ext cx="12199284" cy="660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675" y="0"/>
            <a:ext cx="2981325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肘形连接符 2"/>
          <p:cNvCxnSpPr/>
          <p:nvPr/>
        </p:nvCxnSpPr>
        <p:spPr bwMode="auto">
          <a:xfrm rot="16200000" flipH="1">
            <a:off x="9040042" y="3799302"/>
            <a:ext cx="2364262" cy="109182"/>
          </a:xfrm>
          <a:prstGeom prst="bentConnector3">
            <a:avLst>
              <a:gd name="adj1" fmla="val -221"/>
            </a:avLst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肘形连接符 6"/>
          <p:cNvCxnSpPr/>
          <p:nvPr/>
        </p:nvCxnSpPr>
        <p:spPr bwMode="auto">
          <a:xfrm rot="16200000" flipH="1">
            <a:off x="9564078" y="2869033"/>
            <a:ext cx="1740763" cy="533753"/>
          </a:xfrm>
          <a:prstGeom prst="bentConnector3">
            <a:avLst>
              <a:gd name="adj1" fmla="val -177"/>
            </a:avLst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1485829" y="114514"/>
            <a:ext cx="3070150" cy="1427683"/>
            <a:chOff x="1485829" y="114514"/>
            <a:chExt cx="3070150" cy="1427683"/>
          </a:xfrm>
        </p:grpSpPr>
        <p:pic>
          <p:nvPicPr>
            <p:cNvPr id="3686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829" y="114514"/>
              <a:ext cx="3070150" cy="1427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矩形 10"/>
            <p:cNvSpPr/>
            <p:nvPr/>
          </p:nvSpPr>
          <p:spPr bwMode="auto">
            <a:xfrm>
              <a:off x="1485829" y="300251"/>
              <a:ext cx="793347" cy="1009934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629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898525"/>
            <a:ext cx="3238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内容占位符 2"/>
          <p:cNvSpPr txBox="1">
            <a:spLocks/>
          </p:cNvSpPr>
          <p:nvPr/>
        </p:nvSpPr>
        <p:spPr bwMode="auto">
          <a:xfrm>
            <a:off x="2446338" y="357188"/>
            <a:ext cx="29337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n"/>
            </a:pPr>
            <a:r>
              <a:rPr lang="zh-CN" altLang="en-US" sz="2400">
                <a:latin typeface="华文中宋" pitchFamily="2" charset="-122"/>
                <a:ea typeface="华文中宋" pitchFamily="2" charset="-122"/>
              </a:rPr>
              <a:t>将文字颠倒顺序</a:t>
            </a:r>
            <a:endParaRPr lang="en-US" altLang="zh-CN" sz="240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34820" name="Picture 5" descr="Excel表格技巧集合  让你工作效率翻一倍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898525"/>
            <a:ext cx="3284537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内容占位符 2"/>
          <p:cNvSpPr txBox="1">
            <a:spLocks/>
          </p:cNvSpPr>
          <p:nvPr/>
        </p:nvSpPr>
        <p:spPr bwMode="auto">
          <a:xfrm>
            <a:off x="7258050" y="357188"/>
            <a:ext cx="29337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n"/>
            </a:pPr>
            <a:r>
              <a:rPr lang="zh-CN" altLang="en-US" sz="2400">
                <a:latin typeface="华文中宋" pitchFamily="2" charset="-122"/>
                <a:ea typeface="华文中宋" pitchFamily="2" charset="-122"/>
              </a:rPr>
              <a:t>分割单元格</a:t>
            </a:r>
            <a:endParaRPr lang="en-US" altLang="zh-CN" sz="240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34822" name="Picture 7" descr="Excel表格技巧集合  让你工作效率翻一倍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4098925"/>
            <a:ext cx="3238500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9" descr="Excel表格技巧集合  让你工作效率翻一倍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4041775"/>
            <a:ext cx="3403600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内容占位符 2"/>
          <p:cNvSpPr txBox="1">
            <a:spLocks/>
          </p:cNvSpPr>
          <p:nvPr/>
        </p:nvSpPr>
        <p:spPr bwMode="auto">
          <a:xfrm>
            <a:off x="2446338" y="3362325"/>
            <a:ext cx="29337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n"/>
            </a:pPr>
            <a:r>
              <a:rPr lang="zh-CN" altLang="en-US" sz="2400">
                <a:latin typeface="华文中宋" pitchFamily="2" charset="-122"/>
                <a:ea typeface="华文中宋" pitchFamily="2" charset="-122"/>
              </a:rPr>
              <a:t>电话号码分段</a:t>
            </a:r>
            <a:endParaRPr lang="en-US" altLang="zh-CN" sz="240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4825" name="内容占位符 2"/>
          <p:cNvSpPr txBox="1">
            <a:spLocks/>
          </p:cNvSpPr>
          <p:nvPr/>
        </p:nvSpPr>
        <p:spPr bwMode="auto">
          <a:xfrm>
            <a:off x="7091363" y="3378200"/>
            <a:ext cx="29337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n"/>
            </a:pPr>
            <a:r>
              <a:rPr lang="zh-CN" altLang="en-US" sz="2400">
                <a:latin typeface="华文中宋" pitchFamily="2" charset="-122"/>
                <a:ea typeface="华文中宋" pitchFamily="2" charset="-122"/>
              </a:rPr>
              <a:t>以单位显示</a:t>
            </a:r>
            <a:endParaRPr lang="en-US" altLang="zh-CN" sz="2400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谢2"/>
          <p:cNvSpPr txBox="1">
            <a:spLocks noChangeArrowheads="1"/>
          </p:cNvSpPr>
          <p:nvPr/>
        </p:nvSpPr>
        <p:spPr bwMode="auto">
          <a:xfrm rot="20400000" flipH="1">
            <a:off x="4576763" y="2525713"/>
            <a:ext cx="14446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zh-CN" altLang="en-US" sz="8800" i="1">
                <a:latin typeface="方正姚体" pitchFamily="2" charset="-122"/>
                <a:ea typeface="方正姚体" pitchFamily="2" charset="-122"/>
              </a:rPr>
              <a:t>谢</a:t>
            </a:r>
          </a:p>
        </p:txBody>
      </p:sp>
      <p:sp>
        <p:nvSpPr>
          <p:cNvPr id="3" name="xie2"/>
          <p:cNvSpPr txBox="1"/>
          <p:nvPr/>
        </p:nvSpPr>
        <p:spPr>
          <a:xfrm rot="20580000">
            <a:off x="4802188" y="2171700"/>
            <a:ext cx="11890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zh-CN" sz="2800" i="1" dirty="0" err="1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xiè</a:t>
            </a:r>
            <a:endParaRPr lang="zh-CN" altLang="en-US" sz="2800" i="1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xie1"/>
          <p:cNvSpPr txBox="1"/>
          <p:nvPr/>
        </p:nvSpPr>
        <p:spPr>
          <a:xfrm rot="20580000">
            <a:off x="2122488" y="4116388"/>
            <a:ext cx="11890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zh-CN" sz="2800" i="1" dirty="0" err="1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xiè</a:t>
            </a:r>
            <a:endParaRPr lang="zh-CN" altLang="en-US" sz="2800" i="1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谢1"/>
          <p:cNvSpPr txBox="1">
            <a:spLocks noChangeArrowheads="1"/>
          </p:cNvSpPr>
          <p:nvPr/>
        </p:nvSpPr>
        <p:spPr bwMode="auto">
          <a:xfrm rot="-1200000">
            <a:off x="2943225" y="2543175"/>
            <a:ext cx="14446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zh-CN" altLang="en-US" sz="8800" i="1">
                <a:latin typeface="方正姚体" pitchFamily="2" charset="-122"/>
                <a:ea typeface="方正姚体" pitchFamily="2" charset="-122"/>
              </a:rPr>
              <a:t>谢</a:t>
            </a:r>
          </a:p>
        </p:txBody>
      </p:sp>
      <p:sp>
        <p:nvSpPr>
          <p:cNvPr id="4" name="guan"/>
          <p:cNvSpPr txBox="1">
            <a:spLocks noChangeArrowheads="1"/>
          </p:cNvSpPr>
          <p:nvPr/>
        </p:nvSpPr>
        <p:spPr bwMode="auto">
          <a:xfrm rot="-1020000">
            <a:off x="4862513" y="4046538"/>
            <a:ext cx="20780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en-US" altLang="zh-CN" sz="2800" i="1">
                <a:solidFill>
                  <a:srgbClr val="FF7800"/>
                </a:solidFill>
                <a:latin typeface="微软雅黑" pitchFamily="34" charset="-122"/>
                <a:ea typeface="微软雅黑" pitchFamily="34" charset="-122"/>
              </a:rPr>
              <a:t>guān</a:t>
            </a:r>
            <a:endParaRPr lang="zh-CN" altLang="en-US" sz="2800" i="1">
              <a:solidFill>
                <a:srgbClr val="FF78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观"/>
          <p:cNvSpPr txBox="1">
            <a:spLocks noChangeArrowheads="1"/>
          </p:cNvSpPr>
          <p:nvPr/>
        </p:nvSpPr>
        <p:spPr bwMode="auto">
          <a:xfrm rot="-1200000">
            <a:off x="6065838" y="2516188"/>
            <a:ext cx="14446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zh-CN" altLang="en-US" sz="8800" i="1">
                <a:solidFill>
                  <a:srgbClr val="FF7800"/>
                </a:solidFill>
                <a:latin typeface="方正姚体" pitchFamily="2" charset="-122"/>
                <a:ea typeface="方正姚体" pitchFamily="2" charset="-122"/>
              </a:rPr>
              <a:t>观</a:t>
            </a:r>
          </a:p>
        </p:txBody>
      </p:sp>
      <p:sp>
        <p:nvSpPr>
          <p:cNvPr id="5" name="shang"/>
          <p:cNvSpPr txBox="1"/>
          <p:nvPr/>
        </p:nvSpPr>
        <p:spPr>
          <a:xfrm rot="20580000">
            <a:off x="7739063" y="2089150"/>
            <a:ext cx="14859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zh-CN" sz="2800" i="1" dirty="0" err="1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shǎng</a:t>
            </a:r>
            <a:endParaRPr lang="zh-CN" altLang="en-US" sz="2800" i="1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赏"/>
          <p:cNvSpPr txBox="1">
            <a:spLocks noChangeArrowheads="1"/>
          </p:cNvSpPr>
          <p:nvPr/>
        </p:nvSpPr>
        <p:spPr bwMode="auto">
          <a:xfrm rot="-1200000">
            <a:off x="7610475" y="2492375"/>
            <a:ext cx="14462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zh-CN" altLang="en-US" sz="8800" i="1">
                <a:latin typeface="方正姚体" pitchFamily="2" charset="-122"/>
                <a:ea typeface="方正姚体" pitchFamily="2" charset="-122"/>
              </a:rPr>
              <a:t>赏</a:t>
            </a:r>
          </a:p>
        </p:txBody>
      </p:sp>
      <p:cxnSp>
        <p:nvCxnSpPr>
          <p:cNvPr id="16" name="直接连接符 15"/>
          <p:cNvCxnSpPr>
            <a:cxnSpLocks noChangeShapeType="1"/>
          </p:cNvCxnSpPr>
          <p:nvPr/>
        </p:nvCxnSpPr>
        <p:spPr bwMode="auto">
          <a:xfrm>
            <a:off x="6061075" y="2906713"/>
            <a:ext cx="0" cy="9477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直接连接符 17"/>
          <p:cNvCxnSpPr>
            <a:cxnSpLocks noChangeShapeType="1"/>
          </p:cNvCxnSpPr>
          <p:nvPr/>
        </p:nvCxnSpPr>
        <p:spPr bwMode="auto">
          <a:xfrm>
            <a:off x="4573588" y="2655888"/>
            <a:ext cx="0" cy="9461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直接连接符 18"/>
          <p:cNvCxnSpPr>
            <a:cxnSpLocks noChangeShapeType="1"/>
          </p:cNvCxnSpPr>
          <p:nvPr/>
        </p:nvCxnSpPr>
        <p:spPr bwMode="auto">
          <a:xfrm>
            <a:off x="7708900" y="2586038"/>
            <a:ext cx="0" cy="9477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直接连接符 19"/>
          <p:cNvCxnSpPr>
            <a:cxnSpLocks noChangeShapeType="1"/>
          </p:cNvCxnSpPr>
          <p:nvPr/>
        </p:nvCxnSpPr>
        <p:spPr bwMode="auto">
          <a:xfrm>
            <a:off x="3221038" y="2997200"/>
            <a:ext cx="0" cy="4746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直接连接符 21"/>
          <p:cNvCxnSpPr>
            <a:cxnSpLocks noChangeShapeType="1"/>
          </p:cNvCxnSpPr>
          <p:nvPr/>
        </p:nvCxnSpPr>
        <p:spPr bwMode="auto">
          <a:xfrm>
            <a:off x="9083675" y="2959100"/>
            <a:ext cx="0" cy="4746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2153 L 2.88709E-6 2.22222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08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2153 L 2.88709E-6 2.22222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08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2153 L 2.88709E-6 2.22222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08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2153 L 2.88709E-6 2.22222E-6 " pathEditMode="relative" rAng="0" ptsTypes="AA">
                                      <p:cBhvr>
                                        <p:cTn id="33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08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2153 L 2.88709E-6 2.22222E-6 " pathEditMode="relative" rAng="0" ptsTypes="AA">
                                      <p:cBhvr>
                                        <p:cTn id="35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08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1.48148E-6 L 0.08881 -0.03102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0" y="-155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1.48148E-6 L 0.08881 -0.03102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0" y="-155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1.48148E-6 L 0.08881 -0.03102 " pathEditMode="relative" rAng="0" ptsTypes="AA">
                                      <p:cBhvr>
                                        <p:cTn id="70" dur="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0" y="-155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1.48148E-6 L 0.08881 -0.03102 " pathEditMode="relative" rAng="0" ptsTypes="AA">
                                      <p:cBhvr>
                                        <p:cTn id="75" dur="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0" y="-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7" grpId="0"/>
      <p:bldP spid="7" grpId="1"/>
      <p:bldP spid="9" grpId="0"/>
      <p:bldP spid="4" grpId="0"/>
      <p:bldP spid="4" grpId="1"/>
      <p:bldP spid="11" grpId="0"/>
      <p:bldP spid="5" grpId="0"/>
      <p:bldP spid="5" grpId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"/>
          <p:cNvSpPr txBox="1">
            <a:spLocks noChangeArrowheads="1"/>
          </p:cNvSpPr>
          <p:nvPr/>
        </p:nvSpPr>
        <p:spPr bwMode="auto">
          <a:xfrm>
            <a:off x="5062538" y="1876425"/>
            <a:ext cx="2514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lnSpc>
                <a:spcPct val="200000"/>
              </a:lnSpc>
              <a:buFont typeface="Wingdings" pitchFamily="2" charset="2"/>
              <a:buChar char="n"/>
            </a:pP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手动输入</a:t>
            </a:r>
          </a:p>
          <a:p>
            <a:pPr>
              <a:lnSpc>
                <a:spcPct val="200000"/>
              </a:lnSpc>
              <a:buFont typeface="Wingdings" pitchFamily="2" charset="2"/>
              <a:buChar char="n"/>
            </a:pP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批量生成</a:t>
            </a:r>
          </a:p>
          <a:p>
            <a:pPr>
              <a:lnSpc>
                <a:spcPct val="200000"/>
              </a:lnSpc>
              <a:buFont typeface="Wingdings" pitchFamily="2" charset="2"/>
              <a:buChar char="n"/>
            </a:pPr>
            <a:r>
              <a:rPr lang="zh-CN" altLang="en-US" sz="2800" b="1">
                <a:solidFill>
                  <a:srgbClr val="FF7800"/>
                </a:solidFill>
                <a:latin typeface="微软雅黑" pitchFamily="34" charset="-122"/>
                <a:ea typeface="微软雅黑" pitchFamily="34" charset="-122"/>
              </a:rPr>
              <a:t>粘贴输入</a:t>
            </a:r>
          </a:p>
        </p:txBody>
      </p:sp>
      <p:sp>
        <p:nvSpPr>
          <p:cNvPr id="16" name="标题"/>
          <p:cNvSpPr txBox="1">
            <a:spLocks noChangeArrowheads="1"/>
          </p:cNvSpPr>
          <p:nvPr/>
        </p:nvSpPr>
        <p:spPr bwMode="auto">
          <a:xfrm>
            <a:off x="1130300" y="427038"/>
            <a:ext cx="29702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zh-CN" altLang="en-US" sz="4800" b="1">
                <a:latin typeface="微软雅黑" pitchFamily="34" charset="-122"/>
                <a:ea typeface="微软雅黑" pitchFamily="34" charset="-122"/>
              </a:rPr>
              <a:t>数据</a:t>
            </a:r>
            <a:r>
              <a:rPr lang="zh-CN" altLang="en-US" sz="4800" b="1">
                <a:solidFill>
                  <a:srgbClr val="FF7800"/>
                </a:solidFill>
                <a:latin typeface="微软雅黑" pitchFamily="34" charset="-122"/>
                <a:ea typeface="微软雅黑" pitchFamily="34" charset="-122"/>
              </a:rPr>
              <a:t>导</a:t>
            </a:r>
            <a:r>
              <a:rPr lang="zh-CN" altLang="en-US" sz="4800" b="1">
                <a:latin typeface="微软雅黑" pitchFamily="34" charset="-122"/>
                <a:ea typeface="微软雅黑" pitchFamily="34" charset="-122"/>
              </a:rPr>
              <a:t>入</a:t>
            </a:r>
          </a:p>
        </p:txBody>
      </p:sp>
      <p:sp>
        <p:nvSpPr>
          <p:cNvPr id="10" name="任意多边形 9">
            <a:hlinkClick r:id="" action="ppaction://hlinkshowjump?jump=nextslide"/>
          </p:cNvPr>
          <p:cNvSpPr/>
          <p:nvPr/>
        </p:nvSpPr>
        <p:spPr bwMode="auto">
          <a:xfrm>
            <a:off x="11520488" y="3108325"/>
            <a:ext cx="333375" cy="641350"/>
          </a:xfrm>
          <a:custGeom>
            <a:avLst/>
            <a:gdLst>
              <a:gd name="connsiteX0" fmla="*/ 0 w 500332"/>
              <a:gd name="connsiteY0" fmla="*/ 0 h 845389"/>
              <a:gd name="connsiteX1" fmla="*/ 500332 w 500332"/>
              <a:gd name="connsiteY1" fmla="*/ 448574 h 845389"/>
              <a:gd name="connsiteX2" fmla="*/ 34505 w 500332"/>
              <a:gd name="connsiteY2" fmla="*/ 845389 h 845389"/>
              <a:gd name="connsiteX0" fmla="*/ 15191 w 465827"/>
              <a:gd name="connsiteY0" fmla="*/ 0 h 805633"/>
              <a:gd name="connsiteX1" fmla="*/ 465827 w 465827"/>
              <a:gd name="connsiteY1" fmla="*/ 408818 h 805633"/>
              <a:gd name="connsiteX2" fmla="*/ 0 w 465827"/>
              <a:gd name="connsiteY2" fmla="*/ 805633 h 80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827" h="805633">
                <a:moveTo>
                  <a:pt x="15191" y="0"/>
                </a:moveTo>
                <a:lnTo>
                  <a:pt x="465827" y="408818"/>
                </a:lnTo>
                <a:lnTo>
                  <a:pt x="0" y="805633"/>
                </a:lnTo>
              </a:path>
            </a:pathLst>
          </a:cu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7" name="任意多边形 16">
            <a:hlinkClick r:id="" action="ppaction://hlinkshowjump?jump=previousslide"/>
          </p:cNvPr>
          <p:cNvSpPr/>
          <p:nvPr/>
        </p:nvSpPr>
        <p:spPr bwMode="auto">
          <a:xfrm flipH="1">
            <a:off x="265113" y="3108325"/>
            <a:ext cx="333375" cy="641350"/>
          </a:xfrm>
          <a:custGeom>
            <a:avLst/>
            <a:gdLst>
              <a:gd name="connsiteX0" fmla="*/ 0 w 500332"/>
              <a:gd name="connsiteY0" fmla="*/ 0 h 845389"/>
              <a:gd name="connsiteX1" fmla="*/ 500332 w 500332"/>
              <a:gd name="connsiteY1" fmla="*/ 448574 h 845389"/>
              <a:gd name="connsiteX2" fmla="*/ 34505 w 500332"/>
              <a:gd name="connsiteY2" fmla="*/ 845389 h 845389"/>
              <a:gd name="connsiteX0" fmla="*/ 15191 w 465827"/>
              <a:gd name="connsiteY0" fmla="*/ 0 h 805633"/>
              <a:gd name="connsiteX1" fmla="*/ 465827 w 465827"/>
              <a:gd name="connsiteY1" fmla="*/ 408818 h 805633"/>
              <a:gd name="connsiteX2" fmla="*/ 0 w 465827"/>
              <a:gd name="connsiteY2" fmla="*/ 805633 h 80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827" h="805633">
                <a:moveTo>
                  <a:pt x="15191" y="0"/>
                </a:moveTo>
                <a:lnTo>
                  <a:pt x="465827" y="408818"/>
                </a:lnTo>
                <a:lnTo>
                  <a:pt x="0" y="805633"/>
                </a:lnTo>
              </a:path>
            </a:pathLst>
          </a:cu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6390" name="矩形 2"/>
          <p:cNvSpPr>
            <a:spLocks noChangeArrowheads="1"/>
          </p:cNvSpPr>
          <p:nvPr/>
        </p:nvSpPr>
        <p:spPr bwMode="auto">
          <a:xfrm>
            <a:off x="982663" y="536575"/>
            <a:ext cx="296862" cy="60642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75" y="666750"/>
            <a:ext cx="863600" cy="244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"/>
          <a:stretch>
            <a:fillRect/>
          </a:stretch>
        </p:blipFill>
        <p:spPr bwMode="auto">
          <a:xfrm>
            <a:off x="6783388" y="666750"/>
            <a:ext cx="852487" cy="246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椭圆 8"/>
          <p:cNvSpPr/>
          <p:nvPr/>
        </p:nvSpPr>
        <p:spPr>
          <a:xfrm>
            <a:off x="7459663" y="1147763"/>
            <a:ext cx="250825" cy="252412"/>
          </a:xfrm>
          <a:prstGeom prst="ellipse">
            <a:avLst/>
          </a:prstGeom>
          <a:solidFill>
            <a:srgbClr val="FF7800">
              <a:alpha val="38824"/>
            </a:srgbClr>
          </a:solidFill>
          <a:ln w="12700">
            <a:solidFill>
              <a:srgbClr val="FF78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7596188" y="1292225"/>
            <a:ext cx="0" cy="1804988"/>
          </a:xfrm>
          <a:prstGeom prst="straightConnector1">
            <a:avLst/>
          </a:prstGeom>
          <a:ln>
            <a:solidFill>
              <a:srgbClr val="FF78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右箭头 11"/>
          <p:cNvSpPr/>
          <p:nvPr/>
        </p:nvSpPr>
        <p:spPr>
          <a:xfrm>
            <a:off x="7710488" y="1858963"/>
            <a:ext cx="1008062" cy="29686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13" name="标题"/>
          <p:cNvSpPr txBox="1">
            <a:spLocks noChangeArrowheads="1"/>
          </p:cNvSpPr>
          <p:nvPr/>
        </p:nvSpPr>
        <p:spPr bwMode="auto">
          <a:xfrm>
            <a:off x="1331913" y="3127375"/>
            <a:ext cx="30257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>
              <a:buFont typeface="Wingdings" pitchFamily="2" charset="2"/>
              <a:buChar char="n"/>
            </a:pPr>
            <a:r>
              <a:rPr lang="zh-CN" altLang="en-US" sz="3200">
                <a:latin typeface="微软雅黑" pitchFamily="34" charset="-122"/>
                <a:ea typeface="微软雅黑" pitchFamily="34" charset="-122"/>
              </a:rPr>
              <a:t>自适应填充</a:t>
            </a:r>
          </a:p>
        </p:txBody>
      </p:sp>
      <p:pic>
        <p:nvPicPr>
          <p:cNvPr id="174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3429000"/>
            <a:ext cx="887412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椭圆 13"/>
          <p:cNvSpPr/>
          <p:nvPr/>
        </p:nvSpPr>
        <p:spPr>
          <a:xfrm>
            <a:off x="7473950" y="3937000"/>
            <a:ext cx="252413" cy="252413"/>
          </a:xfrm>
          <a:prstGeom prst="ellipse">
            <a:avLst/>
          </a:prstGeom>
          <a:solidFill>
            <a:srgbClr val="FF7800">
              <a:alpha val="38824"/>
            </a:srgbClr>
          </a:solidFill>
          <a:ln w="12700">
            <a:solidFill>
              <a:srgbClr val="FF78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cxnSp>
        <p:nvCxnSpPr>
          <p:cNvPr id="15" name="直接箭头连接符 14"/>
          <p:cNvCxnSpPr/>
          <p:nvPr/>
        </p:nvCxnSpPr>
        <p:spPr>
          <a:xfrm>
            <a:off x="7612063" y="4081463"/>
            <a:ext cx="0" cy="1804987"/>
          </a:xfrm>
          <a:prstGeom prst="straightConnector1">
            <a:avLst/>
          </a:prstGeom>
          <a:ln>
            <a:solidFill>
              <a:srgbClr val="FF78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右箭头 17"/>
          <p:cNvSpPr/>
          <p:nvPr/>
        </p:nvSpPr>
        <p:spPr>
          <a:xfrm>
            <a:off x="7710488" y="4503738"/>
            <a:ext cx="1008062" cy="29845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3382963"/>
            <a:ext cx="979487" cy="216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/>
      <p:bldP spid="14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"/>
          <p:cNvSpPr txBox="1">
            <a:spLocks noChangeArrowheads="1"/>
          </p:cNvSpPr>
          <p:nvPr/>
        </p:nvSpPr>
        <p:spPr bwMode="auto">
          <a:xfrm>
            <a:off x="1331913" y="3127375"/>
            <a:ext cx="3251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>
              <a:buFont typeface="Wingdings" pitchFamily="2" charset="2"/>
              <a:buChar char="n"/>
            </a:pPr>
            <a:r>
              <a:rPr lang="zh-CN" altLang="en-US" sz="3200">
                <a:latin typeface="微软雅黑" pitchFamily="34" charset="-122"/>
                <a:ea typeface="微软雅黑" pitchFamily="34" charset="-122"/>
              </a:rPr>
              <a:t>文本导入向导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2566988"/>
            <a:ext cx="1050925" cy="188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2459038"/>
            <a:ext cx="2084387" cy="206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" r="87383" b="73392"/>
          <a:stretch>
            <a:fillRect/>
          </a:stretch>
        </p:blipFill>
        <p:spPr bwMode="auto">
          <a:xfrm>
            <a:off x="6543675" y="569913"/>
            <a:ext cx="2300288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703263"/>
            <a:ext cx="3478213" cy="280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2209800"/>
            <a:ext cx="2119312" cy="242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8375650" y="885825"/>
            <a:ext cx="1346200" cy="1022350"/>
          </a:xfrm>
          <a:prstGeom prst="rect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6"/>
          <p:cNvSpPr txBox="1">
            <a:spLocks noChangeArrowheads="1"/>
          </p:cNvSpPr>
          <p:nvPr/>
        </p:nvSpPr>
        <p:spPr bwMode="auto">
          <a:xfrm>
            <a:off x="4259263" y="2054225"/>
            <a:ext cx="12525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zh-CN" altLang="en-US" sz="9600">
                <a:solidFill>
                  <a:srgbClr val="FF7800"/>
                </a:solidFill>
                <a:latin typeface="华文中宋" pitchFamily="2" charset="-122"/>
                <a:ea typeface="华文中宋" pitchFamily="2" charset="-122"/>
              </a:rPr>
              <a:t>贰</a:t>
            </a:r>
          </a:p>
        </p:txBody>
      </p:sp>
      <p:sp>
        <p:nvSpPr>
          <p:cNvPr id="8" name="直角三角形 7"/>
          <p:cNvSpPr>
            <a:spLocks noChangeArrowheads="1"/>
          </p:cNvSpPr>
          <p:nvPr/>
        </p:nvSpPr>
        <p:spPr bwMode="auto">
          <a:xfrm flipH="1">
            <a:off x="4841875" y="2759075"/>
            <a:ext cx="676275" cy="769938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endParaRPr lang="zh-CN" altLang="en-US">
              <a:solidFill>
                <a:schemeClr val="bg1"/>
              </a:solidFill>
              <a:latin typeface="方正姚体" pitchFamily="2" charset="-122"/>
              <a:ea typeface="方正姚体" pitchFamily="2" charset="-122"/>
            </a:endParaRPr>
          </a:p>
        </p:txBody>
      </p:sp>
      <p:cxnSp>
        <p:nvCxnSpPr>
          <p:cNvPr id="9" name="直接连接符 8"/>
          <p:cNvCxnSpPr>
            <a:cxnSpLocks noChangeShapeType="1"/>
          </p:cNvCxnSpPr>
          <p:nvPr/>
        </p:nvCxnSpPr>
        <p:spPr bwMode="auto">
          <a:xfrm flipH="1">
            <a:off x="-1022350" y="7869238"/>
            <a:ext cx="2044700" cy="23606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05425" y="2681288"/>
            <a:ext cx="38973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altLang="zh-CN" sz="4800">
                <a:latin typeface="方正姚体" pitchFamily="2" charset="-122"/>
                <a:ea typeface="方正姚体" pitchFamily="2" charset="-122"/>
              </a:rPr>
              <a:t>Excel</a:t>
            </a:r>
            <a:r>
              <a:rPr lang="zh-CN" altLang="en-US" sz="4800">
                <a:latin typeface="方正姚体" pitchFamily="2" charset="-122"/>
                <a:ea typeface="方正姚体" pitchFamily="2" charset="-122"/>
              </a:rPr>
              <a:t>数据分析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263 -1.88773 L 0.07349 -0.1472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63" y="870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"/>
          <p:cNvSpPr txBox="1">
            <a:spLocks noChangeArrowheads="1"/>
          </p:cNvSpPr>
          <p:nvPr/>
        </p:nvSpPr>
        <p:spPr bwMode="auto">
          <a:xfrm>
            <a:off x="1331913" y="3127375"/>
            <a:ext cx="3251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Wingdings" pitchFamily="2" charset="2"/>
              <a:buChar char="n"/>
            </a:pPr>
            <a:r>
              <a:rPr lang="zh-CN" altLang="en-US" sz="3200">
                <a:latin typeface="微软雅黑" pitchFamily="34" charset="-122"/>
                <a:ea typeface="微软雅黑" pitchFamily="34" charset="-122"/>
              </a:rPr>
              <a:t>散点图生成</a:t>
            </a: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5245100" y="1804988"/>
            <a:ext cx="4778375" cy="2873375"/>
            <a:chOff x="5245205" y="1804964"/>
            <a:chExt cx="4777569" cy="2873914"/>
          </a:xfrm>
        </p:grpSpPr>
        <p:pic>
          <p:nvPicPr>
            <p:cNvPr id="2049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5205" y="1804964"/>
              <a:ext cx="4777569" cy="2873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椭圆 15"/>
            <p:cNvSpPr/>
            <p:nvPr/>
          </p:nvSpPr>
          <p:spPr>
            <a:xfrm>
              <a:off x="5883272" y="3715084"/>
              <a:ext cx="265068" cy="284216"/>
            </a:xfrm>
            <a:prstGeom prst="ellipse">
              <a:avLst/>
            </a:prstGeom>
            <a:solidFill>
              <a:srgbClr val="AD0101">
                <a:alpha val="74902"/>
              </a:srgbClr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altLang="zh-CN" sz="2000" b="1" dirty="0"/>
                <a:t>1</a:t>
              </a:r>
              <a:endParaRPr lang="zh-CN" altLang="en-US" sz="2000" b="1" dirty="0"/>
            </a:p>
          </p:txBody>
        </p:sp>
        <p:sp>
          <p:nvSpPr>
            <p:cNvPr id="18" name="椭圆 17"/>
            <p:cNvSpPr/>
            <p:nvPr/>
          </p:nvSpPr>
          <p:spPr>
            <a:xfrm>
              <a:off x="6364204" y="1824018"/>
              <a:ext cx="265067" cy="282628"/>
            </a:xfrm>
            <a:prstGeom prst="ellipse">
              <a:avLst/>
            </a:prstGeom>
            <a:solidFill>
              <a:srgbClr val="AD0101">
                <a:alpha val="74902"/>
              </a:srgbClr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altLang="zh-CN" sz="2000" b="1" dirty="0"/>
                <a:t>2</a:t>
              </a:r>
              <a:endParaRPr lang="zh-CN" altLang="en-US" sz="2000" b="1" dirty="0"/>
            </a:p>
          </p:txBody>
        </p:sp>
        <p:sp>
          <p:nvSpPr>
            <p:cNvPr id="19" name="椭圆 18"/>
            <p:cNvSpPr/>
            <p:nvPr/>
          </p:nvSpPr>
          <p:spPr>
            <a:xfrm>
              <a:off x="9330741" y="1804964"/>
              <a:ext cx="263481" cy="282628"/>
            </a:xfrm>
            <a:prstGeom prst="ellipse">
              <a:avLst/>
            </a:prstGeom>
            <a:solidFill>
              <a:srgbClr val="AD0101">
                <a:alpha val="74902"/>
              </a:srgbClr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altLang="zh-CN" sz="2000" b="1" dirty="0"/>
                <a:t>3</a:t>
              </a:r>
              <a:endParaRPr lang="zh-CN" altLang="en-US" sz="2000" b="1" dirty="0"/>
            </a:p>
          </p:txBody>
        </p:sp>
      </p:grpSp>
      <p:graphicFrame>
        <p:nvGraphicFramePr>
          <p:cNvPr id="20" name="图表 19"/>
          <p:cNvGraphicFramePr>
            <a:graphicFrameLocks/>
          </p:cNvGraphicFramePr>
          <p:nvPr/>
        </p:nvGraphicFramePr>
        <p:xfrm>
          <a:off x="5057043" y="1636686"/>
          <a:ext cx="5153892" cy="3567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标题"/>
          <p:cNvSpPr txBox="1">
            <a:spLocks noChangeArrowheads="1"/>
          </p:cNvSpPr>
          <p:nvPr/>
        </p:nvSpPr>
        <p:spPr bwMode="auto">
          <a:xfrm>
            <a:off x="1331913" y="3279775"/>
            <a:ext cx="3251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Wingdings" pitchFamily="2" charset="2"/>
              <a:buChar char="n"/>
            </a:pPr>
            <a:r>
              <a:rPr lang="zh-CN" altLang="en-US" sz="3200">
                <a:latin typeface="微软雅黑" pitchFamily="34" charset="-122"/>
                <a:ea typeface="微软雅黑" pitchFamily="34" charset="-122"/>
              </a:rPr>
              <a:t>模型拟合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49413"/>
            <a:ext cx="3065462" cy="469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" name="图表 23"/>
          <p:cNvGraphicFramePr>
            <a:graphicFrameLocks/>
          </p:cNvGraphicFramePr>
          <p:nvPr/>
        </p:nvGraphicFramePr>
        <p:xfrm>
          <a:off x="5057043" y="1655721"/>
          <a:ext cx="5153892" cy="3567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7861300" y="2481263"/>
            <a:ext cx="1828800" cy="463550"/>
          </a:xfrm>
          <a:prstGeom prst="rect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endParaRPr lang="zh-CN" alt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343025" y="2109788"/>
            <a:ext cx="1828800" cy="2165350"/>
          </a:xfrm>
          <a:prstGeom prst="rect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endParaRPr lang="zh-CN" alt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331913" y="5961063"/>
            <a:ext cx="1352550" cy="404812"/>
          </a:xfrm>
          <a:prstGeom prst="rect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97006E-6 1.3876E-7 L -4.97006E-6 -0.06846 " pathEditMode="relative" rAng="0" ptsTypes="AA">
                                      <p:cBhvr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2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419 -0.21415 L 0.00703 -0.00532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65" y="104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1" grpId="0"/>
      <p:bldP spid="3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E:\c盘软件\My Documents\Tencent Files\394146079\Image\C2C\3DQ[K[(GI~HE$FU9IT4EGA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37" b="-1437"/>
          <a:stretch>
            <a:fillRect/>
          </a:stretch>
        </p:blipFill>
        <p:spPr bwMode="auto">
          <a:xfrm>
            <a:off x="817563" y="3963988"/>
            <a:ext cx="3705225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"/>
          <a:stretch>
            <a:fillRect/>
          </a:stretch>
        </p:blipFill>
        <p:spPr bwMode="auto">
          <a:xfrm>
            <a:off x="4840288" y="403225"/>
            <a:ext cx="6351587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962525" y="1238250"/>
            <a:ext cx="1438275" cy="371475"/>
          </a:xfrm>
          <a:prstGeom prst="rect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endParaRPr lang="zh-CN" altLang="en-US"/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7735888" y="2262188"/>
            <a:ext cx="1420812" cy="463550"/>
          </a:xfrm>
          <a:prstGeom prst="rect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endParaRPr lang="zh-CN" altLang="en-US"/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7023100" y="3157538"/>
            <a:ext cx="1450975" cy="573087"/>
          </a:xfrm>
          <a:prstGeom prst="rect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endParaRPr lang="zh-CN" altLang="en-US"/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6981825" y="4530725"/>
            <a:ext cx="803275" cy="1797050"/>
          </a:xfrm>
          <a:prstGeom prst="rect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2365375"/>
            <a:ext cx="1719262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2505075"/>
            <a:ext cx="1474788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标题"/>
          <p:cNvSpPr txBox="1">
            <a:spLocks noChangeArrowheads="1"/>
          </p:cNvSpPr>
          <p:nvPr/>
        </p:nvSpPr>
        <p:spPr bwMode="auto">
          <a:xfrm>
            <a:off x="987425" y="1890713"/>
            <a:ext cx="325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>
              <a:buFont typeface="Wingdings" pitchFamily="2" charset="2"/>
              <a:buChar char="n"/>
            </a:pPr>
            <a:r>
              <a:rPr lang="zh-CN" altLang="en-US" sz="3200">
                <a:latin typeface="微软雅黑" pitchFamily="34" charset="-122"/>
                <a:ea typeface="微软雅黑" pitchFamily="34" charset="-122"/>
              </a:rPr>
              <a:t>回归分析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278188" y="2736850"/>
            <a:ext cx="1058862" cy="314325"/>
          </a:xfrm>
          <a:prstGeom prst="rect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5" grpId="0" animBg="1"/>
      <p:bldP spid="26" grpId="0" animBg="1"/>
      <p:bldP spid="27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宋体"/>
      <a:cs typeface=""/>
    </a:majorFont>
    <a:minorFont>
      <a:latin typeface="Calibri"/>
      <a:ea typeface="宋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宋体"/>
      <a:cs typeface=""/>
    </a:majorFont>
    <a:minorFont>
      <a:latin typeface="Calibri"/>
      <a:ea typeface="宋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宋体"/>
      <a:cs typeface=""/>
    </a:majorFont>
    <a:minorFont>
      <a:latin typeface="Calibri"/>
      <a:ea typeface="宋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宋体"/>
      <a:cs typeface=""/>
    </a:majorFont>
    <a:minorFont>
      <a:latin typeface="Calibri"/>
      <a:ea typeface="宋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宋体"/>
      <a:cs typeface=""/>
    </a:majorFont>
    <a:minorFont>
      <a:latin typeface="Calibri"/>
      <a:ea typeface="宋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宋体"/>
      <a:cs typeface=""/>
    </a:majorFont>
    <a:minorFont>
      <a:latin typeface="Calibri"/>
      <a:ea typeface="宋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宋体"/>
      <a:cs typeface=""/>
    </a:majorFont>
    <a:minorFont>
      <a:latin typeface="Calibri"/>
      <a:ea typeface="宋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宋体"/>
      <a:cs typeface=""/>
    </a:majorFont>
    <a:minorFont>
      <a:latin typeface="Calibri"/>
      <a:ea typeface="宋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宋体"/>
      <a:cs typeface=""/>
    </a:majorFont>
    <a:minorFont>
      <a:latin typeface="Calibri"/>
      <a:ea typeface="宋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宋体"/>
      <a:cs typeface=""/>
    </a:majorFont>
    <a:minorFont>
      <a:latin typeface="Calibri"/>
      <a:ea typeface="宋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宋体"/>
      <a:cs typeface=""/>
    </a:majorFont>
    <a:minorFont>
      <a:latin typeface="Calibri"/>
      <a:ea typeface="宋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1805</TotalTime>
  <Pages>0</Pages>
  <Words>193</Words>
  <Characters>0</Characters>
  <Application>Microsoft Office PowerPoint</Application>
  <DocSecurity>0</DocSecurity>
  <PresentationFormat>自定义</PresentationFormat>
  <Lines>0</Lines>
  <Paragraphs>93</Paragraphs>
  <Slides>35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8" baseType="lpstr">
      <vt:lpstr>Office Theme</vt:lpstr>
      <vt:lpstr>自定义设计方案</vt:lpstr>
      <vt:lpstr>Microsoft Excel 图表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zuazua W</dc:creator>
  <cp:lastModifiedBy>User</cp:lastModifiedBy>
  <cp:revision>130</cp:revision>
  <dcterms:created xsi:type="dcterms:W3CDTF">2012-09-21T09:29:31Z</dcterms:created>
  <dcterms:modified xsi:type="dcterms:W3CDTF">2015-11-15T10:19:13Z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2052-8.1.0.3483</vt:lpwstr>
  </property>
</Properties>
</file>