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58" r:id="rId5"/>
    <p:sldId id="291" r:id="rId6"/>
    <p:sldId id="400" r:id="rId7"/>
    <p:sldId id="459" r:id="rId8"/>
    <p:sldId id="461" r:id="rId9"/>
    <p:sldId id="295" r:id="rId10"/>
    <p:sldId id="296" r:id="rId11"/>
    <p:sldId id="297" r:id="rId12"/>
    <p:sldId id="352" r:id="rId13"/>
    <p:sldId id="354" r:id="rId14"/>
    <p:sldId id="355" r:id="rId15"/>
    <p:sldId id="386" r:id="rId16"/>
    <p:sldId id="466" r:id="rId17"/>
    <p:sldId id="465" r:id="rId18"/>
    <p:sldId id="467" r:id="rId19"/>
    <p:sldId id="468" r:id="rId20"/>
    <p:sldId id="469" r:id="rId21"/>
    <p:sldId id="434" r:id="rId22"/>
    <p:sldId id="445" r:id="rId23"/>
    <p:sldId id="470" r:id="rId24"/>
    <p:sldId id="339" r:id="rId25"/>
    <p:sldId id="471" r:id="rId26"/>
    <p:sldId id="472" r:id="rId27"/>
    <p:sldId id="473" r:id="rId28"/>
    <p:sldId id="476" r:id="rId29"/>
    <p:sldId id="475" r:id="rId30"/>
    <p:sldId id="477" r:id="rId31"/>
    <p:sldId id="454" r:id="rId32"/>
    <p:sldId id="455" r:id="rId33"/>
    <p:sldId id="456" r:id="rId34"/>
    <p:sldId id="457" r:id="rId35"/>
    <p:sldId id="4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>
        <p:scale>
          <a:sx n="66" d="100"/>
          <a:sy n="66" d="100"/>
        </p:scale>
        <p:origin x="-124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D449F37-14C1-468B-91C7-7487C6650695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307EAF-7B8A-45CD-A859-F37775DCE625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AC247CF-A84E-48F3-921D-83BC04FE469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B045AB7-C347-41E7-A3B0-8289FE368846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CA7E2EF-48E7-4915-8043-B7A03A56B39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go.proquest.com/preferences-cn/upd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0171"/>
            <a:ext cx="5573486" cy="705892"/>
          </a:xfrm>
        </p:spPr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获取全球研究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全球博硕论文库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88" y="5120184"/>
            <a:ext cx="7772400" cy="861115"/>
          </a:xfrm>
        </p:spPr>
        <p:txBody>
          <a:bodyPr/>
          <a:lstStyle/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0822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 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201509</a:t>
            </a: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2.ProQuest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942" y="1439107"/>
            <a:ext cx="2532971" cy="2270114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32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1323" y="1423613"/>
            <a:ext cx="2532971" cy="2192493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8779" y="4004688"/>
            <a:ext cx="2532971" cy="2192493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</a:t>
            </a: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36849"/>
              </p:ext>
            </p:extLst>
          </p:nvPr>
        </p:nvGraphicFramePr>
        <p:xfrm>
          <a:off x="0" y="914402"/>
          <a:ext cx="9144000" cy="489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算符</a:t>
                      </a:r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and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与，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or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或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,not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非，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near/n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pre/n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带排序位置算符，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“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  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”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词组准确匹配，</a:t>
                      </a:r>
                      <a:r>
                        <a:rPr 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EXACT 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精确匹配，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*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截词符，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?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替代符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l" rtl="0" fontAlgn="ctr"/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/>
                </a:tc>
              </a:tr>
              <a:tr h="161807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字段</a:t>
                      </a:r>
                      <a:endParaRPr lang="en-US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通用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Ti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Su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主题词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文摘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altLang="zh-CN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FT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全文，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作者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AF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机构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Pub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出版商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ISSN, ISS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期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VOL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卷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各数据库特色字段举例：</a:t>
                      </a:r>
                      <a:endParaRPr lang="en-US" altLang="zh-CN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342900" marR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PQDT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特色字段：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IF</a:t>
                      </a:r>
                      <a:r>
                        <a:rPr lang="zh-CN" altLang="en-US" sz="2000" u="none" strike="noStrike" kern="120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标识符</a:t>
                      </a:r>
                      <a:r>
                        <a:rPr lang="en-US" altLang="zh-CN" sz="2000" u="none" strike="noStrike" kern="120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/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关键词，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ADV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导师，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CMT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答辩委员会成员，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DG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学位类型，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DEP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院系，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SCH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学校，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DISPUB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论文订单号，等</a:t>
                      </a:r>
                      <a:endParaRPr lang="en-US" altLang="zh-CN" sz="200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342900" marR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GeoRef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CL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分类，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MP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地图类型，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LL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经纬度，</a:t>
                      </a: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PT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出版物类型，等</a:t>
                      </a:r>
                      <a:endParaRPr lang="en-US" altLang="zh-CN" sz="200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l" defTabSz="457200" rtl="0" eaLnBrk="1" fontAlgn="ctr" latinLnBrk="0" hangingPunct="1"/>
                      <a:endParaRPr lang="en-US" sz="20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检索要素举例：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4"/>
            <a:ext cx="9144000" cy="6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28542" y="1883229"/>
            <a:ext cx="1999343" cy="443048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943" y="3624943"/>
            <a:ext cx="4800600" cy="156966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选择具体数据库，高级检索页会显示主要检索字段，也提供在线帮助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92827" y="1727200"/>
            <a:ext cx="1426030" cy="52251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03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全面获取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2000"/>
            <a:ext cx="91646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27315" y="1494973"/>
            <a:ext cx="7053941" cy="6930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7317" y="2383971"/>
            <a:ext cx="1349826" cy="3882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243" y="2821970"/>
            <a:ext cx="48006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未指定检索字段，将检索含全文的所有字段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93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泛到精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757714" y="2235201"/>
            <a:ext cx="1814286" cy="64793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2602" y="1698171"/>
            <a:ext cx="2525487" cy="41775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3433" y="873766"/>
            <a:ext cx="48006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最新的论文清单、研究领域、研究内容、高校等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257"/>
            <a:ext cx="4953000" cy="3548743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55" y="3292474"/>
            <a:ext cx="4981575" cy="356552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43" y="3292474"/>
            <a:ext cx="4020457" cy="3565526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(PQDT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894285" y="2206170"/>
            <a:ext cx="2119086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8457" y="4013198"/>
            <a:ext cx="1886857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657" y="3630079"/>
            <a:ext cx="4357914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选择检索字段，添加检索限制条件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8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138"/>
            <a:ext cx="9144000" cy="61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95086" y="1966684"/>
            <a:ext cx="8316686" cy="428173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943" y="5138056"/>
            <a:ext cx="8316686" cy="8563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67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2000"/>
            <a:ext cx="9164638" cy="61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1143" y="2690336"/>
            <a:ext cx="6865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ti,ab,if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(orogenic 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gold) AND (gold near/3 (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metallogenesis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OR 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metallogenic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OR 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metallogeny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OR 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metallogenetic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OR </a:t>
            </a: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metallogenese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OR mineralization))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52475"/>
            <a:ext cx="9164638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93485" y="1480457"/>
            <a:ext cx="8490857" cy="9724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93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3370"/>
            <a:ext cx="9134475" cy="620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141029" y="2129967"/>
            <a:ext cx="1669142" cy="162571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51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5109029" cy="60960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34" y="762000"/>
            <a:ext cx="5129666" cy="60960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6228" y="4580766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电邮获取，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RSS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推送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6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56"/>
            <a:ext cx="9144000" cy="62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15771" y="2989942"/>
            <a:ext cx="5442858" cy="191588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4514" y="4801628"/>
            <a:ext cx="3831772" cy="138499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文摘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索引，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全文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预览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，链接，订购按键，引用人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0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文章页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53144" y="2830286"/>
            <a:ext cx="3280228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142" y="3902528"/>
            <a:ext cx="1146629" cy="5896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742" y="4231821"/>
            <a:ext cx="1792515" cy="5896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452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页页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参考文献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引用人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9230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61029" y="2288720"/>
            <a:ext cx="1509485" cy="52705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" y="5065486"/>
            <a:ext cx="7126515" cy="1465943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942" y="3810000"/>
            <a:ext cx="4049486" cy="52322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平台上引文的揭示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52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论文全文定位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40001" y="2921559"/>
            <a:ext cx="1335314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0227" y="3684265"/>
            <a:ext cx="4840517" cy="138499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全文链接，可直接定位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全文库，获取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万多篇全文（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论文全文定位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367314" y="4601029"/>
            <a:ext cx="1335314" cy="47897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265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文献处理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146"/>
            <a:ext cx="9144000" cy="62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720114" y="2438399"/>
            <a:ext cx="2307772" cy="43542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23314" y="2873827"/>
            <a:ext cx="2104572" cy="328023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281" y="5325442"/>
            <a:ext cx="4557486" cy="954107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可批量生成格式引文，电邮，打印，导出，保存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16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636000" y="653141"/>
            <a:ext cx="508000" cy="56605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50200" y="1219199"/>
            <a:ext cx="1193800" cy="7547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148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" y="4085769"/>
            <a:ext cx="4829629" cy="2010231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29630" y="5130800"/>
            <a:ext cx="1915887" cy="60234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65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信息管理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29"/>
            <a:ext cx="9245600" cy="62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5799" y="1560285"/>
            <a:ext cx="5918201" cy="55880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07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撰写论文或研究考虑的问题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99"/>
            <a:ext cx="9144000" cy="54065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需要哪些资料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数据库、出版物类型、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如何选题？（最新的研究课题等）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关注的研究领域及研究状态？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所关注的研究课题及研究状态？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29" y="1902842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71707"/>
            <a:ext cx="9144000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资源可以快速回答你以上问题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9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问题？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5875"/>
            <a:ext cx="83343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07576" y="46039"/>
            <a:ext cx="6868695" cy="11430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28" y="634222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http://www.proquest.com/APAC-CN/</a:t>
            </a:r>
            <a:endParaRPr lang="en-GB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04" y="4827169"/>
            <a:ext cx="1011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注册获取更多资讯：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go.proquest.com/preferences-cn/update.html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" y="1550357"/>
            <a:ext cx="1667367" cy="16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76" y="3348885"/>
            <a:ext cx="23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讯视频搜索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56" y="1573894"/>
            <a:ext cx="1653920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4822" y="3362049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2" y="1613897"/>
            <a:ext cx="1651187" cy="1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9613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71" y="162563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7771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12078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719433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</p:spTree>
    <p:extLst>
      <p:ext uri="{BB962C8B-B14F-4D97-AF65-F5344CB8AC3E}">
        <p14:creationId xmlns:p14="http://schemas.microsoft.com/office/powerpoint/2010/main" val="1949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85200" cy="85521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数据库资源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日全球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上线）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686"/>
            <a:ext cx="9144000" cy="61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1034311"/>
            <a:ext cx="1016000" cy="698500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 rot="2096299" flipH="1" flipV="1">
            <a:off x="2015647" y="1640606"/>
            <a:ext cx="1011811" cy="362692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22171" y="3672115"/>
            <a:ext cx="4354286" cy="1727200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62286" y="5515472"/>
            <a:ext cx="3722914" cy="1315399"/>
          </a:xfrm>
          <a:prstGeom prst="rect">
            <a:avLst/>
          </a:prstGeom>
          <a:solidFill>
            <a:srgbClr val="002060"/>
          </a:solidFill>
          <a:ln w="92075" cmpd="sng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ProQuest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平台提供众多知名数据库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，中国地质大学订购了其中的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PQDT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与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GeoRef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34" y="1034311"/>
            <a:ext cx="3019425" cy="21717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全球博硕论文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8524" y="1070428"/>
            <a:ext cx="6348412" cy="5638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来自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1,700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多家研究院与综合大学，现与</a:t>
            </a:r>
            <a:r>
              <a:rPr lang="en-GB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700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多家综合大学合作出版，与卡耐基基金会认定的美国一流研究型大学合作，美国超过</a:t>
            </a:r>
            <a:r>
              <a:rPr lang="en-GB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90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的研究院及博士生院都在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ProQuest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发表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论文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2015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月，提供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1637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年以来的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330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万篇记录，其中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PQDT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人文社科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130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多万，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PQDT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科学技术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200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多万</a:t>
            </a:r>
            <a:endParaRPr lang="en-GB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74" y="1427178"/>
            <a:ext cx="2329770" cy="384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13"/>
            <a:ext cx="8534400" cy="6589487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访问方式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检索三要素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基本检索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4.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高级检索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命令行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6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检索定题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1.ProQuest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访问方式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05603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http://search.proquest.com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1575"/>
            <a:ext cx="1390650" cy="14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5061"/>
            <a:ext cx="139065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2650" y="3660547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移动设备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search.proquest.com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4095"/>
            <a:ext cx="91440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注：远程访问，可通过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en-US" altLang="zh-CN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或创建个人帐号，实现短期远程访问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1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099310" cy="8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829"/>
            <a:ext cx="4238171" cy="60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2" y="827313"/>
            <a:ext cx="4338241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84" y="827312"/>
            <a:ext cx="4227116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7cdf36-ba27-4b38-910a-7bd9ffb267d3"/>
    <ds:schemaRef ds:uri="http://www.w3.org/XML/1998/namespac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33855</TotalTime>
  <Words>726</Words>
  <Application>Microsoft Office PowerPoint</Application>
  <PresentationFormat>On-screen Show (4:3)</PresentationFormat>
  <Paragraphs>135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standard-brand-template</vt:lpstr>
      <vt:lpstr>定位ProQuest 平台, 获取全球研究信息 PQDT 全球博硕论文库</vt:lpstr>
      <vt:lpstr>PowerPoint Presentation</vt:lpstr>
      <vt:lpstr>撰写论文或研究考虑的问题</vt:lpstr>
      <vt:lpstr>ProQuest数据库资源 （2015年8月20日全球上线）</vt:lpstr>
      <vt:lpstr>PQDT全球博硕论文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3.基本检索 – 全面获取 PQDT</vt:lpstr>
      <vt:lpstr>由泛到精 – 例:从PQDT选题</vt:lpstr>
      <vt:lpstr>4.高级检索 – 准确获取(PQDT举例) </vt:lpstr>
      <vt:lpstr>PowerPoint Presentation</vt:lpstr>
      <vt:lpstr>5.命令行检索 – 按需获取</vt:lpstr>
      <vt:lpstr>5.命令行检索 – 按需获取</vt:lpstr>
      <vt:lpstr>6.检索定题 – 自动获取</vt:lpstr>
      <vt:lpstr>检索定题 – 自动获取</vt:lpstr>
      <vt:lpstr>PowerPoint Presentation</vt:lpstr>
      <vt:lpstr>1. 检索结果</vt:lpstr>
      <vt:lpstr>文章页 </vt:lpstr>
      <vt:lpstr>文章页页 - 参考文献/引用人  </vt:lpstr>
      <vt:lpstr>文章页 – 论文全文定位 </vt:lpstr>
      <vt:lpstr>文章页 – 论文全文定位 </vt:lpstr>
      <vt:lpstr>2. 文献处理</vt:lpstr>
      <vt:lpstr>3. 个人账户</vt:lpstr>
      <vt:lpstr>个人账户-信息管理</vt:lpstr>
      <vt:lpstr>问题？</vt:lpstr>
      <vt:lpstr>获取ProQuest更多资讯</vt:lpstr>
      <vt:lpstr>谢谢！</vt:lpstr>
    </vt:vector>
  </TitlesOfParts>
  <Company>ProQuest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Wang, Jim</cp:lastModifiedBy>
  <cp:revision>250</cp:revision>
  <dcterms:created xsi:type="dcterms:W3CDTF">2014-10-28T20:57:18Z</dcterms:created>
  <dcterms:modified xsi:type="dcterms:W3CDTF">2015-10-07T04:21:58Z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