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sldIdLst>
    <p:sldId id="258" r:id="rId5"/>
    <p:sldId id="291" r:id="rId6"/>
    <p:sldId id="400" r:id="rId7"/>
    <p:sldId id="459" r:id="rId8"/>
    <p:sldId id="461" r:id="rId9"/>
    <p:sldId id="295" r:id="rId10"/>
    <p:sldId id="296" r:id="rId11"/>
    <p:sldId id="297" r:id="rId12"/>
    <p:sldId id="352" r:id="rId13"/>
    <p:sldId id="354" r:id="rId14"/>
    <p:sldId id="355" r:id="rId15"/>
    <p:sldId id="478" r:id="rId16"/>
    <p:sldId id="479" r:id="rId17"/>
    <p:sldId id="480" r:id="rId18"/>
    <p:sldId id="482" r:id="rId19"/>
    <p:sldId id="483" r:id="rId20"/>
    <p:sldId id="481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339" r:id="rId29"/>
    <p:sldId id="491" r:id="rId30"/>
    <p:sldId id="492" r:id="rId31"/>
    <p:sldId id="493" r:id="rId32"/>
    <p:sldId id="494" r:id="rId33"/>
    <p:sldId id="495" r:id="rId34"/>
    <p:sldId id="454" r:id="rId35"/>
    <p:sldId id="455" r:id="rId36"/>
    <p:sldId id="456" r:id="rId37"/>
    <p:sldId id="457" r:id="rId38"/>
    <p:sldId id="45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6213" autoAdjust="0"/>
  </p:normalViewPr>
  <p:slideViewPr>
    <p:cSldViewPr snapToGrid="0" snapToObjects="1">
      <p:cViewPr>
        <p:scale>
          <a:sx n="66" d="100"/>
          <a:sy n="66" d="100"/>
        </p:scale>
        <p:origin x="-124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307EAF-7B8A-45CD-A859-F37775DCE625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D449F37-14C1-468B-91C7-7487C6650695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AC247CF-A84E-48F3-921D-83BC04FE469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B045AB7-C347-41E7-A3B0-8289FE368846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CA7E2EF-48E7-4915-8043-B7A03A56B39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go.proquest.com/preferences-cn/updat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0171"/>
            <a:ext cx="5573486" cy="705892"/>
          </a:xfrm>
        </p:spPr>
        <p:txBody>
          <a:bodyPr/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获取全球研究信息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GeoRef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美国地质协会数据库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88" y="5120184"/>
            <a:ext cx="7772400" cy="861115"/>
          </a:xfrm>
        </p:spPr>
        <p:txBody>
          <a:bodyPr/>
          <a:lstStyle/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0822"/>
            <a:ext cx="170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 </a:t>
            </a:r>
            <a:r>
              <a:rPr 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201509</a:t>
            </a: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12482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2.ProQuest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942" y="1439107"/>
            <a:ext cx="2532971" cy="2270114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32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1323" y="1423613"/>
            <a:ext cx="2532971" cy="2192493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8779" y="4004688"/>
            <a:ext cx="2532971" cy="2192493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检索要素</a:t>
            </a: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36849"/>
              </p:ext>
            </p:extLst>
          </p:nvPr>
        </p:nvGraphicFramePr>
        <p:xfrm>
          <a:off x="0" y="914402"/>
          <a:ext cx="9144000" cy="489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算符</a:t>
                      </a:r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/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/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and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与，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or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或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,not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非，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near/n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pre/n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带排序位置算符，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“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   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”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词组准确匹配，</a:t>
                      </a:r>
                      <a:r>
                        <a:rPr 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EXACT 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精确匹配，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*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截词符，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?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替代符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algn="l" rtl="0" fontAlgn="ctr"/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/>
                </a:tc>
              </a:tr>
              <a:tr h="161807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字段</a:t>
                      </a:r>
                      <a:endParaRPr lang="en-US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通用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Ti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Su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主题词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文摘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altLang="zh-CN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FT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全文，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作者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AF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机构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Pub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出版商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ISSN, ISS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期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VOL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卷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等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各数据库特色字段举例：</a:t>
                      </a:r>
                      <a:endParaRPr lang="en-US" altLang="zh-CN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342900" marR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PQDT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特色字段：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IF</a:t>
                      </a:r>
                      <a:r>
                        <a:rPr lang="zh-CN" altLang="en-US" sz="2000" u="none" strike="noStrike" kern="120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标识符</a:t>
                      </a:r>
                      <a:r>
                        <a:rPr lang="en-US" altLang="zh-CN" sz="2000" u="none" strike="noStrike" kern="120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/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关键词，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ADV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导师，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CMT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答辩委员会成员，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DG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学位类型，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DEP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院系，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SCH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学校，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DISPUB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论文订单号，等</a:t>
                      </a:r>
                      <a:endParaRPr lang="en-US" altLang="zh-CN" sz="200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342900" marR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GeoRef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特色字段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CL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分类，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MP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地图类型，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LL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经纬度，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PT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出版物类型，等</a:t>
                      </a:r>
                      <a:endParaRPr lang="en-US" altLang="zh-CN" sz="200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l" defTabSz="457200" rtl="0" eaLnBrk="1" fontAlgn="ctr" latinLnBrk="0" hangingPunct="1"/>
                      <a:endParaRPr lang="en-US" sz="200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检索要素举例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GeoRef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45"/>
            <a:ext cx="9144000" cy="62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736441" y="1621972"/>
            <a:ext cx="1999343" cy="443048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329" y="3363686"/>
            <a:ext cx="4800600" cy="156966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选择具体数据库，高级检索页会显示主要检索字段，也提供在线帮助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63697" y="1494972"/>
            <a:ext cx="2022932" cy="52251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865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全面获取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GeoRef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260113" cy="63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27315" y="1494973"/>
            <a:ext cx="7053941" cy="69305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315" y="3008085"/>
            <a:ext cx="1349826" cy="38825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93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泛到精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GeoRef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62000"/>
            <a:ext cx="9164638" cy="399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57714" y="2761343"/>
            <a:ext cx="1814286" cy="53340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8430" y="2268251"/>
            <a:ext cx="2525487" cy="41775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3433" y="1399908"/>
            <a:ext cx="4800600" cy="156966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最新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研究文献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、研究领域、研究内容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出版物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743"/>
            <a:ext cx="4441371" cy="3563257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95" y="3294742"/>
            <a:ext cx="4462009" cy="3563257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77" y="3294742"/>
            <a:ext cx="4232323" cy="3563258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(GeoRef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4"/>
            <a:ext cx="9144000" cy="62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763657" y="2804884"/>
            <a:ext cx="2249714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8457" y="4779365"/>
            <a:ext cx="1886857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7657" y="4396246"/>
            <a:ext cx="4357914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选择检索字段，添加检索限制条件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7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95084" y="1465941"/>
            <a:ext cx="8432801" cy="164011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435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7656" y="740227"/>
            <a:ext cx="7852230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9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主题词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在线词库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4"/>
            <a:ext cx="9144000" cy="62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56229" y="2380343"/>
            <a:ext cx="420914" cy="69305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9" y="1133474"/>
            <a:ext cx="5050971" cy="572452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93029" y="2048331"/>
            <a:ext cx="2946399" cy="412750"/>
          </a:xfrm>
          <a:prstGeom prst="roundRect">
            <a:avLst>
              <a:gd name="adj" fmla="val 4009"/>
            </a:avLst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00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主题词查找 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254171" cy="572452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6241" y="1996105"/>
            <a:ext cx="1319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ore*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9" y="1349829"/>
            <a:ext cx="6203042" cy="53721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80230" y="2962731"/>
            <a:ext cx="1248228" cy="412750"/>
          </a:xfrm>
          <a:prstGeom prst="roundRect">
            <a:avLst>
              <a:gd name="adj" fmla="val 4009"/>
            </a:avLst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12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主题词查找 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900"/>
            <a:ext cx="9144000" cy="31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83772" y="1803403"/>
            <a:ext cx="7837713" cy="412750"/>
          </a:xfrm>
          <a:prstGeom prst="roundRect">
            <a:avLst>
              <a:gd name="adj" fmla="val 4009"/>
            </a:avLst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38"/>
            <a:ext cx="4426857" cy="4278362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8" y="2244322"/>
            <a:ext cx="4717142" cy="4613678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457371" y="3342826"/>
            <a:ext cx="1436915" cy="412750"/>
          </a:xfrm>
          <a:prstGeom prst="roundRect">
            <a:avLst>
              <a:gd name="adj" fmla="val 4009"/>
            </a:avLst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65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按需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1942" y="2782669"/>
            <a:ext cx="6712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ti,ab,su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(orogenic AND (gold near/3 (</a:t>
            </a: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metallogen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OR mineralization)))</a:t>
            </a:r>
          </a:p>
        </p:txBody>
      </p:sp>
    </p:spTree>
    <p:extLst>
      <p:ext uri="{BB962C8B-B14F-4D97-AF65-F5344CB8AC3E}">
        <p14:creationId xmlns:p14="http://schemas.microsoft.com/office/powerpoint/2010/main" val="8295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4"/>
            <a:ext cx="9143999" cy="62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93485" y="1480458"/>
            <a:ext cx="8490857" cy="6821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95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检索定题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自动获取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4753"/>
            <a:ext cx="9164638" cy="6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41029" y="1955795"/>
            <a:ext cx="1669142" cy="149860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705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检索定题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自动获取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62000"/>
            <a:ext cx="4903839" cy="60960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56" y="762000"/>
            <a:ext cx="4926744" cy="61341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6228" y="4580766"/>
            <a:ext cx="4357914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电邮获取，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RSS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推送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0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6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检索结果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6"/>
            <a:ext cx="9144000" cy="626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15771" y="3367314"/>
            <a:ext cx="5442858" cy="191588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4514" y="5179000"/>
            <a:ext cx="3831772" cy="954107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文摘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，链接，引用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8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文章页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2515" y="3069772"/>
            <a:ext cx="3280228" cy="4789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8627" y="4520292"/>
            <a:ext cx="1146629" cy="5896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06769" y="3324679"/>
            <a:ext cx="1792515" cy="5896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35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页页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参考文献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引用人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55"/>
            <a:ext cx="9144000" cy="62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56344" y="2419349"/>
            <a:ext cx="1509485" cy="52705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644572"/>
            <a:ext cx="7126515" cy="1465943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9257" y="3940629"/>
            <a:ext cx="4049486" cy="52322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平台上引文的揭示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5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文章页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06" y="4491264"/>
            <a:ext cx="7077075" cy="207645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78606" y="3693887"/>
            <a:ext cx="1506537" cy="4789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7543" y="5152572"/>
            <a:ext cx="5261428" cy="4789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8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撰写论文或研究考虑的问题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99"/>
            <a:ext cx="9144000" cy="54065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需要哪些资料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数据库、出版物类型、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如何选题？（最新的研究课题等）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关注的研究领域及研究状态？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所关注的研究课题及研究状态？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29" y="1902842"/>
            <a:ext cx="185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71707"/>
            <a:ext cx="9144000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正确的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资源可以快速回答你以上问题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9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文献处理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45"/>
            <a:ext cx="9144000" cy="62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720114" y="3045878"/>
            <a:ext cx="2307772" cy="43542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23314" y="3481306"/>
            <a:ext cx="2104572" cy="328023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0395" y="4960878"/>
            <a:ext cx="4557486" cy="954107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可批量生成格式引文，电邮，打印，导出，保存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个人账户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16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636000" y="653141"/>
            <a:ext cx="508000" cy="56605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50200" y="1219199"/>
            <a:ext cx="1193800" cy="7547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0148"/>
            <a:ext cx="914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" y="4085769"/>
            <a:ext cx="4829629" cy="2010231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29630" y="5130800"/>
            <a:ext cx="1915887" cy="60234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65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个人账户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信息管理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629"/>
            <a:ext cx="9245600" cy="62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5799" y="1560285"/>
            <a:ext cx="5918201" cy="55880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07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问题？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85875"/>
            <a:ext cx="833437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07576" y="46039"/>
            <a:ext cx="6868695" cy="11430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828" y="634222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http://www.proquest.com/APAC-CN/</a:t>
            </a:r>
            <a:endParaRPr lang="en-GB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04" y="4827169"/>
            <a:ext cx="1011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注册获取更多资讯：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go.proquest.com/preferences-cn/update.html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" y="1550357"/>
            <a:ext cx="1667367" cy="16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76" y="3348885"/>
            <a:ext cx="23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讯视频搜索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56" y="1573894"/>
            <a:ext cx="1653920" cy="1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4822" y="3362049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2" y="1613897"/>
            <a:ext cx="1651187" cy="1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9613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71" y="162563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7771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12078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1" y="2433694"/>
            <a:ext cx="7772400" cy="990339"/>
          </a:xfrm>
        </p:spPr>
        <p:txBody>
          <a:bodyPr/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719433"/>
            <a:ext cx="7772400" cy="861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</p:spTree>
    <p:extLst>
      <p:ext uri="{BB962C8B-B14F-4D97-AF65-F5344CB8AC3E}">
        <p14:creationId xmlns:p14="http://schemas.microsoft.com/office/powerpoint/2010/main" val="19498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85200" cy="85521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数据库资源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日全球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上线）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686"/>
            <a:ext cx="9144000" cy="61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1034311"/>
            <a:ext cx="1016000" cy="698500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6" name="Freeform 37"/>
          <p:cNvSpPr>
            <a:spLocks/>
          </p:cNvSpPr>
          <p:nvPr/>
        </p:nvSpPr>
        <p:spPr bwMode="auto">
          <a:xfrm rot="2096299" flipH="1" flipV="1">
            <a:off x="2015647" y="1640606"/>
            <a:ext cx="1011811" cy="362692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22171" y="3672115"/>
            <a:ext cx="4354286" cy="1727200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62286" y="5515472"/>
            <a:ext cx="3722914" cy="1315399"/>
          </a:xfrm>
          <a:prstGeom prst="rect">
            <a:avLst/>
          </a:prstGeom>
          <a:solidFill>
            <a:srgbClr val="002060"/>
          </a:solidFill>
          <a:ln w="92075" cmpd="sng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ProQuest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平台提供众多知名数据库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，中国地质大学订购了其中的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PQDT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与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GeoRef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34" y="1034311"/>
            <a:ext cx="3019425" cy="21717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144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GeoRef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美国地质协会数据库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8524" y="1070428"/>
            <a:ext cx="6348412" cy="5638800"/>
          </a:xfrm>
        </p:spPr>
        <p:txBody>
          <a:bodyPr/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美国地质协会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American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Geological Institute (AGI)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年建立，提供全球地球科学领域文献，在地球科学领域是信息最广泛的一个数据库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余种地球科学期刊，另外还有书籍、地图、会议录、报告和来自于美国、加拿大两国大学地球科学领域的硕博士学位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年代：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至今（北美范围），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至今（世界范围）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30" y="1427178"/>
            <a:ext cx="2329770" cy="384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5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13"/>
            <a:ext cx="8534400" cy="6589487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访问方式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检索三要素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基本检索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4.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高级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主题词检索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6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命令行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7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检索定题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4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1.ProQuest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访问方式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05603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控制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http://search.proquest.com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1575"/>
            <a:ext cx="1390650" cy="14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5061"/>
            <a:ext cx="139065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2650" y="3660547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移动设备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控制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search.proquest.com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4095"/>
            <a:ext cx="9144000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注：远程访问，可通过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endParaRPr lang="en-US" altLang="zh-CN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或创建个人帐号，实现短期远程访问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1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099310" cy="8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829"/>
            <a:ext cx="4238171" cy="60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2" y="827313"/>
            <a:ext cx="4338241" cy="60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84" y="827312"/>
            <a:ext cx="4227116" cy="60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401A3-1430-4EB9-AE42-3EE6167EFF84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37cdf36-ba27-4b38-910a-7bd9ffb267d3"/>
    <ds:schemaRef ds:uri="http://www.w3.org/XML/1998/namespace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33959</TotalTime>
  <Words>686</Words>
  <Application>Microsoft Office PowerPoint</Application>
  <PresentationFormat>On-screen Show (4:3)</PresentationFormat>
  <Paragraphs>140</Paragraphs>
  <Slides>35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standard-brand-template</vt:lpstr>
      <vt:lpstr>定位ProQuest 平台, 获取全球研究信息 GeoRef 美国地质协会数据库</vt:lpstr>
      <vt:lpstr>PowerPoint Presentation</vt:lpstr>
      <vt:lpstr>撰写论文或研究考虑的问题</vt:lpstr>
      <vt:lpstr>ProQuest数据库资源 （2015年8月20日全球上线）</vt:lpstr>
      <vt:lpstr>GeoRef 美国地质协会数据库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3.基本检索 – 全面获取 GeoRef</vt:lpstr>
      <vt:lpstr>由泛到精 – 例:从GeoRef选题</vt:lpstr>
      <vt:lpstr>4.高级检索 – 准确获取(GeoRef举例) </vt:lpstr>
      <vt:lpstr>PowerPoint Presentation</vt:lpstr>
      <vt:lpstr>PowerPoint Presentation</vt:lpstr>
      <vt:lpstr>4.主题词 – 在线词库</vt:lpstr>
      <vt:lpstr>主题词查找 </vt:lpstr>
      <vt:lpstr>主题词查找 </vt:lpstr>
      <vt:lpstr>5.命令行检索 – 按需获取</vt:lpstr>
      <vt:lpstr>PowerPoint Presentation</vt:lpstr>
      <vt:lpstr>6.检索定题 – 自动获取</vt:lpstr>
      <vt:lpstr>检索定题 – 自动获取</vt:lpstr>
      <vt:lpstr>PowerPoint Presentation</vt:lpstr>
      <vt:lpstr>1. 检索结果</vt:lpstr>
      <vt:lpstr>文章页 </vt:lpstr>
      <vt:lpstr>文章页页 - 参考文献/引用人  </vt:lpstr>
      <vt:lpstr>文章页 – 全文定位 </vt:lpstr>
      <vt:lpstr>2. 文献处理</vt:lpstr>
      <vt:lpstr>3. 个人账户</vt:lpstr>
      <vt:lpstr>个人账户-信息管理</vt:lpstr>
      <vt:lpstr>问题？</vt:lpstr>
      <vt:lpstr>获取ProQuest更多资讯</vt:lpstr>
      <vt:lpstr>谢谢！</vt:lpstr>
    </vt:vector>
  </TitlesOfParts>
  <Company>ProQuest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Wang, Jim</cp:lastModifiedBy>
  <cp:revision>259</cp:revision>
  <dcterms:created xsi:type="dcterms:W3CDTF">2014-10-28T20:57:18Z</dcterms:created>
  <dcterms:modified xsi:type="dcterms:W3CDTF">2015-10-07T06:07:09Z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