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460" r:id="rId9"/>
    <p:sldId id="494" r:id="rId10"/>
    <p:sldId id="377" r:id="rId11"/>
    <p:sldId id="372" r:id="rId12"/>
    <p:sldId id="374" r:id="rId13"/>
    <p:sldId id="375" r:id="rId14"/>
    <p:sldId id="380" r:id="rId15"/>
    <p:sldId id="378" r:id="rId16"/>
    <p:sldId id="376" r:id="rId17"/>
    <p:sldId id="381" r:id="rId18"/>
    <p:sldId id="382" r:id="rId19"/>
    <p:sldId id="461" r:id="rId20"/>
    <p:sldId id="383" r:id="rId21"/>
    <p:sldId id="384" r:id="rId22"/>
    <p:sldId id="385" r:id="rId23"/>
    <p:sldId id="387" r:id="rId24"/>
    <p:sldId id="388" r:id="rId25"/>
    <p:sldId id="463" r:id="rId26"/>
    <p:sldId id="391" r:id="rId27"/>
    <p:sldId id="464" r:id="rId28"/>
    <p:sldId id="495" r:id="rId29"/>
    <p:sldId id="496" r:id="rId30"/>
    <p:sldId id="497" r:id="rId31"/>
    <p:sldId id="468" r:id="rId32"/>
    <p:sldId id="469" r:id="rId33"/>
    <p:sldId id="470" r:id="rId34"/>
    <p:sldId id="449" r:id="rId35"/>
    <p:sldId id="450" r:id="rId36"/>
    <p:sldId id="451" r:id="rId37"/>
    <p:sldId id="472" r:id="rId38"/>
    <p:sldId id="475" r:id="rId39"/>
    <p:sldId id="457" r:id="rId40"/>
    <p:sldId id="487" r:id="rId41"/>
    <p:sldId id="488" r:id="rId42"/>
    <p:sldId id="489" r:id="rId43"/>
    <p:sldId id="490" r:id="rId44"/>
    <p:sldId id="491" r:id="rId45"/>
    <p:sldId id="492" r:id="rId46"/>
    <p:sldId id="41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26" r:id="rId58"/>
    <p:sldId id="493" r:id="rId59"/>
    <p:sldId id="425" r:id="rId60"/>
    <p:sldId id="427" r:id="rId61"/>
    <p:sldId id="428" r:id="rId62"/>
    <p:sldId id="429" r:id="rId63"/>
    <p:sldId id="430" r:id="rId64"/>
    <p:sldId id="434" r:id="rId65"/>
  </p:sldIdLst>
  <p:sldSz cx="9144000" cy="6858000" type="screen4x3"/>
  <p:notesSz cx="7010400" cy="9296400"/>
  <p:custDataLst>
    <p:tags r:id="rId6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5BAC"/>
    <a:srgbClr val="FF3399"/>
    <a:srgbClr val="C93092"/>
    <a:srgbClr val="595959"/>
    <a:srgbClr val="CC0066"/>
    <a:srgbClr val="005C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6" autoAdjust="0"/>
    <p:restoredTop sz="81772" autoAdjust="0"/>
  </p:normalViewPr>
  <p:slideViewPr>
    <p:cSldViewPr snapToGrid="0">
      <p:cViewPr>
        <p:scale>
          <a:sx n="60" d="100"/>
          <a:sy n="60" d="100"/>
        </p:scale>
        <p:origin x="-125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796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67A3023-A760-462A-A3ED-0BB62F7E13FC}" type="datetime1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C0E8DF-0458-4632-9298-86BC827D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66C840-AC42-41C5-A2BE-024D46CA481E}" type="datetime1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87FF8A-2806-44E5-A573-C96887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72092-B69E-429F-92E7-C2DB994C14D9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itle Slide Ar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/>
          <a:srcRect t="4271"/>
          <a:stretch>
            <a:fillRect/>
          </a:stretch>
        </p:blipFill>
        <p:spPr bwMode="auto">
          <a:xfrm>
            <a:off x="1588" y="0"/>
            <a:ext cx="914241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021" y="5439099"/>
            <a:ext cx="6400800" cy="1072059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1044" y="3216166"/>
            <a:ext cx="8715375" cy="2112580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20717" y="274639"/>
            <a:ext cx="865526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 baseline="0">
                <a:solidFill>
                  <a:srgbClr val="005BAC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9581-2E76-44A0-8510-B4A2B0F2A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20717" y="274639"/>
            <a:ext cx="865526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 baseline="0">
                <a:solidFill>
                  <a:srgbClr val="005BAC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9581-2E76-44A0-8510-B4A2B0F2A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663" y="1031966"/>
            <a:ext cx="8655050" cy="5432334"/>
          </a:xfrm>
        </p:spPr>
        <p:txBody>
          <a:bodyPr/>
          <a:lstStyle>
            <a:lvl1pPr>
              <a:lnSpc>
                <a:spcPct val="120000"/>
              </a:lnSpc>
              <a:buClr>
                <a:srgbClr val="005BAC"/>
              </a:buClr>
              <a:defRPr baseline="0">
                <a:solidFill>
                  <a:schemeClr val="tx1">
                    <a:lumMod val="50000"/>
                  </a:schemeClr>
                </a:solidFill>
                <a:ea typeface="宋体" pitchFamily="2" charset="-122"/>
              </a:defRPr>
            </a:lvl1pPr>
            <a:lvl2pPr>
              <a:lnSpc>
                <a:spcPct val="120000"/>
              </a:lnSpc>
              <a:defRPr baseline="0">
                <a:solidFill>
                  <a:schemeClr val="tx1">
                    <a:lumMod val="50000"/>
                  </a:schemeClr>
                </a:solidFill>
                <a:ea typeface="宋体" pitchFamily="2" charset="-122"/>
              </a:defRPr>
            </a:lvl2pPr>
            <a:lvl3pPr>
              <a:lnSpc>
                <a:spcPct val="120000"/>
              </a:lnSpc>
              <a:defRPr baseline="0">
                <a:solidFill>
                  <a:schemeClr val="tx1">
                    <a:lumMod val="50000"/>
                  </a:schemeClr>
                </a:solidFill>
                <a:ea typeface="宋体" pitchFamily="2" charset="-122"/>
              </a:defRPr>
            </a:lvl3pPr>
            <a:lvl4pPr>
              <a:lnSpc>
                <a:spcPct val="120000"/>
              </a:lnSpc>
              <a:defRPr baseline="0">
                <a:solidFill>
                  <a:schemeClr val="tx1">
                    <a:lumMod val="50000"/>
                  </a:schemeClr>
                </a:solidFill>
                <a:ea typeface="宋体" pitchFamily="2" charset="-122"/>
              </a:defRPr>
            </a:lvl4pPr>
            <a:lvl5pPr>
              <a:lnSpc>
                <a:spcPct val="120000"/>
              </a:lnSpc>
              <a:defRPr baseline="0">
                <a:solidFill>
                  <a:schemeClr val="tx1">
                    <a:lumMod val="50000"/>
                  </a:schemeClr>
                </a:solidFill>
                <a:ea typeface="宋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031966"/>
            <a:ext cx="8655050" cy="5432334"/>
          </a:xfrm>
        </p:spPr>
        <p:txBody>
          <a:bodyPr/>
          <a:lstStyle>
            <a:lvl1pPr>
              <a:lnSpc>
                <a:spcPct val="120000"/>
              </a:lnSpc>
              <a:buClr>
                <a:srgbClr val="005BAC"/>
              </a:buClr>
              <a:defRPr baseline="0">
                <a:solidFill>
                  <a:srgbClr val="000000"/>
                </a:solidFill>
                <a:ea typeface="宋体" pitchFamily="2" charset="-122"/>
              </a:defRPr>
            </a:lvl1pPr>
            <a:lvl2pPr>
              <a:lnSpc>
                <a:spcPct val="120000"/>
              </a:lnSpc>
              <a:defRPr baseline="0">
                <a:solidFill>
                  <a:srgbClr val="000000"/>
                </a:solidFill>
                <a:ea typeface="宋体" pitchFamily="2" charset="-122"/>
              </a:defRPr>
            </a:lvl2pPr>
            <a:lvl3pPr>
              <a:lnSpc>
                <a:spcPct val="120000"/>
              </a:lnSpc>
              <a:defRPr baseline="0">
                <a:solidFill>
                  <a:srgbClr val="000000"/>
                </a:solidFill>
                <a:ea typeface="宋体" pitchFamily="2" charset="-122"/>
              </a:defRPr>
            </a:lvl3pPr>
            <a:lvl4pPr>
              <a:lnSpc>
                <a:spcPct val="120000"/>
              </a:lnSpc>
              <a:defRPr baseline="0">
                <a:solidFill>
                  <a:srgbClr val="000000"/>
                </a:solidFill>
                <a:ea typeface="宋体" pitchFamily="2" charset="-122"/>
              </a:defRPr>
            </a:lvl4pPr>
            <a:lvl5pPr>
              <a:lnSpc>
                <a:spcPct val="120000"/>
              </a:lnSpc>
              <a:defRPr baseline="0">
                <a:solidFill>
                  <a:srgbClr val="000000"/>
                </a:solidFill>
                <a:ea typeface="宋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00DD-8576-4AAB-A668-A6107C1C1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0717" y="274639"/>
            <a:ext cx="865526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 baseline="0">
                <a:solidFill>
                  <a:srgbClr val="005BAC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5BAC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273B-BD5B-458F-8A76-A214CAF64E33}" type="datetime1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748A-59DB-44A2-AC16-0F591DB62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3" y="914400"/>
            <a:ext cx="86550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pic>
        <p:nvPicPr>
          <p:cNvPr id="2052" name="Picture 9" descr="SciFInder Color Bar.jpg"/>
          <p:cNvPicPr>
            <a:picLocks noChangeAspect="1"/>
          </p:cNvPicPr>
          <p:nvPr/>
        </p:nvPicPr>
        <p:blipFill>
          <a:blip r:embed="rId7"/>
          <a:srcRect l="276" t="2" r="415" b="-2"/>
          <a:stretch>
            <a:fillRect/>
          </a:stretch>
        </p:blipFill>
        <p:spPr bwMode="auto">
          <a:xfrm>
            <a:off x="0" y="0"/>
            <a:ext cx="91440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ciFinder_logo_2012_newTaglin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0" y="219075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/>
          </p:cNvSpPr>
          <p:nvPr/>
        </p:nvSpPr>
        <p:spPr bwMode="auto">
          <a:xfrm>
            <a:off x="76200" y="6629400"/>
            <a:ext cx="8915400" cy="1682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ctr" defTabSz="457200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5F5F5F"/>
                </a:solidFill>
                <a:ea typeface="Geneva" charset="-128"/>
              </a:rPr>
              <a:t>CAS is a division of the American Chemical Society.							Copyright 2013 American Chemical Society.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69113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A9A9A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02B70-C66A-490D-A5C9-8D3E1BB87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2" r:id="rId2"/>
    <p:sldLayoutId id="2147484174" r:id="rId3"/>
    <p:sldLayoutId id="2147484163" r:id="rId4"/>
    <p:sldLayoutId id="21474841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charset="0"/>
          <a:ea typeface="MS PGothic" pitchFamily="34" charset="-128"/>
        </a:defRPr>
      </a:lvl2pPr>
      <a:lvl3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charset="0"/>
          <a:ea typeface="MS PGothic" pitchFamily="34" charset="-128"/>
        </a:defRPr>
      </a:lvl3pPr>
      <a:lvl4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charset="0"/>
          <a:ea typeface="MS PGothic" pitchFamily="34" charset="-128"/>
        </a:defRPr>
      </a:lvl4pPr>
      <a:lvl5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tx1">
              <a:lumMod val="50000"/>
            </a:schemeClr>
          </a:solidFill>
          <a:latin typeface="Arial" pitchFamily="34" charset="0"/>
          <a:ea typeface="宋体" pitchFamily="2" charset="-122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 baseline="0">
          <a:solidFill>
            <a:schemeClr val="tx1">
              <a:lumMod val="50000"/>
            </a:schemeClr>
          </a:solidFill>
          <a:latin typeface="Arial" pitchFamily="34" charset="0"/>
          <a:ea typeface="宋体" pitchFamily="2" charset="-122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Arial" pitchFamily="34" charset="0"/>
          <a:ea typeface="宋体" pitchFamily="2" charset="-122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 baseline="0">
          <a:solidFill>
            <a:srgbClr val="595959"/>
          </a:solidFill>
          <a:latin typeface="Arial" pitchFamily="34" charset="0"/>
          <a:ea typeface="宋体" pitchFamily="2" charset="-122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 baseline="0">
          <a:solidFill>
            <a:srgbClr val="595959"/>
          </a:solidFill>
          <a:latin typeface="Arial" pitchFamily="34" charset="0"/>
          <a:ea typeface="宋体" pitchFamily="2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Sam@igroup.com.cn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53343" y="3521075"/>
            <a:ext cx="4898571" cy="2863396"/>
          </a:xfrm>
        </p:spPr>
        <p:txBody>
          <a:bodyPr/>
          <a:lstStyle/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使用介绍</a:t>
            </a:r>
            <a:r>
              <a:rPr lang="en-US" altLang="zh-CN" sz="2400" b="1" dirty="0" smtClean="0">
                <a:ea typeface="宋体" charset="-122"/>
              </a:rPr>
              <a:t/>
            </a:r>
            <a:br>
              <a:rPr lang="en-US" altLang="zh-CN" sz="2400" b="1" dirty="0" smtClean="0">
                <a:ea typeface="宋体" charset="-122"/>
              </a:rPr>
            </a:b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000" b="1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sz="2400" b="1" dirty="0" smtClean="0">
                <a:ea typeface="宋体" charset="-122"/>
              </a:rPr>
              <a:t>俞靓</a:t>
            </a:r>
            <a:br>
              <a:rPr lang="zh-CN" altLang="en-US" sz="2400" b="1" dirty="0" smtClean="0">
                <a:ea typeface="宋体" charset="-122"/>
              </a:rPr>
            </a:br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zh-CN" altLang="en-US" sz="2400" b="1" dirty="0" smtClean="0">
                <a:ea typeface="宋体" charset="-122"/>
              </a:rPr>
              <a:t>培训专员</a:t>
            </a:r>
            <a:r>
              <a:rPr lang="en-US" altLang="zh-CN" sz="2400" b="1" smtClean="0">
                <a:ea typeface="宋体" charset="-122"/>
              </a:rPr>
              <a:t/>
            </a:r>
            <a:br>
              <a:rPr lang="en-US" altLang="zh-CN" sz="2400" b="1" smtClean="0">
                <a:ea typeface="宋体" charset="-122"/>
              </a:rPr>
            </a:br>
            <a:r>
              <a:rPr lang="en-US" altLang="en-US" sz="2400" b="1" smtClean="0">
                <a:ea typeface="宋体" charset="-122"/>
              </a:rPr>
              <a:t>201</a:t>
            </a:r>
            <a:r>
              <a:rPr lang="en-US" altLang="zh-CN" sz="2400" b="1" smtClean="0">
                <a:ea typeface="宋体" charset="-122"/>
              </a:rPr>
              <a:t>5</a:t>
            </a:r>
            <a:r>
              <a:rPr lang="en-US" altLang="en-US" sz="2400" b="1" smtClean="0">
                <a:ea typeface="宋体" charset="-122"/>
              </a:rPr>
              <a:t>.1</a:t>
            </a:r>
            <a:endParaRPr lang="en-US" altLang="zh-CN" sz="2400" i="1" dirty="0" smtClean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76200" y="6629400"/>
            <a:ext cx="8915400" cy="16827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algn="l"/>
            <a:r>
              <a:rPr lang="en-US" altLang="zh-CN" sz="900" smtClean="0">
                <a:solidFill>
                  <a:srgbClr val="5F5F5F"/>
                </a:solidFill>
                <a:latin typeface="Arial" pitchFamily="34" charset="0"/>
                <a:ea typeface="Geneva"/>
                <a:cs typeface="Geneva"/>
              </a:rPr>
              <a:t>CAS is a division of the American Chemical Society.			               			Copyright 2013 American Chemical Society. All rights reserved.</a:t>
            </a:r>
          </a:p>
        </p:txBody>
      </p:sp>
      <p:pic>
        <p:nvPicPr>
          <p:cNvPr id="7171" name="Picture 4" descr="PPT Title Slide 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/>
          <a:srcRect t="4271"/>
          <a:stretch>
            <a:fillRect/>
          </a:stretch>
        </p:blipFill>
        <p:spPr bwMode="auto">
          <a:xfrm>
            <a:off x="1588" y="0"/>
            <a:ext cx="914241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宋体" charset="-122"/>
              </a:rPr>
              <a:t>介绍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中的内容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中的检索和后处理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中的文献记录及主题检索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中的物质结果及物质检索方法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中的反应记录及反应检索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的注册</a:t>
            </a:r>
            <a:endParaRPr lang="nl-NL" altLang="zh-CN" sz="24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5BAC"/>
                </a:solidFill>
              </a:rPr>
              <a:t>提纲</a:t>
            </a:r>
            <a:endParaRPr lang="zh-CN" altLang="en-US" dirty="0">
              <a:solidFill>
                <a:srgbClr val="005B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中的文献记录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157651" y="4300946"/>
            <a:ext cx="3672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一篇完整的文献界面包括：</a:t>
            </a:r>
            <a:endParaRPr lang="en-US" altLang="zh-CN" sz="16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1.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题录信息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2.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摘要信息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3.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文献中重要的概念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4.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文献中重要的物质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5.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书目信息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6.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获得文献中的物质，反应，引文等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7. 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文献中的引文信息</a:t>
            </a:r>
            <a:endParaRPr lang="zh-CN" altLang="en-US" sz="1600" dirty="0"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1" y="4322718"/>
            <a:ext cx="4632959" cy="182338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15" y="950595"/>
            <a:ext cx="8092440" cy="306405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中的文献检索方法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/>
              <a:t>功能方面</a:t>
            </a:r>
          </a:p>
          <a:p>
            <a:pPr lvl="1"/>
            <a:r>
              <a:rPr lang="zh-CN" altLang="en-US" sz="1800" dirty="0" smtClean="0"/>
              <a:t>主题检索</a:t>
            </a:r>
          </a:p>
          <a:p>
            <a:pPr lvl="1"/>
            <a:r>
              <a:rPr lang="zh-CN" altLang="en-US" sz="1800" dirty="0" smtClean="0"/>
              <a:t>作者名检索</a:t>
            </a:r>
          </a:p>
          <a:p>
            <a:pPr lvl="1"/>
            <a:r>
              <a:rPr lang="zh-CN" altLang="en-US" sz="1800" dirty="0" smtClean="0"/>
              <a:t>机构名检索</a:t>
            </a:r>
          </a:p>
          <a:p>
            <a:pPr lvl="1"/>
            <a:r>
              <a:rPr lang="zh-CN" altLang="en-US" sz="1800" dirty="0" smtClean="0"/>
              <a:t>文献标示符检索</a:t>
            </a:r>
          </a:p>
          <a:p>
            <a:pPr lvl="1"/>
            <a:r>
              <a:rPr lang="zh-CN" altLang="en-US" sz="1800" dirty="0" smtClean="0"/>
              <a:t>从物质，反应获得文献</a:t>
            </a:r>
            <a:endParaRPr lang="en-US" altLang="zh-CN" sz="18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检索方法推荐</a:t>
            </a:r>
          </a:p>
          <a:p>
            <a:pPr lvl="1"/>
            <a:r>
              <a:rPr lang="zh-CN" altLang="en-US" sz="1800" dirty="0" smtClean="0"/>
              <a:t>关注某特定领域的文献</a:t>
            </a:r>
            <a:r>
              <a:rPr lang="en-US" altLang="zh-CN" sz="1800" dirty="0" smtClean="0"/>
              <a:t>——-</a:t>
            </a:r>
            <a:r>
              <a:rPr lang="zh-CN" altLang="en-US" sz="1800" dirty="0" smtClean="0"/>
              <a:t>主题检索</a:t>
            </a:r>
          </a:p>
          <a:p>
            <a:pPr lvl="1"/>
            <a:r>
              <a:rPr lang="zh-CN" altLang="en-US" sz="1800" dirty="0" smtClean="0"/>
              <a:t>关注物质有关的文献</a:t>
            </a:r>
            <a:r>
              <a:rPr lang="en-US" altLang="zh-CN" sz="1800" dirty="0" smtClean="0"/>
              <a:t>———-</a:t>
            </a:r>
            <a:r>
              <a:rPr lang="zh-CN" altLang="en-US" sz="1800" dirty="0" smtClean="0"/>
              <a:t>先获得物质，再获得文献</a:t>
            </a:r>
          </a:p>
          <a:p>
            <a:pPr lvl="1"/>
            <a:r>
              <a:rPr lang="zh-CN" altLang="en-US" sz="1800" dirty="0" smtClean="0"/>
              <a:t>关注某科研人员的文献</a:t>
            </a:r>
            <a:r>
              <a:rPr lang="en-US" altLang="zh-CN" sz="1800" dirty="0" smtClean="0"/>
              <a:t>——-</a:t>
            </a:r>
            <a:r>
              <a:rPr lang="zh-CN" altLang="en-US" sz="1800" dirty="0" smtClean="0"/>
              <a:t>作者名检索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中的主题检索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434" y="1092530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主题：</a:t>
            </a:r>
            <a:r>
              <a:rPr lang="en-US" altLang="zh-CN" sz="2400" b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2400" b="1" dirty="0" smtClean="0">
                <a:latin typeface="+mn-lt"/>
                <a:ea typeface="宋体" pitchFamily="2" charset="-122"/>
              </a:rPr>
              <a:t>hydrogen storage material with cell(</a:t>
            </a:r>
            <a:r>
              <a:rPr lang="zh-CN" altLang="en-US" sz="2400" b="1" dirty="0" smtClean="0">
                <a:latin typeface="+mn-lt"/>
                <a:ea typeface="宋体" pitchFamily="2" charset="-122"/>
              </a:rPr>
              <a:t>储氢材料在电池方面的应用）</a:t>
            </a:r>
            <a:endParaRPr lang="zh-CN" altLang="en-US" sz="2400" b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38" y="2006082"/>
            <a:ext cx="7487964" cy="4284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4921" y="5123788"/>
            <a:ext cx="44143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</a:t>
            </a:r>
            <a:r>
              <a:rPr lang="zh-CN" altLang="en-US" b="1" i="1" dirty="0" smtClean="0">
                <a:latin typeface="+mn-lt"/>
                <a:ea typeface="+mn-ea"/>
              </a:rPr>
              <a:t>：</a:t>
            </a:r>
            <a:endParaRPr lang="en-US" altLang="zh-CN" b="1" i="1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推荐使用介词将关键词链接</a:t>
            </a:r>
            <a:endParaRPr lang="en-US" altLang="zh-CN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不推荐使用</a:t>
            </a:r>
            <a:r>
              <a:rPr lang="en-US" altLang="zh-CN" dirty="0" err="1" smtClean="0">
                <a:latin typeface="+mn-lt"/>
                <a:ea typeface="+mn-ea"/>
              </a:rPr>
              <a:t>And,Or</a:t>
            </a:r>
            <a:r>
              <a:rPr lang="en-US" altLang="zh-CN" dirty="0" smtClean="0">
                <a:latin typeface="+mn-lt"/>
                <a:ea typeface="+mn-ea"/>
              </a:rPr>
              <a:t> ,Not</a:t>
            </a:r>
            <a:r>
              <a:rPr lang="zh-CN" altLang="en-US" dirty="0" smtClean="0">
                <a:latin typeface="+mn-lt"/>
                <a:ea typeface="+mn-ea"/>
              </a:rPr>
              <a:t>等布尔运算符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不能使用通配符进行检索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48" y="1124855"/>
            <a:ext cx="8333718" cy="36176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主题检索的候选项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823" y="4934607"/>
            <a:ext cx="8385679" cy="16158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Tips: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Concept”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表示做了同意词的扩展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“Closely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associated with one another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</a:rPr>
              <a:t>表示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同时出现在一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</a:rPr>
              <a:t>个</a:t>
            </a:r>
            <a:r>
              <a:rPr lang="zh-CN" altLang="en-US" dirty="0" smtClean="0">
                <a:latin typeface="+mn-lt"/>
                <a:ea typeface="+mn-ea"/>
              </a:rPr>
              <a:t>检索字段中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zh-CN" dirty="0" smtClean="0">
                <a:latin typeface="+mn-lt"/>
                <a:ea typeface="+mn-ea"/>
              </a:rPr>
              <a:t>“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present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anywhere in the reference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” 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</a:rPr>
              <a:t>表示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同时出现在一段话中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541820" y="3383846"/>
            <a:ext cx="487894" cy="13268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3446" y="3484179"/>
            <a:ext cx="1402982" cy="20495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21810" y="3803769"/>
            <a:ext cx="1335790" cy="15337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91185" y="4398578"/>
            <a:ext cx="972732" cy="25352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48" y="904858"/>
            <a:ext cx="5154339" cy="30780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KMP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4106092" y="1749972"/>
            <a:ext cx="749688" cy="28986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299" y="1484587"/>
            <a:ext cx="32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KMP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是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SciFinder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提供的自动提醒功能，能及时将最新资讯，推送到用户的邮箱中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3257878"/>
            <a:ext cx="3878317" cy="2256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36483" y="4705184"/>
            <a:ext cx="4556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</a:t>
            </a:r>
            <a:r>
              <a:rPr lang="zh-CN" altLang="en-US" b="1" i="1" dirty="0" smtClean="0">
                <a:latin typeface="+mn-lt"/>
                <a:ea typeface="+mn-ea"/>
              </a:rPr>
              <a:t>：</a:t>
            </a:r>
            <a:endParaRPr lang="en-US" altLang="zh-CN" b="1" i="1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可以根据根据研究的进度，设置定题检索频率，每周，每月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建议将</a:t>
            </a:r>
            <a:r>
              <a:rPr lang="en-US" altLang="zh-CN" dirty="0" smtClean="0">
                <a:latin typeface="+mn-lt"/>
                <a:ea typeface="+mn-ea"/>
              </a:rPr>
              <a:t>Exclude previously retrieved references</a:t>
            </a:r>
            <a:r>
              <a:rPr lang="zh-CN" altLang="en-US" dirty="0" smtClean="0">
                <a:latin typeface="+mn-lt"/>
                <a:ea typeface="+mn-ea"/>
              </a:rPr>
              <a:t>前面的勾，勾掉，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98" y="1097609"/>
            <a:ext cx="7338799" cy="44150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提供的引文排序</a:t>
            </a:r>
            <a:r>
              <a:rPr lang="en-US" altLang="zh-CN" dirty="0" smtClean="0"/>
              <a:t>— Citing Reference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7214970" y="3303896"/>
            <a:ext cx="447502" cy="264621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072543" y="2520547"/>
            <a:ext cx="1127760" cy="9144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46" y="1098944"/>
            <a:ext cx="5919807" cy="35518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</a:t>
            </a:r>
            <a:r>
              <a:rPr lang="zh-CN" altLang="en-US" dirty="0" smtClean="0"/>
              <a:t>中的文献检索结果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2064" y="4723613"/>
            <a:ext cx="4341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对于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大量的文献结果，</a:t>
            </a:r>
            <a:r>
              <a:rPr lang="en-US" altLang="zh-CN" sz="1800" dirty="0" err="1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SciFinder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提供：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+mn-lt"/>
                <a:ea typeface="宋体" pitchFamily="2" charset="-122"/>
              </a:rPr>
              <a:t>Analyze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Refine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+mn-lt"/>
                <a:ea typeface="宋体" pitchFamily="2" charset="-122"/>
              </a:rPr>
              <a:t>Categorize</a:t>
            </a:r>
          </a:p>
          <a:p>
            <a:pPr marL="342900" indent="-342900"/>
            <a:endParaRPr lang="en-US" altLang="zh-CN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/>
            <a:r>
              <a:rPr lang="en-US" altLang="zh-CN" dirty="0" smtClean="0">
                <a:latin typeface="+mn-lt"/>
                <a:ea typeface="宋体" pitchFamily="2" charset="-122"/>
              </a:rPr>
              <a:t>3</a:t>
            </a:r>
            <a:r>
              <a:rPr lang="zh-CN" altLang="en-US" dirty="0" smtClean="0">
                <a:latin typeface="+mn-lt"/>
                <a:ea typeface="宋体" pitchFamily="2" charset="-122"/>
              </a:rPr>
              <a:t>种文献处理的手段</a:t>
            </a:r>
            <a:endParaRPr lang="zh-CN" altLang="en-US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3313" y="2273059"/>
            <a:ext cx="1064526" cy="313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灯片编号占位符 3"/>
          <p:cNvSpPr txBox="1">
            <a:spLocks/>
          </p:cNvSpPr>
          <p:nvPr/>
        </p:nvSpPr>
        <p:spPr>
          <a:xfrm>
            <a:off x="3830184" y="6311215"/>
            <a:ext cx="722312" cy="261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52EF5-1EA2-490B-BCA7-2AD1612D74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36" y="107985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领域内主要研究人员，专家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3552" y="1061352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主要研究机构，合作伙伴，竞争对手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551" y="1077680"/>
            <a:ext cx="204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主要出版杂志，机构，潜在投稿期刊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8" y="1719617"/>
            <a:ext cx="1744070" cy="4578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8029" y="1692322"/>
            <a:ext cx="1639539" cy="4763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978" y="1705968"/>
            <a:ext cx="1664494" cy="47698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5659821" y="3894083"/>
            <a:ext cx="1702676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获得某一本刊的文献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75" y="944404"/>
            <a:ext cx="4842987" cy="2839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739" y="2747480"/>
            <a:ext cx="4703896" cy="27389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146330" y="1466193"/>
            <a:ext cx="567559" cy="2207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8014" y="5502166"/>
            <a:ext cx="849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</a:t>
            </a:r>
            <a:r>
              <a:rPr lang="zh-CN" altLang="en-US" b="1" i="1" dirty="0" smtClean="0">
                <a:latin typeface="+mn-lt"/>
                <a:ea typeface="+mn-ea"/>
              </a:rPr>
              <a:t>：</a:t>
            </a:r>
            <a:endParaRPr lang="en-US" altLang="zh-CN" b="1" i="1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点击</a:t>
            </a:r>
            <a:r>
              <a:rPr lang="en-US" altLang="zh-CN" dirty="0" smtClean="0">
                <a:latin typeface="+mn-lt"/>
                <a:ea typeface="+mn-ea"/>
              </a:rPr>
              <a:t>Analyze</a:t>
            </a:r>
            <a:r>
              <a:rPr lang="zh-CN" altLang="en-US" dirty="0" smtClean="0">
                <a:latin typeface="+mn-lt"/>
                <a:ea typeface="+mn-ea"/>
              </a:rPr>
              <a:t>中的选项，获得的是结果集预览，需要点击</a:t>
            </a:r>
            <a:r>
              <a:rPr lang="en-US" altLang="zh-CN" dirty="0" smtClean="0">
                <a:latin typeface="+mn-lt"/>
                <a:ea typeface="+mn-ea"/>
              </a:rPr>
              <a:t>Keep Analysis</a:t>
            </a:r>
            <a:r>
              <a:rPr lang="zh-CN" altLang="en-US" dirty="0" smtClean="0">
                <a:latin typeface="+mn-lt"/>
                <a:ea typeface="+mn-ea"/>
              </a:rPr>
              <a:t>才能拿到具体的结果</a:t>
            </a:r>
            <a:endParaRPr lang="en-US" altLang="zh-CN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宋体" charset="-122"/>
              </a:rPr>
              <a:t>介绍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中的内容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中的检索和后处理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中的文献记录及主题检索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中的物质结果及物质检索方法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中的反应记录及反应检索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的注册</a:t>
            </a:r>
            <a:endParaRPr lang="nl-NL" altLang="zh-CN" sz="24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5BAC"/>
                </a:solidFill>
              </a:rPr>
              <a:t>提纲</a:t>
            </a:r>
            <a:endParaRPr lang="zh-CN" altLang="en-US" b="1" dirty="0">
              <a:solidFill>
                <a:srgbClr val="005B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51" y="1256808"/>
            <a:ext cx="1924050" cy="4943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Analysis By Index Term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矩形 7"/>
          <p:cNvSpPr/>
          <p:nvPr/>
        </p:nvSpPr>
        <p:spPr bwMode="auto">
          <a:xfrm>
            <a:off x="411480" y="5797728"/>
            <a:ext cx="883920" cy="27432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786" y="1292772"/>
            <a:ext cx="3524198" cy="3665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758966" y="3184634"/>
            <a:ext cx="236482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711668" y="5108027"/>
            <a:ext cx="603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</a:t>
            </a:r>
            <a:r>
              <a:rPr lang="zh-CN" altLang="en-US" b="1" i="1" dirty="0" smtClean="0">
                <a:latin typeface="+mn-lt"/>
                <a:ea typeface="+mn-ea"/>
              </a:rPr>
              <a:t>：</a:t>
            </a:r>
            <a:endParaRPr lang="en-US" altLang="zh-CN" b="1" i="1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右侧的</a:t>
            </a:r>
            <a:r>
              <a:rPr lang="en-US" altLang="zh-CN" dirty="0" smtClean="0">
                <a:latin typeface="+mn-lt"/>
                <a:ea typeface="+mn-ea"/>
              </a:rPr>
              <a:t>Analyze</a:t>
            </a:r>
            <a:r>
              <a:rPr lang="zh-CN" altLang="en-US" dirty="0" smtClean="0">
                <a:latin typeface="+mn-lt"/>
                <a:ea typeface="+mn-ea"/>
              </a:rPr>
              <a:t>栏最多给出</a:t>
            </a:r>
            <a:r>
              <a:rPr lang="en-US" altLang="zh-CN" dirty="0" smtClean="0">
                <a:latin typeface="+mn-lt"/>
                <a:ea typeface="+mn-ea"/>
              </a:rPr>
              <a:t>10</a:t>
            </a:r>
            <a:r>
              <a:rPr lang="zh-CN" altLang="en-US" dirty="0" smtClean="0">
                <a:latin typeface="+mn-lt"/>
                <a:ea typeface="+mn-ea"/>
              </a:rPr>
              <a:t>个，可以点击</a:t>
            </a:r>
            <a:r>
              <a:rPr lang="en-US" altLang="zh-CN" dirty="0" smtClean="0">
                <a:latin typeface="+mn-lt"/>
                <a:ea typeface="+mn-ea"/>
              </a:rPr>
              <a:t>Show More</a:t>
            </a:r>
            <a:r>
              <a:rPr lang="zh-CN" altLang="en-US" dirty="0" smtClean="0">
                <a:latin typeface="+mn-lt"/>
                <a:ea typeface="+mn-ea"/>
              </a:rPr>
              <a:t>获得全部分析结果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右侧的</a:t>
            </a:r>
            <a:r>
              <a:rPr lang="en-US" altLang="zh-CN" dirty="0" smtClean="0">
                <a:latin typeface="+mn-lt"/>
                <a:ea typeface="+mn-ea"/>
              </a:rPr>
              <a:t>Analyze</a:t>
            </a:r>
            <a:r>
              <a:rPr lang="zh-CN" altLang="en-US" dirty="0" smtClean="0">
                <a:latin typeface="+mn-lt"/>
                <a:ea typeface="+mn-ea"/>
              </a:rPr>
              <a:t>栏最多选择</a:t>
            </a:r>
            <a:r>
              <a:rPr lang="en-US" altLang="zh-CN" dirty="0" smtClean="0">
                <a:latin typeface="+mn-lt"/>
                <a:ea typeface="+mn-ea"/>
              </a:rPr>
              <a:t>1</a:t>
            </a:r>
            <a:r>
              <a:rPr lang="zh-CN" altLang="en-US" dirty="0" smtClean="0">
                <a:latin typeface="+mn-lt"/>
                <a:ea typeface="+mn-ea"/>
              </a:rPr>
              <a:t>个，</a:t>
            </a:r>
            <a:r>
              <a:rPr lang="en-US" altLang="zh-CN" dirty="0" smtClean="0">
                <a:latin typeface="+mn-lt"/>
                <a:ea typeface="+mn-ea"/>
              </a:rPr>
              <a:t>Show More</a:t>
            </a:r>
            <a:r>
              <a:rPr lang="zh-CN" altLang="en-US" dirty="0" smtClean="0">
                <a:latin typeface="+mn-lt"/>
                <a:ea typeface="+mn-ea"/>
              </a:rPr>
              <a:t>后可以多选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158" y="2159876"/>
            <a:ext cx="231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+mn-ea"/>
              </a:rPr>
              <a:t>Index Term</a:t>
            </a:r>
            <a:r>
              <a:rPr lang="zh-CN" altLang="en-US" dirty="0" smtClean="0">
                <a:latin typeface="+mn-lt"/>
                <a:ea typeface="+mn-ea"/>
              </a:rPr>
              <a:t>分析帮助我们对文献的内容做大致浏览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Refine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57" y="1001027"/>
            <a:ext cx="1895475" cy="3743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auto">
          <a:xfrm>
            <a:off x="334488" y="2025781"/>
            <a:ext cx="1172095" cy="170411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1998" y="4377096"/>
            <a:ext cx="576349" cy="207818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421" y="3021328"/>
            <a:ext cx="5572125" cy="33586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522483" y="5328745"/>
            <a:ext cx="1008993" cy="4256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90951" y="1813035"/>
            <a:ext cx="556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+mn-ea"/>
              </a:rPr>
              <a:t>Refine By Company Name,</a:t>
            </a:r>
            <a:r>
              <a:rPr lang="zh-CN" altLang="en-US" dirty="0" smtClean="0">
                <a:latin typeface="+mn-lt"/>
                <a:ea typeface="+mn-ea"/>
              </a:rPr>
              <a:t>帮助获得来自某特定机构发表的文献，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76" y="964955"/>
            <a:ext cx="3657600" cy="219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结果集的保存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4" y="3383457"/>
            <a:ext cx="1696186" cy="1472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4" y="5160920"/>
            <a:ext cx="2765554" cy="14921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6691" y="1325683"/>
            <a:ext cx="46886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altLang="zh-CN" dirty="0" smtClean="0">
                <a:latin typeface="+mn-lt"/>
                <a:ea typeface="宋体" pitchFamily="2" charset="-122"/>
              </a:rPr>
              <a:t>Save</a:t>
            </a:r>
            <a:r>
              <a:rPr lang="zh-CN" altLang="en-US" dirty="0" smtClean="0">
                <a:latin typeface="+mn-lt"/>
                <a:ea typeface="宋体" pitchFamily="2" charset="-122"/>
              </a:rPr>
              <a:t>，将结果保存在网络上，下次登录可以继续检索</a:t>
            </a:r>
            <a:endParaRPr lang="en-US" altLang="zh-CN" dirty="0" smtClean="0">
              <a:latin typeface="+mn-lt"/>
              <a:ea typeface="宋体" pitchFamily="2" charset="-122"/>
            </a:endParaRPr>
          </a:p>
          <a:p>
            <a:pPr marL="342900" indent="-342900" eaLnBrk="0" hangingPunct="0">
              <a:buFont typeface="+mj-lt"/>
              <a:buAutoNum type="arabicPeriod"/>
            </a:pPr>
            <a:endParaRPr lang="en-US" altLang="zh-CN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Export</a:t>
            </a:r>
            <a:r>
              <a:rPr lang="zh-CN" altLang="en-US" dirty="0" smtClean="0">
                <a:latin typeface="+mn-lt"/>
                <a:ea typeface="宋体" pitchFamily="2" charset="-122"/>
              </a:rPr>
              <a:t>，将结果保存到本地电脑，其中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Citation manager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保存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成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  <a:t>RIS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格式，用于导入</a:t>
            </a:r>
            <a:r>
              <a:rPr lang="en-US" altLang="zh-CN" dirty="0" err="1">
                <a:solidFill>
                  <a:schemeClr val="tx1"/>
                </a:solidFill>
                <a:latin typeface="+mn-lt"/>
                <a:ea typeface="宋体" pitchFamily="2" charset="-122"/>
              </a:rPr>
              <a:t>EndNote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等文献管理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工具</a:t>
            </a:r>
            <a:r>
              <a:rPr lang="zh-CN" altLang="en-US" dirty="0" smtClean="0">
                <a:latin typeface="+mn-lt"/>
                <a:ea typeface="宋体" pitchFamily="2" charset="-122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Offline Review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保存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过成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  <a:t>PDF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，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  <a:t>RTF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宋体" pitchFamily="2" charset="-122"/>
              </a:rPr>
              <a:t>格式，用于脱机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浏览</a:t>
            </a:r>
            <a:endParaRPr lang="en-US" altLang="zh-CN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 eaLnBrk="0" hangingPunct="0">
              <a:buFont typeface="+mj-lt"/>
              <a:buAutoNum type="arabicPeriod"/>
            </a:pPr>
            <a:endParaRPr lang="en-US" altLang="zh-CN" dirty="0" smtClean="0">
              <a:latin typeface="+mn-lt"/>
              <a:ea typeface="宋体" pitchFamily="2" charset="-122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使用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IE8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浏览器，在使用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Export PDF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时会失败，建议升级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IE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到</a:t>
            </a:r>
            <a:r>
              <a:rPr lang="en-US" altLang="zh-CN" dirty="0" smtClean="0">
                <a:latin typeface="+mn-lt"/>
                <a:ea typeface="宋体" pitchFamily="2" charset="-122"/>
              </a:rPr>
              <a:t>IE9 </a:t>
            </a:r>
            <a:r>
              <a:rPr lang="zh-CN" altLang="en-US" dirty="0" smtClean="0">
                <a:latin typeface="+mn-lt"/>
                <a:ea typeface="宋体" pitchFamily="2" charset="-122"/>
              </a:rPr>
              <a:t>以上，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不要使用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360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浏览器，或者开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360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安全卫士，在大多数情况下，会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Export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失败</a:t>
            </a:r>
            <a:endParaRPr lang="zh-CN" altLang="en-US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rot="5400000">
            <a:off x="1632685" y="2848880"/>
            <a:ext cx="3669207" cy="817556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H="1">
            <a:off x="1457184" y="1402862"/>
            <a:ext cx="1885406" cy="2353489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3168869" y="1245476"/>
            <a:ext cx="819807" cy="157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0" y="1421357"/>
            <a:ext cx="6902669" cy="41307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 中的</a:t>
            </a:r>
            <a:r>
              <a:rPr lang="en-US" altLang="zh-CN" dirty="0" smtClean="0"/>
              <a:t>Categorize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311" y="5878436"/>
            <a:ext cx="728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Categorize</a:t>
            </a:r>
            <a:r>
              <a:rPr lang="zh-CN" altLang="en-US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系统分类功能，基于</a:t>
            </a:r>
            <a:r>
              <a:rPr lang="en-US" altLang="zh-CN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Index Term</a:t>
            </a:r>
            <a:r>
              <a:rPr lang="zh-CN" altLang="en-US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，对文献依学科方向进行分类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363132" y="2260098"/>
            <a:ext cx="4023360" cy="19812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3720137" y="1185567"/>
            <a:ext cx="1508760" cy="929640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矩形 7"/>
          <p:cNvSpPr/>
          <p:nvPr/>
        </p:nvSpPr>
        <p:spPr>
          <a:xfrm>
            <a:off x="5112327" y="943541"/>
            <a:ext cx="38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通过历史导航条回到任一检索界面</a:t>
            </a:r>
            <a:endParaRPr lang="zh-CN" altLang="en-US" sz="1800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39322" y="2831037"/>
            <a:ext cx="746760" cy="2286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87" y="2110117"/>
            <a:ext cx="7458075" cy="4371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Categorize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6320" y="13694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一级目录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7960" y="1338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二级目录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1109" y="1086388"/>
            <a:ext cx="18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和二级目录相关的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Index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Term</a:t>
            </a:r>
            <a:endParaRPr lang="zh-CN" altLang="en-US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rot="5400000">
            <a:off x="982980" y="2230476"/>
            <a:ext cx="914400" cy="4572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H="1">
            <a:off x="2971800" y="1751210"/>
            <a:ext cx="275114" cy="100504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4815840" y="1979810"/>
            <a:ext cx="473234" cy="79168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80962" y="1338936"/>
            <a:ext cx="20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选中的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Index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Term</a:t>
            </a:r>
            <a:endParaRPr lang="zh-CN" altLang="en-US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6583680" y="1841856"/>
            <a:ext cx="685800" cy="105156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6832850" y="6146668"/>
            <a:ext cx="365760" cy="2286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5954" y="4340165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选择和</a:t>
            </a:r>
            <a:r>
              <a:rPr lang="en-US" altLang="zh-CN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MgH2</a:t>
            </a:r>
            <a:r>
              <a:rPr lang="zh-CN" altLang="en-US" sz="1800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有关的词条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sz="2400" dirty="0" smtClean="0"/>
              <a:t>关键词之间用介词链接，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On</a:t>
            </a:r>
          </a:p>
          <a:p>
            <a:pPr lvl="0">
              <a:defRPr/>
            </a:pPr>
            <a:r>
              <a:rPr lang="zh-CN" altLang="en-US" sz="2400" dirty="0" smtClean="0"/>
              <a:t>建议</a:t>
            </a:r>
            <a:r>
              <a:rPr lang="en-US" altLang="zh-CN" sz="2400" dirty="0" smtClean="0"/>
              <a:t>2-3</a:t>
            </a:r>
            <a:r>
              <a:rPr lang="zh-CN" altLang="en-US" sz="2400" dirty="0" smtClean="0"/>
              <a:t>个关键词，最多不超过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个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候选项选择包含</a:t>
            </a:r>
            <a:r>
              <a:rPr lang="en-US" altLang="zh-CN" sz="2400" dirty="0" smtClean="0"/>
              <a:t>Concept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Closed associated with</a:t>
            </a:r>
            <a:r>
              <a:rPr lang="zh-CN" altLang="en-US" sz="2400" dirty="0" smtClean="0"/>
              <a:t>的选项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可以使用</a:t>
            </a:r>
            <a:r>
              <a:rPr lang="en-US" altLang="zh-CN" sz="2400" dirty="0" smtClean="0"/>
              <a:t>KMP</a:t>
            </a:r>
            <a:r>
              <a:rPr lang="zh-CN" altLang="en-US" sz="2400" dirty="0" smtClean="0"/>
              <a:t>时时跟踪文献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可以使用</a:t>
            </a:r>
            <a:r>
              <a:rPr lang="en-US" altLang="zh-CN" sz="2400" dirty="0" smtClean="0"/>
              <a:t>Citing Reference</a:t>
            </a:r>
            <a:r>
              <a:rPr lang="zh-CN" altLang="en-US" sz="2400" dirty="0" smtClean="0"/>
              <a:t>排序获得被引次数最多的文献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尽可能多的使用</a:t>
            </a:r>
            <a:r>
              <a:rPr lang="en-US" altLang="zh-CN" sz="2400" dirty="0" smtClean="0"/>
              <a:t>Analyze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Refine</a:t>
            </a:r>
            <a:r>
              <a:rPr lang="zh-CN" altLang="en-US" sz="2400" dirty="0" smtClean="0"/>
              <a:t>，功能对文献进行处理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使用</a:t>
            </a:r>
            <a:r>
              <a:rPr lang="en-US" altLang="zh-CN" sz="2400" dirty="0" smtClean="0"/>
              <a:t>Categorize</a:t>
            </a:r>
            <a:r>
              <a:rPr lang="zh-CN" altLang="en-US" sz="2400" dirty="0" smtClean="0"/>
              <a:t>对文献进行系统分类</a:t>
            </a:r>
            <a:endParaRPr lang="en-US" altLang="zh-CN" sz="2400" dirty="0" smtClean="0"/>
          </a:p>
          <a:p>
            <a:pPr lvl="0">
              <a:defRPr/>
            </a:pPr>
            <a:r>
              <a:rPr lang="zh-CN" altLang="en-US" sz="2400" dirty="0" smtClean="0"/>
              <a:t>可以使用历史导航条返回任意检索界面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主题检索小结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宋体" charset="-122"/>
              </a:rPr>
              <a:t>介绍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中的内容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中的检索和后处理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中的文献记录及主题检索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中的物质结果及物质检索方法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中的反应记录及反应检索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的注册</a:t>
            </a:r>
            <a:endParaRPr lang="nl-NL" altLang="zh-CN" sz="24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5BAC"/>
                </a:solidFill>
              </a:rPr>
              <a:t>提纲</a:t>
            </a:r>
            <a:endParaRPr lang="zh-CN" altLang="en-US" b="1" dirty="0">
              <a:solidFill>
                <a:srgbClr val="005B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925" y="1490897"/>
            <a:ext cx="3335467" cy="4313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中的物质结果界面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87440" y="2209800"/>
            <a:ext cx="242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一个完整的物质结果界面包含：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物质详情连接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文献连接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反应连接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商品信息连接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管制品信息连接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谱图连接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实验性质连接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669775" y="1479922"/>
            <a:ext cx="1478280" cy="4114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中的物质详情界面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67" y="1120009"/>
            <a:ext cx="7534275" cy="3924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中的物质详情</a:t>
            </a:r>
            <a:r>
              <a:rPr lang="zh-CN" altLang="en-US" dirty="0" smtClean="0"/>
              <a:t>界面（续：实验性质与谱图）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85" y="1019663"/>
            <a:ext cx="7005715" cy="2169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43" y="3431674"/>
            <a:ext cx="7025780" cy="22444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8065" y="3897443"/>
            <a:ext cx="3737076" cy="2684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5BAC"/>
                </a:solidFill>
                <a:latin typeface="宋体" pitchFamily="2" charset="-122"/>
              </a:rPr>
              <a:t>美国化学文摘社</a:t>
            </a:r>
            <a:r>
              <a:rPr lang="en-US" altLang="zh-CN" b="1" dirty="0" smtClean="0">
                <a:solidFill>
                  <a:srgbClr val="005BAC"/>
                </a:solidFill>
                <a:latin typeface="宋体" pitchFamily="2" charset="-122"/>
              </a:rPr>
              <a:t>—Chemical Abstracts Service</a:t>
            </a:r>
            <a:endParaRPr lang="zh-CN" altLang="en-US" b="1" dirty="0">
              <a:solidFill>
                <a:srgbClr val="005BAC"/>
              </a:solidFill>
            </a:endParaRPr>
          </a:p>
        </p:txBody>
      </p:sp>
      <p:pic>
        <p:nvPicPr>
          <p:cNvPr id="8" name="Picture 7" descr="CAS4PPT"/>
          <p:cNvPicPr>
            <a:picLocks noChangeAspect="1" noChangeArrowheads="1"/>
          </p:cNvPicPr>
          <p:nvPr/>
        </p:nvPicPr>
        <p:blipFill>
          <a:blip r:embed="rId2"/>
          <a:srcRect t="13637" b="36147"/>
          <a:stretch>
            <a:fillRect/>
          </a:stretch>
        </p:blipFill>
        <p:spPr bwMode="auto">
          <a:xfrm>
            <a:off x="320273" y="3002280"/>
            <a:ext cx="8625607" cy="34747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09728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120000"/>
              </a:lnSpc>
              <a:buClr>
                <a:srgbClr val="005BAC"/>
              </a:buCl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创建于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  <a:ea typeface="+mn-ea"/>
              </a:rPr>
              <a:t>1907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年</a:t>
            </a:r>
            <a:endParaRPr lang="en-US" altLang="zh-CN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005BAC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n-ea"/>
                <a:ea typeface="+mn-ea"/>
              </a:rPr>
              <a:t>ACS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的分支机构</a:t>
            </a:r>
            <a:endParaRPr lang="en-US" altLang="zh-CN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005BAC"/>
              </a:buCl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密切关注，索引和提炼着全球化学相关的文献和专利</a:t>
            </a:r>
            <a:endParaRPr lang="en-US" altLang="zh-CN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005BAC"/>
              </a:buCl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最早创立了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  <a:ea typeface="+mn-ea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化学文摘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  <a:ea typeface="+mn-ea"/>
              </a:rPr>
              <a:t>》</a:t>
            </a:r>
          </a:p>
          <a:p>
            <a:pPr marL="0" indent="0" eaLnBrk="1" hangingPunct="1">
              <a:lnSpc>
                <a:spcPct val="120000"/>
              </a:lnSpc>
              <a:buClr>
                <a:srgbClr val="005BAC"/>
              </a:buCl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+mn-ea"/>
                <a:ea typeface="+mn-ea"/>
              </a:rPr>
              <a:t>总部坐落于俄亥俄州的哥伦布市</a:t>
            </a:r>
            <a:endParaRPr lang="en-US" altLang="zh-CN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中的物质详情</a:t>
            </a:r>
            <a:r>
              <a:rPr lang="zh-CN" altLang="en-US" dirty="0" smtClean="0"/>
              <a:t>界面（续：文献角色分类）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67" y="1106531"/>
            <a:ext cx="7067550" cy="3905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1075" y="5202620"/>
            <a:ext cx="81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b="1" i="1" dirty="0" smtClean="0">
                <a:latin typeface="+mn-lt"/>
                <a:ea typeface="+mn-ea"/>
              </a:rPr>
              <a:t>检索</a:t>
            </a:r>
            <a:r>
              <a:rPr lang="en-US" altLang="zh-CN" b="1" i="1" dirty="0" smtClean="0">
                <a:latin typeface="+mn-lt"/>
                <a:ea typeface="+mn-ea"/>
              </a:rPr>
              <a:t>Tips</a:t>
            </a:r>
            <a:r>
              <a:rPr lang="zh-CN" altLang="en-US" b="1" i="1" dirty="0" smtClean="0">
                <a:latin typeface="+mn-lt"/>
                <a:ea typeface="+mn-ea"/>
              </a:rPr>
              <a:t>：</a:t>
            </a:r>
            <a:endParaRPr lang="en-US" altLang="zh-CN" b="1" i="1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这</a:t>
            </a:r>
            <a:r>
              <a:rPr lang="zh-CN" altLang="en-US" dirty="0" smtClean="0">
                <a:latin typeface="+mn-lt"/>
                <a:ea typeface="+mn-ea"/>
              </a:rPr>
              <a:t>是根据</a:t>
            </a:r>
            <a:r>
              <a:rPr lang="en-US" altLang="zh-CN" dirty="0" smtClean="0">
                <a:latin typeface="+mn-lt"/>
                <a:ea typeface="+mn-ea"/>
              </a:rPr>
              <a:t>CAS Role</a:t>
            </a:r>
            <a:r>
              <a:rPr lang="zh-CN" altLang="en-US" dirty="0" smtClean="0">
                <a:latin typeface="+mn-lt"/>
                <a:ea typeface="+mn-ea"/>
              </a:rPr>
              <a:t>做的一张文献分类表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可以快速的通过这个表，获得物质在专利和非专利文献中在特定领域的文献报道</a:t>
            </a:r>
            <a:endParaRPr lang="en-US" altLang="zh-CN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物质有关的反应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图片 3" descr="QQ截图20131211185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987" y="1178628"/>
            <a:ext cx="3195145" cy="3167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073" y="3750945"/>
            <a:ext cx="3838575" cy="2343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3298372" y="1983377"/>
            <a:ext cx="274320" cy="19812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12520" y="4251960"/>
            <a:ext cx="960120" cy="304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图片 7" descr="QQ截图20131211185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502" y="1228122"/>
            <a:ext cx="4152628" cy="2638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59720" y="4272677"/>
            <a:ext cx="3916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endParaRPr lang="en-US" altLang="zh-CN" sz="1800" b="1" i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检索到物质后，可以通过绿色三角瓶，直接获得该物质的反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宋体" pitchFamily="2" charset="-122"/>
              </a:rPr>
              <a:t>需要选取物质在反应中的角</a:t>
            </a:r>
            <a:endParaRPr lang="en-US" altLang="zh-CN" dirty="0" smtClean="0"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有绿色三角瓶，表示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SciFinder</a:t>
            </a:r>
            <a:r>
              <a:rPr lang="zh-CN" altLang="en-US" dirty="0" smtClean="0">
                <a:latin typeface="+mn-lt"/>
                <a:ea typeface="宋体" pitchFamily="2" charset="-122"/>
              </a:rPr>
              <a:t>中一定可以找到该物质的反应，但是不一定是作为产物的反应</a:t>
            </a:r>
            <a:endParaRPr lang="en-US" altLang="zh-CN" dirty="0" smtClean="0">
              <a:latin typeface="+mn-lt"/>
              <a:ea typeface="宋体" pitchFamily="2" charset="-122"/>
            </a:endParaRPr>
          </a:p>
          <a:p>
            <a:pPr marL="342900" indent="-342900"/>
            <a:endParaRPr lang="en-US" altLang="zh-CN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物质有关的文献信息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图片 3" descr="QQ截图20131211185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016" y="1224098"/>
            <a:ext cx="3195145" cy="3167199"/>
          </a:xfrm>
          <a:prstGeom prst="rect">
            <a:avLst/>
          </a:prstGeom>
          <a:ln>
            <a:solidFill>
              <a:srgbClr val="C93092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080" y="3051810"/>
            <a:ext cx="5095875" cy="3314700"/>
          </a:xfrm>
          <a:prstGeom prst="rect">
            <a:avLst/>
          </a:prstGeom>
          <a:noFill/>
          <a:ln w="9525">
            <a:solidFill>
              <a:srgbClr val="C93092"/>
            </a:solidFill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3002280" y="1743891"/>
            <a:ext cx="518160" cy="1828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662" y="1211843"/>
            <a:ext cx="468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一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键获得文献，可以获得全部，也可以勾选特别感兴趣的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内容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不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勾选，默认获得全部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ea typeface="宋体" charset="-122"/>
              </a:rPr>
              <a:t>功能方面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ea typeface="宋体" charset="-122"/>
            </a:endParaRPr>
          </a:p>
          <a:p>
            <a:pPr lvl="1">
              <a:buClr>
                <a:srgbClr val="005BAC"/>
              </a:buClr>
              <a:defRPr/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物质名称，</a:t>
            </a:r>
            <a:r>
              <a:rPr lang="en-US" altLang="zh-CN" sz="2000" dirty="0" smtClean="0">
                <a:solidFill>
                  <a:srgbClr val="595959"/>
                </a:solidFill>
                <a:ea typeface="宋体" charset="-122"/>
              </a:rPr>
              <a:t>CAS No</a:t>
            </a:r>
          </a:p>
          <a:p>
            <a:pPr lvl="1">
              <a:buClr>
                <a:srgbClr val="005BAC"/>
              </a:buClr>
              <a:defRPr/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分子式</a:t>
            </a:r>
            <a:endParaRPr lang="en-US" altLang="zh-CN" sz="2000" dirty="0" smtClean="0">
              <a:solidFill>
                <a:srgbClr val="595959"/>
              </a:solidFill>
              <a:ea typeface="宋体" charset="-122"/>
            </a:endParaRPr>
          </a:p>
          <a:p>
            <a:pPr lvl="1">
              <a:buClr>
                <a:srgbClr val="005BAC"/>
              </a:buClr>
              <a:defRPr/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结构式</a:t>
            </a:r>
            <a:endParaRPr lang="en-US" altLang="zh-CN" sz="2000" dirty="0" smtClean="0">
              <a:solidFill>
                <a:srgbClr val="595959"/>
              </a:solidFill>
              <a:ea typeface="宋体" charset="-122"/>
            </a:endParaRPr>
          </a:p>
          <a:p>
            <a:pPr lvl="1">
              <a:buClr>
                <a:srgbClr val="005BAC"/>
              </a:buClr>
              <a:defRPr/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理化性质</a:t>
            </a:r>
            <a:endParaRPr lang="en-US" altLang="zh-CN" sz="2000" dirty="0" smtClean="0">
              <a:solidFill>
                <a:srgbClr val="595959"/>
              </a:solidFill>
              <a:ea typeface="宋体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ea typeface="宋体" charset="-122"/>
              </a:rPr>
              <a:t>推荐的物质检索功能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ea typeface="宋体" charset="-122"/>
            </a:endParaRPr>
          </a:p>
          <a:p>
            <a:pPr lvl="1">
              <a:buClr>
                <a:srgbClr val="005BAC"/>
              </a:buClr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有机物，天然产物及衍生物</a:t>
            </a:r>
            <a:r>
              <a:rPr lang="en-US" altLang="zh-CN" sz="2000" dirty="0" smtClean="0">
                <a:solidFill>
                  <a:srgbClr val="595959"/>
                </a:solidFill>
                <a:ea typeface="宋体" charset="-122"/>
              </a:rPr>
              <a:t>	---</a:t>
            </a: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结构比较方便</a:t>
            </a:r>
            <a:endParaRPr lang="en-US" altLang="zh-CN" sz="2000" dirty="0" smtClean="0">
              <a:solidFill>
                <a:srgbClr val="595959"/>
              </a:solidFill>
              <a:ea typeface="宋体" charset="-122"/>
            </a:endParaRPr>
          </a:p>
          <a:p>
            <a:pPr lvl="1">
              <a:buClr>
                <a:srgbClr val="005BAC"/>
              </a:buClr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无机物</a:t>
            </a:r>
            <a:r>
              <a:rPr lang="en-US" altLang="zh-CN" sz="2000" dirty="0" smtClean="0">
                <a:solidFill>
                  <a:srgbClr val="595959"/>
                </a:solidFill>
                <a:ea typeface="宋体" charset="-122"/>
              </a:rPr>
              <a:t>				---</a:t>
            </a: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分子式比较方便</a:t>
            </a:r>
            <a:endParaRPr lang="en-US" altLang="zh-CN" sz="2000" dirty="0" smtClean="0">
              <a:solidFill>
                <a:srgbClr val="595959"/>
              </a:solidFill>
              <a:ea typeface="宋体" charset="-122"/>
            </a:endParaRPr>
          </a:p>
          <a:p>
            <a:pPr lvl="1">
              <a:buClr>
                <a:srgbClr val="005BAC"/>
              </a:buClr>
            </a:pP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高分子化合物</a:t>
            </a:r>
            <a:r>
              <a:rPr lang="en-US" altLang="zh-CN" sz="2000" dirty="0" smtClean="0">
                <a:solidFill>
                  <a:srgbClr val="595959"/>
                </a:solidFill>
                <a:ea typeface="宋体" charset="-122"/>
              </a:rPr>
              <a:t>			---</a:t>
            </a:r>
            <a:r>
              <a:rPr lang="zh-CN" altLang="en-US" sz="2000" dirty="0" smtClean="0">
                <a:solidFill>
                  <a:srgbClr val="595959"/>
                </a:solidFill>
                <a:ea typeface="宋体" charset="-122"/>
              </a:rPr>
              <a:t>首先分子式，其次结构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中的物质检索方法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物质名称检索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1190078"/>
            <a:ext cx="4962985" cy="3144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2311" y="4539943"/>
            <a:ext cx="5684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直接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输入物质的名称，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+mn-ea"/>
              </a:rPr>
              <a:t>CAS No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，俗名，都能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检索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一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次最多检索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+mn-ea"/>
              </a:rPr>
              <a:t>25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个物质，用换行换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开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建议一次最多检索</a:t>
            </a:r>
            <a:r>
              <a:rPr lang="en-US" altLang="zh-CN" dirty="0" smtClean="0">
                <a:latin typeface="+mn-lt"/>
                <a:ea typeface="+mn-ea"/>
              </a:rPr>
              <a:t>3-5</a:t>
            </a:r>
            <a:r>
              <a:rPr lang="zh-CN" altLang="en-US" dirty="0" smtClean="0">
                <a:latin typeface="+mn-lt"/>
                <a:ea typeface="+mn-ea"/>
              </a:rPr>
              <a:t>个</a:t>
            </a:r>
            <a:r>
              <a:rPr lang="zh-CN" altLang="en-US" dirty="0" smtClean="0">
                <a:latin typeface="+mn-ea"/>
                <a:ea typeface="+mn-ea"/>
              </a:rPr>
              <a:t>，因为给出结果的顺序和输入的顺序是不一样的。</a:t>
            </a:r>
            <a:endParaRPr lang="zh-CN" altLang="en-US" sz="1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理化性质检索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7" y="1022870"/>
            <a:ext cx="7620953" cy="48039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299544" y="4729655"/>
            <a:ext cx="1325880" cy="2590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分子式检索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43" y="984848"/>
            <a:ext cx="4724926" cy="29770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217" y="4134244"/>
            <a:ext cx="8572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分子式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的检索，需要按照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+mn-ea"/>
              </a:rPr>
              <a:t>HILL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排序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进行，简单的说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+mn-ea"/>
              </a:rPr>
              <a:t>CH</a:t>
            </a:r>
            <a:r>
              <a:rPr lang="zh-CN" altLang="en-US" dirty="0" smtClean="0">
                <a:latin typeface="+mn-lt"/>
                <a:ea typeface="+mn-ea"/>
              </a:rPr>
              <a:t>写前面，其他的按照字母顺序排序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多组分物质，需要用</a:t>
            </a:r>
            <a:r>
              <a:rPr lang="zh-CN" altLang="en-US" dirty="0" smtClean="0">
                <a:latin typeface="+mn-lt"/>
                <a:ea typeface="+mn-ea"/>
              </a:rPr>
              <a:t>“</a:t>
            </a:r>
            <a:r>
              <a:rPr lang="en-US" altLang="zh-CN" dirty="0" smtClean="0">
                <a:latin typeface="+mn-lt"/>
                <a:ea typeface="+mn-ea"/>
              </a:rPr>
              <a:t>.</a:t>
            </a:r>
            <a:r>
              <a:rPr lang="zh-CN" altLang="en-US" dirty="0" smtClean="0">
                <a:latin typeface="+mn-lt"/>
                <a:ea typeface="+mn-ea"/>
              </a:rPr>
              <a:t>”分开</a:t>
            </a:r>
            <a:endParaRPr lang="zh-CN" altLang="en-US" sz="180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分子式检索，合金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38539" y="1051560"/>
            <a:ext cx="8722899" cy="8372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检索铁镍锰合金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Fe.Mn.Ni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56" y="1981436"/>
            <a:ext cx="4322531" cy="1796086"/>
          </a:xfrm>
          <a:prstGeom prst="rect">
            <a:avLst/>
          </a:prstGeom>
          <a:noFill/>
          <a:ln w="9525">
            <a:solidFill>
              <a:srgbClr val="C93092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634" y="2880486"/>
            <a:ext cx="5968153" cy="3745166"/>
          </a:xfrm>
          <a:prstGeom prst="rect">
            <a:avLst/>
          </a:prstGeom>
          <a:noFill/>
          <a:ln w="9525">
            <a:solidFill>
              <a:srgbClr val="C9309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0663" y="1031966"/>
            <a:ext cx="8655050" cy="1537814"/>
          </a:xfrm>
        </p:spPr>
        <p:txBody>
          <a:bodyPr/>
          <a:lstStyle/>
          <a:p>
            <a:r>
              <a:rPr lang="zh-CN" altLang="en-US" sz="2000" dirty="0" smtClean="0"/>
              <a:t>检索高岭石（</a:t>
            </a:r>
            <a:r>
              <a:rPr lang="en-US" altLang="zh-CN" sz="2000" dirty="0" err="1" smtClean="0"/>
              <a:t>Kaolinite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常规高岭石的分子式是</a:t>
            </a:r>
            <a:r>
              <a:rPr lang="en-US" altLang="zh-CN" sz="2000" dirty="0" smtClean="0"/>
              <a:t>Al2Si2O5(OH)4</a:t>
            </a:r>
          </a:p>
          <a:p>
            <a:r>
              <a:rPr lang="zh-CN" altLang="en-US" sz="2000" dirty="0" smtClean="0"/>
              <a:t>去除比例份数，按照多组分物质的写法，</a:t>
            </a:r>
            <a:r>
              <a:rPr lang="en-US" altLang="zh-CN" sz="2000" dirty="0" smtClean="0"/>
              <a:t>Al . H O . O5 Si2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矿物的检索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52" y="2544301"/>
            <a:ext cx="3471338" cy="3321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结构式检索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精确检索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25" y="1103082"/>
            <a:ext cx="6757627" cy="36888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2173" y="4981378"/>
            <a:ext cx="8479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启动</a:t>
            </a:r>
            <a:r>
              <a:rPr lang="en-US" altLang="zh-CN" sz="1800" dirty="0" smtClean="0">
                <a:solidFill>
                  <a:schemeClr val="tx1"/>
                </a:solidFill>
                <a:latin typeface="+mn-lt"/>
                <a:ea typeface="+mn-ea"/>
              </a:rPr>
              <a:t>Java</a:t>
            </a:r>
            <a:r>
              <a:rPr lang="zh-CN" alt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面板，电脑中需要安装</a:t>
            </a:r>
            <a:r>
              <a:rPr lang="en-US" altLang="zh-CN" dirty="0" smtClean="0">
                <a:latin typeface="+mn-lt"/>
                <a:ea typeface="+mn-ea"/>
              </a:rPr>
              <a:t>Java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建议将</a:t>
            </a:r>
            <a:r>
              <a:rPr lang="en-US" altLang="zh-CN" dirty="0" smtClean="0">
                <a:latin typeface="+mn-lt"/>
                <a:ea typeface="+mn-ea"/>
              </a:rPr>
              <a:t>Java</a:t>
            </a:r>
            <a:r>
              <a:rPr lang="zh-CN" altLang="en-US" dirty="0" smtClean="0">
                <a:latin typeface="+mn-lt"/>
                <a:ea typeface="+mn-ea"/>
              </a:rPr>
              <a:t>升级到最高版本后，停止</a:t>
            </a:r>
            <a:r>
              <a:rPr lang="en-US" altLang="zh-CN" dirty="0" smtClean="0">
                <a:latin typeface="+mn-lt"/>
                <a:ea typeface="+mn-ea"/>
              </a:rPr>
              <a:t>Java</a:t>
            </a:r>
            <a:r>
              <a:rPr lang="zh-CN" altLang="en-US" dirty="0" smtClean="0">
                <a:latin typeface="+mn-lt"/>
                <a:ea typeface="+mn-ea"/>
              </a:rPr>
              <a:t>自动更新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+mn-ea"/>
              </a:rPr>
              <a:t>初次使用</a:t>
            </a:r>
            <a:r>
              <a:rPr lang="en-US" altLang="zh-CN" dirty="0" smtClean="0">
                <a:latin typeface="+mn-lt"/>
                <a:ea typeface="+mn-ea"/>
              </a:rPr>
              <a:t>Java</a:t>
            </a:r>
            <a:r>
              <a:rPr lang="zh-CN" altLang="en-US" dirty="0" smtClean="0">
                <a:latin typeface="+mn-lt"/>
                <a:ea typeface="+mn-ea"/>
              </a:rPr>
              <a:t>会有插件弹出，选择允许即可</a:t>
            </a:r>
            <a:endParaRPr lang="en-US" altLang="zh-CN" dirty="0" smtClean="0"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不用使用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浏览器或开着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安全卫士，因为他们会禁止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+mn-ea"/>
              </a:rPr>
              <a:t>Java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的启动</a:t>
            </a:r>
            <a:endParaRPr lang="en-US" altLang="zh-CN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的覆盖内容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3287713" y="3606483"/>
            <a:ext cx="171450" cy="153987"/>
          </a:xfrm>
          <a:custGeom>
            <a:avLst/>
            <a:gdLst>
              <a:gd name="connsiteX0" fmla="*/ 0 w 123902"/>
              <a:gd name="connsiteY0" fmla="*/ 11859 h 23719"/>
              <a:gd name="connsiteX1" fmla="*/ 123902 w 12390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02" h="23719">
                <a:moveTo>
                  <a:pt x="123902" y="11860"/>
                </a:moveTo>
                <a:lnTo>
                  <a:pt x="0" y="11860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71553" tIns="8763" rIns="71554" bIns="876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5527675" y="3603308"/>
            <a:ext cx="163513" cy="153987"/>
          </a:xfrm>
          <a:custGeom>
            <a:avLst/>
            <a:gdLst>
              <a:gd name="connsiteX0" fmla="*/ 0 w 123902"/>
              <a:gd name="connsiteY0" fmla="*/ 11859 h 23719"/>
              <a:gd name="connsiteX1" fmla="*/ 123902 w 12390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02" h="23719">
                <a:moveTo>
                  <a:pt x="123902" y="11860"/>
                </a:moveTo>
                <a:lnTo>
                  <a:pt x="0" y="11860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71553" tIns="8763" rIns="71554" bIns="876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2660729" flipH="1">
            <a:off x="3787775" y="2673033"/>
            <a:ext cx="147638" cy="23812"/>
          </a:xfrm>
          <a:custGeom>
            <a:avLst/>
            <a:gdLst>
              <a:gd name="connsiteX0" fmla="*/ 0 w 148382"/>
              <a:gd name="connsiteY0" fmla="*/ 11859 h 23719"/>
              <a:gd name="connsiteX1" fmla="*/ 148382 w 14838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82" h="23719">
                <a:moveTo>
                  <a:pt x="0" y="11859"/>
                </a:moveTo>
                <a:lnTo>
                  <a:pt x="148382" y="11859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83180" tIns="8150" rIns="83182" bIns="8149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18939271">
            <a:off x="3787775" y="4655820"/>
            <a:ext cx="147638" cy="23813"/>
          </a:xfrm>
          <a:custGeom>
            <a:avLst/>
            <a:gdLst>
              <a:gd name="connsiteX0" fmla="*/ 0 w 148382"/>
              <a:gd name="connsiteY0" fmla="*/ 11859 h 23719"/>
              <a:gd name="connsiteX1" fmla="*/ 148382 w 14838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82" h="23719">
                <a:moveTo>
                  <a:pt x="0" y="11859"/>
                </a:moveTo>
                <a:lnTo>
                  <a:pt x="148382" y="11859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83180" tIns="8150" rIns="83182" bIns="8149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660729" flipH="1">
            <a:off x="5051425" y="4652645"/>
            <a:ext cx="149225" cy="23813"/>
          </a:xfrm>
          <a:custGeom>
            <a:avLst/>
            <a:gdLst>
              <a:gd name="connsiteX0" fmla="*/ 0 w 148382"/>
              <a:gd name="connsiteY0" fmla="*/ 11859 h 23719"/>
              <a:gd name="connsiteX1" fmla="*/ 148382 w 14838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82" h="23719">
                <a:moveTo>
                  <a:pt x="0" y="11859"/>
                </a:moveTo>
                <a:lnTo>
                  <a:pt x="148382" y="11859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83180" tIns="8150" rIns="83182" bIns="8149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Hexagon 10"/>
          <p:cNvSpPr>
            <a:spLocks/>
          </p:cNvSpPr>
          <p:nvPr/>
        </p:nvSpPr>
        <p:spPr>
          <a:xfrm>
            <a:off x="3532528" y="2809006"/>
            <a:ext cx="1920240" cy="1745933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762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45720" rIns="4572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</a:rPr>
              <a:t>SciFinder</a:t>
            </a:r>
          </a:p>
        </p:txBody>
      </p:sp>
      <p:sp>
        <p:nvSpPr>
          <p:cNvPr id="11" name="Freeform 11"/>
          <p:cNvSpPr/>
          <p:nvPr/>
        </p:nvSpPr>
        <p:spPr>
          <a:xfrm rot="18939271">
            <a:off x="5064125" y="2679383"/>
            <a:ext cx="147638" cy="23812"/>
          </a:xfrm>
          <a:custGeom>
            <a:avLst/>
            <a:gdLst>
              <a:gd name="connsiteX0" fmla="*/ 0 w 148382"/>
              <a:gd name="connsiteY0" fmla="*/ 11859 h 23719"/>
              <a:gd name="connsiteX1" fmla="*/ 148382 w 148382"/>
              <a:gd name="connsiteY1" fmla="*/ 11859 h 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82" h="23719">
                <a:moveTo>
                  <a:pt x="0" y="11859"/>
                </a:moveTo>
                <a:lnTo>
                  <a:pt x="148382" y="11859"/>
                </a:lnTo>
              </a:path>
            </a:pathLst>
          </a:custGeom>
          <a:noFill/>
          <a:ln w="25400" cap="flat" cmpd="sng" algn="ctr">
            <a:solidFill>
              <a:srgbClr val="002F5D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83180" tIns="8150" rIns="83182" bIns="8149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40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862138" y="3081020"/>
            <a:ext cx="1320800" cy="1195388"/>
            <a:chOff x="8558117" y="3526168"/>
            <a:chExt cx="1321143" cy="1195320"/>
          </a:xfrm>
        </p:grpSpPr>
        <p:sp>
          <p:nvSpPr>
            <p:cNvPr id="13" name="Hexagon 13"/>
            <p:cNvSpPr/>
            <p:nvPr/>
          </p:nvSpPr>
          <p:spPr bwMode="auto">
            <a:xfrm>
              <a:off x="8558117" y="3526168"/>
              <a:ext cx="1321143" cy="1195320"/>
            </a:xfrm>
            <a:prstGeom prst="hexagon">
              <a:avLst/>
            </a:prstGeom>
            <a:solidFill>
              <a:srgbClr val="508E98">
                <a:lumMod val="75000"/>
              </a:srgbClr>
            </a:solidFill>
            <a:ln w="76200" cap="flat" cmpd="sng" algn="ctr">
              <a:solidFill>
                <a:srgbClr val="508E98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508E98">
                  <a:lumMod val="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8701723" y="3886708"/>
              <a:ext cx="1029864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n w="11430">
                    <a:noFill/>
                  </a:ln>
                  <a:solidFill>
                    <a:schemeClr val="bg1"/>
                  </a:solidFill>
                  <a:latin typeface="Arial"/>
                  <a:cs typeface="+mn-cs"/>
                </a:rPr>
                <a:t>Markush Structures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636838" y="4655820"/>
            <a:ext cx="1320800" cy="1195388"/>
            <a:chOff x="5418126" y="5380807"/>
            <a:chExt cx="1321143" cy="1195320"/>
          </a:xfrm>
        </p:grpSpPr>
        <p:sp>
          <p:nvSpPr>
            <p:cNvPr id="16" name="Hexagon 16"/>
            <p:cNvSpPr/>
            <p:nvPr/>
          </p:nvSpPr>
          <p:spPr bwMode="auto">
            <a:xfrm>
              <a:off x="5418126" y="5380807"/>
              <a:ext cx="1321143" cy="1195320"/>
            </a:xfrm>
            <a:prstGeom prst="hexagon">
              <a:avLst/>
            </a:prstGeom>
            <a:solidFill>
              <a:srgbClr val="CC6600"/>
            </a:solidFill>
            <a:ln w="762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6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5467359" y="5768715"/>
              <a:ext cx="1220333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n w="11430">
                    <a:noFill/>
                  </a:ln>
                  <a:solidFill>
                    <a:schemeClr val="bg1"/>
                  </a:solidFill>
                  <a:latin typeface="Arial"/>
                  <a:cs typeface="+mn-cs"/>
                </a:rPr>
                <a:t>Regulated Chemicals</a:t>
              </a: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616200" y="1534795"/>
            <a:ext cx="1322388" cy="1195388"/>
            <a:chOff x="5398170" y="2260846"/>
            <a:chExt cx="1321143" cy="1195320"/>
          </a:xfrm>
        </p:grpSpPr>
        <p:sp>
          <p:nvSpPr>
            <p:cNvPr id="19" name="Hexagon 19"/>
            <p:cNvSpPr/>
            <p:nvPr/>
          </p:nvSpPr>
          <p:spPr bwMode="auto">
            <a:xfrm>
              <a:off x="5398170" y="2260846"/>
              <a:ext cx="1321143" cy="1195320"/>
            </a:xfrm>
            <a:prstGeom prst="hexagon">
              <a:avLst/>
            </a:prstGeom>
            <a:solidFill>
              <a:srgbClr val="005CAB"/>
            </a:solidFill>
            <a:ln w="76200" cap="flat" cmpd="sng" algn="ctr">
              <a:solidFill>
                <a:srgbClr val="005CAB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5CAB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5496814" y="2645136"/>
              <a:ext cx="1122326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n w="11430">
                    <a:noFill/>
                  </a:ln>
                  <a:solidFill>
                    <a:schemeClr val="bg1"/>
                  </a:solidFill>
                  <a:latin typeface="Arial"/>
                  <a:cs typeface="+mn-cs"/>
                </a:rPr>
                <a:t>Chemical Substances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029200" y="4655820"/>
            <a:ext cx="1320800" cy="1195388"/>
            <a:chOff x="4669381" y="3525362"/>
            <a:chExt cx="1321143" cy="1195320"/>
          </a:xfrm>
        </p:grpSpPr>
        <p:sp>
          <p:nvSpPr>
            <p:cNvPr id="22" name="Hexagon 22"/>
            <p:cNvSpPr/>
            <p:nvPr/>
          </p:nvSpPr>
          <p:spPr bwMode="auto">
            <a:xfrm>
              <a:off x="4669381" y="3525362"/>
              <a:ext cx="1321143" cy="1195320"/>
            </a:xfrm>
            <a:prstGeom prst="hexagon">
              <a:avLst/>
            </a:prstGeom>
            <a:solidFill>
              <a:srgbClr val="892134">
                <a:lumMod val="75000"/>
              </a:srgbClr>
            </a:solidFill>
            <a:ln w="76200" cap="flat" cmpd="sng" algn="ctr">
              <a:solidFill>
                <a:srgbClr val="892134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892134">
                  <a:lumMod val="60000"/>
                  <a:lumOff val="40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Rectangle 23"/>
            <p:cNvSpPr/>
            <p:nvPr/>
          </p:nvSpPr>
          <p:spPr>
            <a:xfrm>
              <a:off x="4698919" y="3883232"/>
              <a:ext cx="1227185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n w="11430">
                    <a:noFill/>
                  </a:ln>
                  <a:solidFill>
                    <a:schemeClr val="bg1"/>
                  </a:solidFill>
                  <a:latin typeface="Arial"/>
                  <a:cs typeface="+mn-cs"/>
                </a:rPr>
                <a:t>Chemical Suppliers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788025" y="3082608"/>
            <a:ext cx="1320800" cy="1195387"/>
            <a:chOff x="8568812" y="3808095"/>
            <a:chExt cx="1321143" cy="1195320"/>
          </a:xfrm>
        </p:grpSpPr>
        <p:sp>
          <p:nvSpPr>
            <p:cNvPr id="25" name="Hexagon 25"/>
            <p:cNvSpPr/>
            <p:nvPr/>
          </p:nvSpPr>
          <p:spPr bwMode="auto">
            <a:xfrm>
              <a:off x="8568812" y="3808095"/>
              <a:ext cx="1321143" cy="1195320"/>
            </a:xfrm>
            <a:prstGeom prst="hexagon">
              <a:avLst/>
            </a:prstGeom>
            <a:solidFill>
              <a:srgbClr val="9933FF"/>
            </a:solidFill>
            <a:ln w="762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TextBox 26"/>
            <p:cNvSpPr txBox="1">
              <a:spLocks noChangeArrowheads="1"/>
            </p:cNvSpPr>
            <p:nvPr/>
          </p:nvSpPr>
          <p:spPr bwMode="auto">
            <a:xfrm>
              <a:off x="8608147" y="4263354"/>
              <a:ext cx="12481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Reactions</a:t>
              </a: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5045075" y="1528445"/>
            <a:ext cx="1320800" cy="1195388"/>
            <a:chOff x="7826716" y="2253969"/>
            <a:chExt cx="1321143" cy="1195320"/>
          </a:xfrm>
        </p:grpSpPr>
        <p:sp>
          <p:nvSpPr>
            <p:cNvPr id="28" name="Hexagon 28"/>
            <p:cNvSpPr/>
            <p:nvPr/>
          </p:nvSpPr>
          <p:spPr bwMode="auto">
            <a:xfrm>
              <a:off x="7826716" y="2253969"/>
              <a:ext cx="1321143" cy="1195320"/>
            </a:xfrm>
            <a:prstGeom prst="hexagon">
              <a:avLst/>
            </a:prstGeom>
            <a:solidFill>
              <a:srgbClr val="F0AA24">
                <a:lumMod val="75000"/>
              </a:srgbClr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0AA24">
                  <a:lumMod val="50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2400" kern="0">
                <a:solidFill>
                  <a:srgbClr val="41414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7863207" y="2713129"/>
              <a:ext cx="12481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References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113" y="3130233"/>
            <a:ext cx="2017712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48808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488089">
                    <a:lumMod val="75000"/>
                  </a:srgbClr>
                </a:solidFill>
                <a:latin typeface="Arial" charset="0"/>
              </a:rPr>
              <a:t>Markush Structures</a:t>
            </a:r>
            <a:endParaRPr lang="en-US" sz="900" b="1" kern="0" dirty="0">
              <a:solidFill>
                <a:srgbClr val="488089">
                  <a:lumMod val="75000"/>
                </a:srgbClr>
              </a:solidFill>
              <a:latin typeface="Arial" charset="0"/>
            </a:endParaRPr>
          </a:p>
          <a:p>
            <a:pPr marL="112713" indent="-112713" defTabSz="914400" fontAlgn="auto">
              <a:buFontTx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&gt;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106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万专利中的</a:t>
            </a:r>
            <a:r>
              <a:rPr lang="en-US" altLang="zh-CN" sz="900" kern="0" dirty="0" err="1" smtClean="0">
                <a:solidFill>
                  <a:srgbClr val="414141"/>
                </a:solidFill>
                <a:latin typeface="Arial"/>
              </a:rPr>
              <a:t>Markush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结构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Tx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回溯到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1961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zh-CN" sz="900" kern="0" dirty="0" smtClean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Tx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每天更新</a:t>
            </a:r>
            <a:endParaRPr lang="en-US" sz="900" kern="0" dirty="0">
              <a:solidFill>
                <a:srgbClr val="41414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0225" y="5474970"/>
            <a:ext cx="3511550" cy="1061829"/>
          </a:xfrm>
          <a:prstGeom prst="rect">
            <a:avLst/>
          </a:prstGeom>
          <a:solidFill>
            <a:srgbClr val="FFFFFF"/>
          </a:solidFill>
          <a:ln w="28575">
            <a:solidFill>
              <a:srgbClr val="892134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892134">
                    <a:lumMod val="75000"/>
                  </a:srgbClr>
                </a:solidFill>
                <a:latin typeface="Arial" charset="0"/>
              </a:rPr>
              <a:t>CHEMCATS</a:t>
            </a:r>
            <a:r>
              <a:rPr lang="en-US" sz="900" b="1" kern="0" baseline="30000" dirty="0" smtClean="0">
                <a:solidFill>
                  <a:srgbClr val="892134">
                    <a:lumMod val="75000"/>
                  </a:srgbClr>
                </a:solidFill>
                <a:latin typeface="Arial" charset="0"/>
              </a:rPr>
              <a:t>®</a:t>
            </a:r>
            <a:endParaRPr lang="en-US" sz="900" b="1" kern="0" baseline="30000" dirty="0">
              <a:solidFill>
                <a:srgbClr val="892134">
                  <a:lumMod val="75000"/>
                </a:srgbClr>
              </a:solidFill>
              <a:latin typeface="Arial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CHEMCATS 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提供物质的供应商信息</a:t>
            </a:r>
            <a:r>
              <a:rPr 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900" kern="0" dirty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&gt;94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00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万商业信息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>
                <a:solidFill>
                  <a:srgbClr val="414141"/>
                </a:solidFill>
                <a:latin typeface="Arial"/>
              </a:rPr>
              <a:t>&gt;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28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00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万不同种类物质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>
                <a:solidFill>
                  <a:srgbClr val="414141"/>
                </a:solidFill>
                <a:latin typeface="Arial"/>
              </a:rPr>
              <a:t>&gt;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880 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个全球范围内的供应机构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&gt;990 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商品目录的覆盖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 charset="0"/>
              </a:rPr>
              <a:t>每周更新</a:t>
            </a:r>
            <a:endParaRPr lang="en-US" sz="900" kern="0" dirty="0">
              <a:solidFill>
                <a:srgbClr val="414141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13" y="1501458"/>
            <a:ext cx="2717800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334E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005CAB"/>
                </a:solidFill>
                <a:latin typeface="Arial" pitchFamily="34" charset="0"/>
                <a:cs typeface="Arial" pitchFamily="34" charset="0"/>
              </a:rPr>
              <a:t>CAS REGISTRY</a:t>
            </a:r>
            <a:r>
              <a:rPr lang="en-US" sz="900" b="1" kern="0" baseline="30000" dirty="0" smtClean="0">
                <a:solidFill>
                  <a:srgbClr val="005CAB"/>
                </a:solidFill>
                <a:latin typeface="Arial" pitchFamily="34" charset="0"/>
                <a:cs typeface="Arial" pitchFamily="34" charset="0"/>
              </a:rPr>
              <a:t>SM</a:t>
            </a:r>
            <a:endParaRPr lang="en-US" sz="900" b="1" kern="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&gt;9100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万有机无机物质</a:t>
            </a:r>
            <a:endParaRPr lang="en-US" sz="900" kern="0" dirty="0" smtClean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6500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万生物序列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亿条实验和预测数据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物质报道文献，回溯到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1802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zh-CN" sz="900" kern="0" dirty="0" smtClean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每天更新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6963" y="1249045"/>
            <a:ext cx="2944812" cy="1651734"/>
          </a:xfrm>
          <a:prstGeom prst="rect">
            <a:avLst/>
          </a:prstGeom>
          <a:solidFill>
            <a:srgbClr val="FFFFFF"/>
          </a:solidFill>
          <a:ln w="28575">
            <a:solidFill>
              <a:srgbClr val="F0AA24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F0AA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References from </a:t>
            </a:r>
            <a:r>
              <a:rPr lang="en-US" sz="900" b="1" kern="0" dirty="0" err="1" smtClean="0">
                <a:solidFill>
                  <a:srgbClr val="F0AA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CAplus</a:t>
            </a:r>
            <a:r>
              <a:rPr lang="en-US" sz="900" b="1" kern="0" baseline="30000" dirty="0" err="1" smtClean="0">
                <a:solidFill>
                  <a:srgbClr val="F0AA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SM</a:t>
            </a:r>
            <a:endParaRPr lang="en-US" sz="900" b="1" kern="0" baseline="30000" dirty="0">
              <a:solidFill>
                <a:srgbClr val="F0AA2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&gt;40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万期刊，专利，学位论文记录</a:t>
            </a: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万种科技期刊的覆盖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家专利发行机构的专利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1997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年以来的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3.65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亿条引文记录</a:t>
            </a:r>
            <a:endParaRPr lang="en-US" sz="900" kern="0" dirty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回溯到</a:t>
            </a:r>
            <a:r>
              <a:rPr lang="en-US" altLang="zh-CN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1800</a:t>
            </a: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zh-CN" sz="900" kern="0" dirty="0" smtClean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每天更新</a:t>
            </a:r>
            <a:endParaRPr lang="en-US" sz="900" kern="0" dirty="0" smtClean="0">
              <a:solidFill>
                <a:srgbClr val="414141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C2840D"/>
                </a:solidFill>
                <a:latin typeface="Arial" pitchFamily="34" charset="0"/>
                <a:cs typeface="Arial" pitchFamily="34" charset="0"/>
              </a:rPr>
              <a:t>References from MEDLINE</a:t>
            </a:r>
            <a:r>
              <a:rPr lang="en-US" sz="900" b="1" kern="0" baseline="30000" dirty="0" smtClean="0">
                <a:solidFill>
                  <a:srgbClr val="C2840D"/>
                </a:solidFill>
                <a:latin typeface="Arial" pitchFamily="34" charset="0"/>
                <a:cs typeface="Arial" pitchFamily="34" charset="0"/>
              </a:rPr>
              <a:t>®</a:t>
            </a: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1900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万条生命科学相关文献</a:t>
            </a:r>
            <a:endParaRPr lang="en-US" altLang="zh-CN" sz="900" kern="0" dirty="0" smtClean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&gt; 5600 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期刊</a:t>
            </a:r>
            <a:endParaRPr lang="en-US" sz="900" kern="0" dirty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回溯到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zh-CN" sz="900" kern="0" dirty="0" smtClean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lnSpc>
                <a:spcPts val="1000"/>
              </a:lnSpc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每天更新</a:t>
            </a:r>
            <a:endParaRPr lang="en-US" sz="900" kern="0" dirty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5463" y="3112770"/>
            <a:ext cx="2246312" cy="1615827"/>
          </a:xfrm>
          <a:prstGeom prst="rect">
            <a:avLst/>
          </a:prstGeom>
          <a:solidFill>
            <a:srgbClr val="FFFFFF"/>
          </a:solidFill>
          <a:ln w="28575">
            <a:solidFill>
              <a:srgbClr val="99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7432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dirty="0" smtClean="0">
                <a:solidFill>
                  <a:srgbClr val="9933FF"/>
                </a:solidFill>
                <a:latin typeface="Arial"/>
              </a:rPr>
              <a:t>CASREACT</a:t>
            </a:r>
            <a:r>
              <a:rPr lang="en-US" sz="900" b="1" kern="0" baseline="30000" dirty="0" smtClean="0">
                <a:solidFill>
                  <a:srgbClr val="9933FF"/>
                </a:solidFill>
                <a:latin typeface="Arial"/>
              </a:rPr>
              <a:t>®</a:t>
            </a:r>
            <a:endParaRPr lang="en-US" sz="900" b="1" kern="0" baseline="30000" dirty="0">
              <a:solidFill>
                <a:srgbClr val="9933FF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altLang="zh-CN" sz="900" kern="0" dirty="0" smtClean="0">
                <a:solidFill>
                  <a:srgbClr val="414141"/>
                </a:solidFill>
                <a:latin typeface="Arial"/>
                <a:cs typeface="Arial" pitchFamily="34" charset="0"/>
              </a:rPr>
              <a:t>CAS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  <a:cs typeface="Arial" pitchFamily="34" charset="0"/>
              </a:rPr>
              <a:t>提供的反应信息包含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  <a:cs typeface="Arial" pitchFamily="34" charset="0"/>
              </a:rPr>
              <a:t>:</a:t>
            </a:r>
            <a:endParaRPr lang="en-US" sz="900" kern="0" dirty="0">
              <a:solidFill>
                <a:srgbClr val="414141"/>
              </a:solidFill>
              <a:latin typeface="Arial"/>
              <a:cs typeface="Arial" pitchFamily="34" charset="0"/>
            </a:endParaRPr>
          </a:p>
          <a:p>
            <a:pPr marL="338138" lvl="1" indent="-115888" defTabSz="9144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反应中的结构信息</a:t>
            </a:r>
            <a:endParaRPr lang="en-US" altLang="zh-CN" sz="900" kern="0" dirty="0" smtClean="0">
              <a:solidFill>
                <a:srgbClr val="414141"/>
              </a:solidFill>
              <a:latin typeface="Arial"/>
            </a:endParaRPr>
          </a:p>
          <a:p>
            <a:pPr marL="338138" lvl="1" indent="-115888" defTabSz="9144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反应中所有物质的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CAS No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338138" lvl="1" indent="-115888" defTabSz="9144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详细的反应条件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338138" lvl="1" indent="-115888" defTabSz="9144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实验过程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&gt;63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40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万单步多步反应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&gt;</a:t>
            </a:r>
            <a:r>
              <a:rPr lang="en-US" altLang="zh-CN" sz="900" kern="0" dirty="0" smtClean="0">
                <a:solidFill>
                  <a:srgbClr val="414141"/>
                </a:solidFill>
                <a:latin typeface="Arial"/>
              </a:rPr>
              <a:t>1340</a:t>
            </a: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万物质合成制备信息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反应回溯到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r>
              <a:rPr lang="en-US" sz="900" kern="0" dirty="0">
                <a:solidFill>
                  <a:srgbClr val="414141"/>
                </a:solidFill>
                <a:latin typeface="Arial"/>
              </a:rPr>
              <a:t>1840</a:t>
            </a: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/>
              </a:rPr>
              <a:t>反应条件起始于</a:t>
            </a:r>
            <a:r>
              <a:rPr lang="en-US" sz="900" kern="0" dirty="0" smtClean="0">
                <a:solidFill>
                  <a:srgbClr val="414141"/>
                </a:solidFill>
                <a:latin typeface="Arial"/>
              </a:rPr>
              <a:t> </a:t>
            </a:r>
            <a:r>
              <a:rPr lang="en-US" sz="900" kern="0" dirty="0">
                <a:solidFill>
                  <a:srgbClr val="414141"/>
                </a:solidFill>
                <a:latin typeface="Arial"/>
              </a:rPr>
              <a:t>2003</a:t>
            </a:r>
          </a:p>
          <a:p>
            <a:pPr marL="112713" indent="-112713" fontAlgn="auto">
              <a:buFont typeface="Arial" pitchFamily="34" charset="0"/>
              <a:buChar char="•"/>
              <a:defRPr/>
            </a:pPr>
            <a:r>
              <a:rPr lang="zh-CN" altLang="en-US" sz="900" kern="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每天更新</a:t>
            </a:r>
            <a:endParaRPr lang="en-US" sz="900" kern="0" dirty="0" smtClean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13" y="4505008"/>
            <a:ext cx="2727325" cy="784830"/>
          </a:xfrm>
          <a:prstGeom prst="rect">
            <a:avLst/>
          </a:prstGeom>
          <a:solidFill>
            <a:srgbClr val="FFFFFF"/>
          </a:solidFill>
          <a:ln w="28575">
            <a:solidFill>
              <a:srgbClr val="CC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defTabSz="914400" fontAlgn="auto">
              <a:defRPr/>
            </a:pPr>
            <a:r>
              <a:rPr lang="en-US" sz="900" b="1" kern="0" spc="-20" dirty="0" smtClean="0">
                <a:solidFill>
                  <a:srgbClr val="CC6600"/>
                </a:solidFill>
                <a:latin typeface="Arial" charset="0"/>
              </a:rPr>
              <a:t>CHEMLIST</a:t>
            </a:r>
            <a:r>
              <a:rPr lang="en-US" sz="900" b="1" kern="0" spc="-20" baseline="30000" dirty="0" smtClean="0">
                <a:solidFill>
                  <a:srgbClr val="CC6600"/>
                </a:solidFill>
                <a:latin typeface="Arial" charset="0"/>
              </a:rPr>
              <a:t>®</a:t>
            </a:r>
            <a:endParaRPr lang="en-US" sz="900" b="1" kern="0" spc="-20" baseline="30000" dirty="0">
              <a:solidFill>
                <a:srgbClr val="CC6600"/>
              </a:solidFill>
              <a:latin typeface="Arial" charset="0"/>
            </a:endParaRPr>
          </a:p>
          <a:p>
            <a:pPr marL="112713" indent="-112713" defTabSz="914400" fontAlgn="t">
              <a:buFont typeface="Arial" pitchFamily="34" charset="0"/>
              <a:buChar char="•"/>
              <a:defRPr/>
            </a:pPr>
            <a:r>
              <a:rPr lang="zh-CN" altLang="en-US" sz="900" kern="0" spc="-2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全球范围内的法规信息</a:t>
            </a:r>
            <a:r>
              <a:rPr lang="en-US" sz="900" kern="0" spc="-20" dirty="0" smtClean="0">
                <a:solidFill>
                  <a:srgbClr val="41414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900" kern="0" spc="-20" dirty="0">
              <a:solidFill>
                <a:srgbClr val="41414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sz="900" kern="0" spc="-20" dirty="0" smtClean="0">
                <a:solidFill>
                  <a:srgbClr val="414141"/>
                </a:solidFill>
                <a:latin typeface="Arial"/>
              </a:rPr>
              <a:t>&gt;31.2</a:t>
            </a:r>
            <a:r>
              <a:rPr lang="zh-CN" altLang="en-US" sz="900" kern="0" spc="-20" dirty="0" smtClean="0">
                <a:solidFill>
                  <a:srgbClr val="414141"/>
                </a:solidFill>
                <a:latin typeface="Arial"/>
              </a:rPr>
              <a:t>万的化合物</a:t>
            </a:r>
            <a:r>
              <a:rPr lang="en-US" sz="900" kern="0" spc="-20" dirty="0" smtClean="0">
                <a:solidFill>
                  <a:srgbClr val="414141"/>
                </a:solidFill>
                <a:latin typeface="Arial"/>
              </a:rPr>
              <a:t> </a:t>
            </a:r>
            <a:endParaRPr lang="en-US" sz="900" kern="0" spc="-20" dirty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en-US" altLang="zh-CN" sz="900" kern="0" spc="-20" dirty="0" smtClean="0">
                <a:solidFill>
                  <a:srgbClr val="414141"/>
                </a:solidFill>
                <a:latin typeface="Arial"/>
              </a:rPr>
              <a:t>1980</a:t>
            </a:r>
            <a:r>
              <a:rPr lang="zh-CN" altLang="en-US" sz="900" kern="0" spc="-20" dirty="0" smtClean="0">
                <a:solidFill>
                  <a:srgbClr val="414141"/>
                </a:solidFill>
                <a:latin typeface="Arial"/>
              </a:rPr>
              <a:t>至今的数据</a:t>
            </a:r>
            <a:endParaRPr lang="en-US" altLang="zh-CN" sz="900" kern="0" spc="-20" dirty="0" smtClean="0">
              <a:solidFill>
                <a:srgbClr val="414141"/>
              </a:solidFill>
              <a:latin typeface="Arial"/>
            </a:endParaRPr>
          </a:p>
          <a:p>
            <a:pPr marL="112713" indent="-112713" defTabSz="914400" fontAlgn="auto">
              <a:buFont typeface="Arial" pitchFamily="34" charset="0"/>
              <a:buChar char="•"/>
              <a:defRPr/>
            </a:pPr>
            <a:r>
              <a:rPr lang="zh-CN" altLang="en-US" sz="900" kern="0" spc="-20" dirty="0" smtClean="0">
                <a:solidFill>
                  <a:srgbClr val="414141"/>
                </a:solidFill>
                <a:latin typeface="Arial" charset="0"/>
              </a:rPr>
              <a:t>每周更新</a:t>
            </a:r>
            <a:endParaRPr lang="en-US" sz="900" kern="0" spc="-20" dirty="0">
              <a:solidFill>
                <a:srgbClr val="41414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精确结构检索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检索金属配合物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464457" y="1640114"/>
          <a:ext cx="4688114" cy="3650580"/>
        </p:xfrm>
        <a:graphic>
          <a:graphicData uri="http://schemas.openxmlformats.org/presentationml/2006/ole">
            <p:oleObj spid="_x0000_s14338" name="CS ChemDraw Drawing" r:id="rId3" imgW="2197800" imgH="170532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6057" y="2975429"/>
            <a:ext cx="288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该结构中包含：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配体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金属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阳离子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阴离子</a:t>
            </a:r>
            <a:endParaRPr lang="zh-CN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检索界面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8229600" y="6248400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50AF2-129D-4DA8-8815-88E95077AC6F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3" y="1107076"/>
            <a:ext cx="4744768" cy="36771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828" y="3179716"/>
            <a:ext cx="4746171" cy="36782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auto">
          <a:xfrm>
            <a:off x="8404412" y="5459506"/>
            <a:ext cx="739588" cy="363070"/>
          </a:xfrm>
          <a:prstGeom prst="rect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7571" y="1639614"/>
            <a:ext cx="3484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sz="1800" b="1" i="1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：</a:t>
            </a:r>
            <a:endParaRPr lang="en-US" altLang="zh-CN" sz="1800" b="1" i="1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+mn-lt"/>
                <a:ea typeface="宋体" pitchFamily="2" charset="-122"/>
              </a:rPr>
              <a:t>精确结构检索检索到结构本身，聚合物，配合物，盐等</a:t>
            </a:r>
            <a:endParaRPr lang="en-US" altLang="zh-CN" sz="1800" dirty="0" smtClean="0"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进行检索时的选项</a:t>
            </a:r>
            <a:endParaRPr lang="zh-CN" alt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967" y="4397147"/>
            <a:ext cx="3173789" cy="21995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629" y="1045028"/>
            <a:ext cx="2332256" cy="34796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" y="1043670"/>
            <a:ext cx="3951569" cy="31527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800100" y="3396343"/>
            <a:ext cx="963386" cy="35922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我想获得以下的一系列物质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1000" y="1762760"/>
          <a:ext cx="1174750" cy="1149350"/>
        </p:xfrm>
        <a:graphic>
          <a:graphicData uri="http://schemas.openxmlformats.org/presentationml/2006/ole">
            <p:oleObj spid="_x0000_s15362" name="CS ChemDraw Drawing" r:id="rId3" imgW="1173960" imgH="1148760" progId="ChemDraw.Document.6.0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461125" y="1831023"/>
          <a:ext cx="1628775" cy="877887"/>
        </p:xfrm>
        <a:graphic>
          <a:graphicData uri="http://schemas.openxmlformats.org/presentationml/2006/ole">
            <p:oleObj spid="_x0000_s15363" name="CS ChemDraw Drawing" r:id="rId4" imgW="1629360" imgH="878040" progId="ChemDraw.Document.6.0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54500" y="1850073"/>
          <a:ext cx="1628775" cy="920750"/>
        </p:xfrm>
        <a:graphic>
          <a:graphicData uri="http://schemas.openxmlformats.org/presentationml/2006/ole">
            <p:oleObj spid="_x0000_s15364" name="CS ChemDraw Drawing" r:id="rId5" imgW="1629360" imgH="920160" progId="ChemDraw.Document.6.0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263775" y="1735773"/>
          <a:ext cx="1174750" cy="1149350"/>
        </p:xfrm>
        <a:graphic>
          <a:graphicData uri="http://schemas.openxmlformats.org/presentationml/2006/ole">
            <p:oleObj spid="_x0000_s15365" name="CS ChemDraw Drawing" r:id="rId6" imgW="1173960" imgH="1148760" progId="ChemDraw.Document.6.0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79413" y="3315335"/>
          <a:ext cx="1712912" cy="976313"/>
        </p:xfrm>
        <a:graphic>
          <a:graphicData uri="http://schemas.openxmlformats.org/presentationml/2006/ole">
            <p:oleObj spid="_x0000_s15366" name="CS ChemDraw Drawing" r:id="rId7" imgW="1712880" imgH="975960" progId="ChemDraw.Document.6.0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652713" y="3253423"/>
          <a:ext cx="1712912" cy="1017587"/>
        </p:xfrm>
        <a:graphic>
          <a:graphicData uri="http://schemas.openxmlformats.org/presentationml/2006/ole">
            <p:oleObj spid="_x0000_s15367" name="CS ChemDraw Drawing" r:id="rId8" imgW="1712880" imgH="1018080" progId="ChemDraw.Document.6.0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803775" y="3213735"/>
          <a:ext cx="1712913" cy="1017588"/>
        </p:xfrm>
        <a:graphic>
          <a:graphicData uri="http://schemas.openxmlformats.org/presentationml/2006/ole">
            <p:oleObj spid="_x0000_s15368" name="CS ChemDraw Drawing" r:id="rId9" imgW="1712880" imgH="1018080" progId="ChemDraw.Document.6.0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954838" y="3193098"/>
          <a:ext cx="1712912" cy="976312"/>
        </p:xfrm>
        <a:graphic>
          <a:graphicData uri="http://schemas.openxmlformats.org/presentationml/2006/ole">
            <p:oleObj spid="_x0000_s15369" name="CS ChemDraw Drawing" r:id="rId10" imgW="1712880" imgH="975960" progId="ChemDraw.Document.6.0">
              <p:embed/>
            </p:oleObj>
          </a:graphicData>
        </a:graphic>
      </p:graphicFrame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69900" y="4677410"/>
            <a:ext cx="7127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ea typeface="宋体" charset="-122"/>
              </a:rPr>
              <a:t>。。。。。。</a:t>
            </a:r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>
            <a:off x="268288" y="1572260"/>
            <a:ext cx="1573212" cy="1495425"/>
          </a:xfrm>
          <a:custGeom>
            <a:avLst/>
            <a:gdLst>
              <a:gd name="T0" fmla="*/ 1129352 w 1573306"/>
              <a:gd name="T1" fmla="*/ 40311 h 1495778"/>
              <a:gd name="T2" fmla="*/ 1048684 w 1573306"/>
              <a:gd name="T3" fmla="*/ 53749 h 1495778"/>
              <a:gd name="T4" fmla="*/ 954570 w 1573306"/>
              <a:gd name="T5" fmla="*/ 80625 h 1495778"/>
              <a:gd name="T6" fmla="*/ 847012 w 1573306"/>
              <a:gd name="T7" fmla="*/ 174689 h 1495778"/>
              <a:gd name="T8" fmla="*/ 820124 w 1573306"/>
              <a:gd name="T9" fmla="*/ 215000 h 1495778"/>
              <a:gd name="T10" fmla="*/ 779789 w 1573306"/>
              <a:gd name="T11" fmla="*/ 241876 h 1495778"/>
              <a:gd name="T12" fmla="*/ 752900 w 1573306"/>
              <a:gd name="T13" fmla="*/ 335939 h 1495778"/>
              <a:gd name="T14" fmla="*/ 726012 w 1573306"/>
              <a:gd name="T15" fmla="*/ 645003 h 1495778"/>
              <a:gd name="T16" fmla="*/ 699121 w 1573306"/>
              <a:gd name="T17" fmla="*/ 685314 h 1495778"/>
              <a:gd name="T18" fmla="*/ 551231 w 1573306"/>
              <a:gd name="T19" fmla="*/ 725628 h 1495778"/>
              <a:gd name="T20" fmla="*/ 524342 w 1573306"/>
              <a:gd name="T21" fmla="*/ 765939 h 1495778"/>
              <a:gd name="T22" fmla="*/ 484007 w 1573306"/>
              <a:gd name="T23" fmla="*/ 779377 h 1495778"/>
              <a:gd name="T24" fmla="*/ 443672 w 1573306"/>
              <a:gd name="T25" fmla="*/ 806253 h 1495778"/>
              <a:gd name="T26" fmla="*/ 416784 w 1573306"/>
              <a:gd name="T27" fmla="*/ 833127 h 1495778"/>
              <a:gd name="T28" fmla="*/ 295781 w 1573306"/>
              <a:gd name="T29" fmla="*/ 873441 h 1495778"/>
              <a:gd name="T30" fmla="*/ 255449 w 1573306"/>
              <a:gd name="T31" fmla="*/ 886879 h 1495778"/>
              <a:gd name="T32" fmla="*/ 174782 w 1573306"/>
              <a:gd name="T33" fmla="*/ 954066 h 1495778"/>
              <a:gd name="T34" fmla="*/ 67223 w 1573306"/>
              <a:gd name="T35" fmla="*/ 1034691 h 1495778"/>
              <a:gd name="T36" fmla="*/ 0 w 1573306"/>
              <a:gd name="T37" fmla="*/ 1075003 h 1495778"/>
              <a:gd name="T38" fmla="*/ 13444 w 1573306"/>
              <a:gd name="T39" fmla="*/ 1263129 h 1495778"/>
              <a:gd name="T40" fmla="*/ 26888 w 1573306"/>
              <a:gd name="T41" fmla="*/ 1303441 h 1495778"/>
              <a:gd name="T42" fmla="*/ 67223 w 1573306"/>
              <a:gd name="T43" fmla="*/ 1464691 h 1495778"/>
              <a:gd name="T44" fmla="*/ 94112 w 1573306"/>
              <a:gd name="T45" fmla="*/ 1491567 h 1495778"/>
              <a:gd name="T46" fmla="*/ 430228 w 1573306"/>
              <a:gd name="T47" fmla="*/ 1464691 h 1495778"/>
              <a:gd name="T48" fmla="*/ 484007 w 1573306"/>
              <a:gd name="T49" fmla="*/ 1451253 h 1495778"/>
              <a:gd name="T50" fmla="*/ 537787 w 1573306"/>
              <a:gd name="T51" fmla="*/ 1424380 h 1495778"/>
              <a:gd name="T52" fmla="*/ 672233 w 1573306"/>
              <a:gd name="T53" fmla="*/ 1384066 h 1495778"/>
              <a:gd name="T54" fmla="*/ 712565 w 1573306"/>
              <a:gd name="T55" fmla="*/ 1357193 h 1495778"/>
              <a:gd name="T56" fmla="*/ 779789 w 1573306"/>
              <a:gd name="T57" fmla="*/ 1343755 h 1495778"/>
              <a:gd name="T58" fmla="*/ 914235 w 1573306"/>
              <a:gd name="T59" fmla="*/ 1316879 h 1495778"/>
              <a:gd name="T60" fmla="*/ 994903 w 1573306"/>
              <a:gd name="T61" fmla="*/ 1263129 h 1495778"/>
              <a:gd name="T62" fmla="*/ 1035238 w 1573306"/>
              <a:gd name="T63" fmla="*/ 1236253 h 1495778"/>
              <a:gd name="T64" fmla="*/ 1102461 w 1573306"/>
              <a:gd name="T65" fmla="*/ 1155628 h 1495778"/>
              <a:gd name="T66" fmla="*/ 1142796 w 1573306"/>
              <a:gd name="T67" fmla="*/ 1101879 h 1495778"/>
              <a:gd name="T68" fmla="*/ 1210019 w 1573306"/>
              <a:gd name="T69" fmla="*/ 1034691 h 1495778"/>
              <a:gd name="T70" fmla="*/ 1236908 w 1573306"/>
              <a:gd name="T71" fmla="*/ 994377 h 1495778"/>
              <a:gd name="T72" fmla="*/ 1290687 w 1573306"/>
              <a:gd name="T73" fmla="*/ 940628 h 1495778"/>
              <a:gd name="T74" fmla="*/ 1371354 w 1573306"/>
              <a:gd name="T75" fmla="*/ 886879 h 1495778"/>
              <a:gd name="T76" fmla="*/ 1398245 w 1573306"/>
              <a:gd name="T77" fmla="*/ 846565 h 1495778"/>
              <a:gd name="T78" fmla="*/ 1465466 w 1573306"/>
              <a:gd name="T79" fmla="*/ 792815 h 1495778"/>
              <a:gd name="T80" fmla="*/ 1519245 w 1573306"/>
              <a:gd name="T81" fmla="*/ 712190 h 1495778"/>
              <a:gd name="T82" fmla="*/ 1546136 w 1573306"/>
              <a:gd name="T83" fmla="*/ 671876 h 1495778"/>
              <a:gd name="T84" fmla="*/ 1573024 w 1573306"/>
              <a:gd name="T85" fmla="*/ 618127 h 1495778"/>
              <a:gd name="T86" fmla="*/ 1559580 w 1573306"/>
              <a:gd name="T87" fmla="*/ 322501 h 1495778"/>
              <a:gd name="T88" fmla="*/ 1532689 w 1573306"/>
              <a:gd name="T89" fmla="*/ 241876 h 1495778"/>
              <a:gd name="T90" fmla="*/ 1492357 w 1573306"/>
              <a:gd name="T91" fmla="*/ 215000 h 1495778"/>
              <a:gd name="T92" fmla="*/ 1411689 w 1573306"/>
              <a:gd name="T93" fmla="*/ 147813 h 1495778"/>
              <a:gd name="T94" fmla="*/ 1331022 w 1573306"/>
              <a:gd name="T95" fmla="*/ 120936 h 1495778"/>
              <a:gd name="T96" fmla="*/ 1290687 w 1573306"/>
              <a:gd name="T97" fmla="*/ 107501 h 1495778"/>
              <a:gd name="T98" fmla="*/ 1250352 w 1573306"/>
              <a:gd name="T99" fmla="*/ 94063 h 1495778"/>
              <a:gd name="T100" fmla="*/ 1196575 w 1573306"/>
              <a:gd name="T101" fmla="*/ 26876 h 1495778"/>
              <a:gd name="T102" fmla="*/ 1115905 w 1573306"/>
              <a:gd name="T103" fmla="*/ 0 h 1495778"/>
              <a:gd name="T104" fmla="*/ 1129352 w 1573306"/>
              <a:gd name="T105" fmla="*/ 40311 h 14957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73306"/>
              <a:gd name="T160" fmla="*/ 0 h 1495778"/>
              <a:gd name="T161" fmla="*/ 1573306 w 1573306"/>
              <a:gd name="T162" fmla="*/ 1495778 h 149577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73306" h="1495778">
                <a:moveTo>
                  <a:pt x="1129553" y="40341"/>
                </a:moveTo>
                <a:cubicBezTo>
                  <a:pt x="1118347" y="49306"/>
                  <a:pt x="1075607" y="48441"/>
                  <a:pt x="1048871" y="53788"/>
                </a:cubicBezTo>
                <a:cubicBezTo>
                  <a:pt x="1006660" y="62230"/>
                  <a:pt x="993189" y="67866"/>
                  <a:pt x="954741" y="80682"/>
                </a:cubicBezTo>
                <a:cubicBezTo>
                  <a:pt x="876078" y="159346"/>
                  <a:pt x="913878" y="130337"/>
                  <a:pt x="847165" y="174812"/>
                </a:cubicBezTo>
                <a:cubicBezTo>
                  <a:pt x="838200" y="188259"/>
                  <a:pt x="831699" y="203725"/>
                  <a:pt x="820271" y="215153"/>
                </a:cubicBezTo>
                <a:cubicBezTo>
                  <a:pt x="808843" y="226581"/>
                  <a:pt x="790026" y="229427"/>
                  <a:pt x="779930" y="242047"/>
                </a:cubicBezTo>
                <a:cubicBezTo>
                  <a:pt x="772916" y="250814"/>
                  <a:pt x="753913" y="332664"/>
                  <a:pt x="753035" y="336176"/>
                </a:cubicBezTo>
                <a:cubicBezTo>
                  <a:pt x="752473" y="343484"/>
                  <a:pt x="732809" y="616566"/>
                  <a:pt x="726141" y="645459"/>
                </a:cubicBezTo>
                <a:cubicBezTo>
                  <a:pt x="722507" y="661206"/>
                  <a:pt x="712952" y="677235"/>
                  <a:pt x="699247" y="685800"/>
                </a:cubicBezTo>
                <a:cubicBezTo>
                  <a:pt x="667133" y="705871"/>
                  <a:pt x="589726" y="718462"/>
                  <a:pt x="551330" y="726141"/>
                </a:cubicBezTo>
                <a:cubicBezTo>
                  <a:pt x="542365" y="739588"/>
                  <a:pt x="537055" y="756386"/>
                  <a:pt x="524435" y="766482"/>
                </a:cubicBezTo>
                <a:cubicBezTo>
                  <a:pt x="513367" y="775337"/>
                  <a:pt x="496772" y="773590"/>
                  <a:pt x="484094" y="779929"/>
                </a:cubicBezTo>
                <a:cubicBezTo>
                  <a:pt x="469639" y="787157"/>
                  <a:pt x="456373" y="796727"/>
                  <a:pt x="443753" y="806823"/>
                </a:cubicBezTo>
                <a:cubicBezTo>
                  <a:pt x="433853" y="814743"/>
                  <a:pt x="428199" y="828048"/>
                  <a:pt x="416859" y="833718"/>
                </a:cubicBezTo>
                <a:cubicBezTo>
                  <a:pt x="416853" y="833721"/>
                  <a:pt x="316008" y="867335"/>
                  <a:pt x="295835" y="874059"/>
                </a:cubicBezTo>
                <a:cubicBezTo>
                  <a:pt x="282388" y="878541"/>
                  <a:pt x="267288" y="879643"/>
                  <a:pt x="255494" y="887506"/>
                </a:cubicBezTo>
                <a:cubicBezTo>
                  <a:pt x="146532" y="960147"/>
                  <a:pt x="288707" y="861554"/>
                  <a:pt x="174812" y="954741"/>
                </a:cubicBezTo>
                <a:cubicBezTo>
                  <a:pt x="140120" y="983125"/>
                  <a:pt x="98929" y="1003727"/>
                  <a:pt x="67235" y="1035423"/>
                </a:cubicBezTo>
                <a:cubicBezTo>
                  <a:pt x="30318" y="1072341"/>
                  <a:pt x="52369" y="1058309"/>
                  <a:pt x="0" y="1075765"/>
                </a:cubicBezTo>
                <a:cubicBezTo>
                  <a:pt x="4482" y="1138518"/>
                  <a:pt x="6096" y="1201541"/>
                  <a:pt x="13447" y="1264023"/>
                </a:cubicBezTo>
                <a:cubicBezTo>
                  <a:pt x="15103" y="1278101"/>
                  <a:pt x="23819" y="1290528"/>
                  <a:pt x="26894" y="1304365"/>
                </a:cubicBezTo>
                <a:cubicBezTo>
                  <a:pt x="33243" y="1332934"/>
                  <a:pt x="43945" y="1442440"/>
                  <a:pt x="67235" y="1465729"/>
                </a:cubicBezTo>
                <a:lnTo>
                  <a:pt x="94130" y="1492623"/>
                </a:lnTo>
                <a:cubicBezTo>
                  <a:pt x="307226" y="1481968"/>
                  <a:pt x="295087" y="1495778"/>
                  <a:pt x="430306" y="1465729"/>
                </a:cubicBezTo>
                <a:cubicBezTo>
                  <a:pt x="448347" y="1461720"/>
                  <a:pt x="466790" y="1458771"/>
                  <a:pt x="484094" y="1452282"/>
                </a:cubicBezTo>
                <a:cubicBezTo>
                  <a:pt x="502864" y="1445243"/>
                  <a:pt x="519113" y="1432427"/>
                  <a:pt x="537883" y="1425388"/>
                </a:cubicBezTo>
                <a:cubicBezTo>
                  <a:pt x="580836" y="1409281"/>
                  <a:pt x="632944" y="1411319"/>
                  <a:pt x="672353" y="1385047"/>
                </a:cubicBezTo>
                <a:cubicBezTo>
                  <a:pt x="685800" y="1376082"/>
                  <a:pt x="697562" y="1363828"/>
                  <a:pt x="712694" y="1358153"/>
                </a:cubicBezTo>
                <a:cubicBezTo>
                  <a:pt x="734095" y="1350128"/>
                  <a:pt x="757757" y="1350249"/>
                  <a:pt x="779930" y="1344706"/>
                </a:cubicBezTo>
                <a:cubicBezTo>
                  <a:pt x="905105" y="1313413"/>
                  <a:pt x="683780" y="1350758"/>
                  <a:pt x="914400" y="1317812"/>
                </a:cubicBezTo>
                <a:lnTo>
                  <a:pt x="995083" y="1264023"/>
                </a:lnTo>
                <a:lnTo>
                  <a:pt x="1035424" y="1237129"/>
                </a:lnTo>
                <a:cubicBezTo>
                  <a:pt x="1094864" y="1147969"/>
                  <a:pt x="1025006" y="1247042"/>
                  <a:pt x="1102659" y="1156447"/>
                </a:cubicBezTo>
                <a:cubicBezTo>
                  <a:pt x="1117244" y="1139431"/>
                  <a:pt x="1128111" y="1119410"/>
                  <a:pt x="1143000" y="1102659"/>
                </a:cubicBezTo>
                <a:cubicBezTo>
                  <a:pt x="1164057" y="1078970"/>
                  <a:pt x="1192653" y="1061795"/>
                  <a:pt x="1210235" y="1035423"/>
                </a:cubicBezTo>
                <a:cubicBezTo>
                  <a:pt x="1219200" y="1021976"/>
                  <a:pt x="1226612" y="1007353"/>
                  <a:pt x="1237130" y="995082"/>
                </a:cubicBezTo>
                <a:cubicBezTo>
                  <a:pt x="1253632" y="975830"/>
                  <a:pt x="1271118" y="957134"/>
                  <a:pt x="1290918" y="941294"/>
                </a:cubicBezTo>
                <a:cubicBezTo>
                  <a:pt x="1316158" y="921102"/>
                  <a:pt x="1371600" y="887506"/>
                  <a:pt x="1371600" y="887506"/>
                </a:cubicBezTo>
                <a:cubicBezTo>
                  <a:pt x="1380565" y="874059"/>
                  <a:pt x="1387066" y="858593"/>
                  <a:pt x="1398494" y="847165"/>
                </a:cubicBezTo>
                <a:cubicBezTo>
                  <a:pt x="1451425" y="794234"/>
                  <a:pt x="1425807" y="846607"/>
                  <a:pt x="1465730" y="793376"/>
                </a:cubicBezTo>
                <a:cubicBezTo>
                  <a:pt x="1485124" y="767518"/>
                  <a:pt x="1501589" y="739588"/>
                  <a:pt x="1519518" y="712694"/>
                </a:cubicBezTo>
                <a:cubicBezTo>
                  <a:pt x="1528483" y="699247"/>
                  <a:pt x="1539184" y="686808"/>
                  <a:pt x="1546412" y="672353"/>
                </a:cubicBezTo>
                <a:lnTo>
                  <a:pt x="1573306" y="618565"/>
                </a:lnTo>
                <a:cubicBezTo>
                  <a:pt x="1568824" y="519953"/>
                  <a:pt x="1570375" y="420881"/>
                  <a:pt x="1559859" y="322729"/>
                </a:cubicBezTo>
                <a:cubicBezTo>
                  <a:pt x="1556839" y="294542"/>
                  <a:pt x="1556553" y="257772"/>
                  <a:pt x="1532965" y="242047"/>
                </a:cubicBezTo>
                <a:cubicBezTo>
                  <a:pt x="1519518" y="233082"/>
                  <a:pt x="1505039" y="225499"/>
                  <a:pt x="1492624" y="215153"/>
                </a:cubicBezTo>
                <a:cubicBezTo>
                  <a:pt x="1456430" y="184991"/>
                  <a:pt x="1454870" y="166998"/>
                  <a:pt x="1411941" y="147918"/>
                </a:cubicBezTo>
                <a:cubicBezTo>
                  <a:pt x="1386036" y="136404"/>
                  <a:pt x="1358153" y="129988"/>
                  <a:pt x="1331259" y="121023"/>
                </a:cubicBezTo>
                <a:lnTo>
                  <a:pt x="1290918" y="107576"/>
                </a:lnTo>
                <a:lnTo>
                  <a:pt x="1250577" y="94129"/>
                </a:lnTo>
                <a:cubicBezTo>
                  <a:pt x="1241074" y="79875"/>
                  <a:pt x="1215951" y="36475"/>
                  <a:pt x="1196788" y="26894"/>
                </a:cubicBezTo>
                <a:cubicBezTo>
                  <a:pt x="1171432" y="14216"/>
                  <a:pt x="1116106" y="0"/>
                  <a:pt x="1116106" y="0"/>
                </a:cubicBezTo>
                <a:cubicBezTo>
                  <a:pt x="1101242" y="44593"/>
                  <a:pt x="1140759" y="31376"/>
                  <a:pt x="1129553" y="40341"/>
                </a:cubicBezTo>
                <a:close/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/>
          </p:cNvSpPr>
          <p:nvPr/>
        </p:nvSpPr>
        <p:spPr bwMode="auto">
          <a:xfrm>
            <a:off x="2130425" y="1503998"/>
            <a:ext cx="1473200" cy="1522412"/>
          </a:xfrm>
          <a:custGeom>
            <a:avLst/>
            <a:gdLst>
              <a:gd name="T0" fmla="*/ 1257822 w 1473344"/>
              <a:gd name="T1" fmla="*/ 0 h 1521755"/>
              <a:gd name="T2" fmla="*/ 1163719 w 1473344"/>
              <a:gd name="T3" fmla="*/ 13465 h 1521755"/>
              <a:gd name="T4" fmla="*/ 1042732 w 1473344"/>
              <a:gd name="T5" fmla="*/ 67322 h 1521755"/>
              <a:gd name="T6" fmla="*/ 988959 w 1473344"/>
              <a:gd name="T7" fmla="*/ 148109 h 1521755"/>
              <a:gd name="T8" fmla="*/ 962074 w 1473344"/>
              <a:gd name="T9" fmla="*/ 242361 h 1521755"/>
              <a:gd name="T10" fmla="*/ 935188 w 1473344"/>
              <a:gd name="T11" fmla="*/ 269289 h 1521755"/>
              <a:gd name="T12" fmla="*/ 854527 w 1473344"/>
              <a:gd name="T13" fmla="*/ 323146 h 1521755"/>
              <a:gd name="T14" fmla="*/ 827642 w 1473344"/>
              <a:gd name="T15" fmla="*/ 403933 h 1521755"/>
              <a:gd name="T16" fmla="*/ 814198 w 1473344"/>
              <a:gd name="T17" fmla="*/ 444329 h 1521755"/>
              <a:gd name="T18" fmla="*/ 800757 w 1473344"/>
              <a:gd name="T19" fmla="*/ 498186 h 1521755"/>
              <a:gd name="T20" fmla="*/ 773869 w 1473344"/>
              <a:gd name="T21" fmla="*/ 578973 h 1521755"/>
              <a:gd name="T22" fmla="*/ 760428 w 1473344"/>
              <a:gd name="T23" fmla="*/ 619365 h 1521755"/>
              <a:gd name="T24" fmla="*/ 733540 w 1473344"/>
              <a:gd name="T25" fmla="*/ 659761 h 1521755"/>
              <a:gd name="T26" fmla="*/ 720098 w 1473344"/>
              <a:gd name="T27" fmla="*/ 700153 h 1521755"/>
              <a:gd name="T28" fmla="*/ 599108 w 1473344"/>
              <a:gd name="T29" fmla="*/ 754010 h 1521755"/>
              <a:gd name="T30" fmla="*/ 558779 w 1473344"/>
              <a:gd name="T31" fmla="*/ 767475 h 1521755"/>
              <a:gd name="T32" fmla="*/ 464679 w 1473344"/>
              <a:gd name="T33" fmla="*/ 794405 h 1521755"/>
              <a:gd name="T34" fmla="*/ 384018 w 1473344"/>
              <a:gd name="T35" fmla="*/ 848262 h 1521755"/>
              <a:gd name="T36" fmla="*/ 343689 w 1473344"/>
              <a:gd name="T37" fmla="*/ 875190 h 1521755"/>
              <a:gd name="T38" fmla="*/ 303360 w 1473344"/>
              <a:gd name="T39" fmla="*/ 888655 h 1521755"/>
              <a:gd name="T40" fmla="*/ 222701 w 1473344"/>
              <a:gd name="T41" fmla="*/ 942514 h 1521755"/>
              <a:gd name="T42" fmla="*/ 182372 w 1473344"/>
              <a:gd name="T43" fmla="*/ 969442 h 1521755"/>
              <a:gd name="T44" fmla="*/ 101714 w 1473344"/>
              <a:gd name="T45" fmla="*/ 1036764 h 1521755"/>
              <a:gd name="T46" fmla="*/ 88270 w 1473344"/>
              <a:gd name="T47" fmla="*/ 1090623 h 1521755"/>
              <a:gd name="T48" fmla="*/ 74829 w 1473344"/>
              <a:gd name="T49" fmla="*/ 1131017 h 1521755"/>
              <a:gd name="T50" fmla="*/ 61385 w 1473344"/>
              <a:gd name="T51" fmla="*/ 1198339 h 1521755"/>
              <a:gd name="T52" fmla="*/ 128599 w 1473344"/>
              <a:gd name="T53" fmla="*/ 1494557 h 1521755"/>
              <a:gd name="T54" fmla="*/ 209260 w 1473344"/>
              <a:gd name="T55" fmla="*/ 1508022 h 1521755"/>
              <a:gd name="T56" fmla="*/ 249589 w 1473344"/>
              <a:gd name="T57" fmla="*/ 1521486 h 1521755"/>
              <a:gd name="T58" fmla="*/ 572223 w 1473344"/>
              <a:gd name="T59" fmla="*/ 1494557 h 1521755"/>
              <a:gd name="T60" fmla="*/ 666325 w 1473344"/>
              <a:gd name="T61" fmla="*/ 1467628 h 1521755"/>
              <a:gd name="T62" fmla="*/ 787313 w 1473344"/>
              <a:gd name="T63" fmla="*/ 1386842 h 1521755"/>
              <a:gd name="T64" fmla="*/ 827642 w 1473344"/>
              <a:gd name="T65" fmla="*/ 1359913 h 1521755"/>
              <a:gd name="T66" fmla="*/ 854527 w 1473344"/>
              <a:gd name="T67" fmla="*/ 1332983 h 1521755"/>
              <a:gd name="T68" fmla="*/ 935188 w 1473344"/>
              <a:gd name="T69" fmla="*/ 1279126 h 1521755"/>
              <a:gd name="T70" fmla="*/ 962074 w 1473344"/>
              <a:gd name="T71" fmla="*/ 1252196 h 1521755"/>
              <a:gd name="T72" fmla="*/ 1083061 w 1473344"/>
              <a:gd name="T73" fmla="*/ 1225268 h 1521755"/>
              <a:gd name="T74" fmla="*/ 1163719 w 1473344"/>
              <a:gd name="T75" fmla="*/ 1198339 h 1521755"/>
              <a:gd name="T76" fmla="*/ 1244378 w 1473344"/>
              <a:gd name="T77" fmla="*/ 1131017 h 1521755"/>
              <a:gd name="T78" fmla="*/ 1271266 w 1473344"/>
              <a:gd name="T79" fmla="*/ 1104087 h 1521755"/>
              <a:gd name="T80" fmla="*/ 1311595 w 1473344"/>
              <a:gd name="T81" fmla="*/ 1077159 h 1521755"/>
              <a:gd name="T82" fmla="*/ 1351924 w 1473344"/>
              <a:gd name="T83" fmla="*/ 1036764 h 1521755"/>
              <a:gd name="T84" fmla="*/ 1405697 w 1473344"/>
              <a:gd name="T85" fmla="*/ 996372 h 1521755"/>
              <a:gd name="T86" fmla="*/ 1459468 w 1473344"/>
              <a:gd name="T87" fmla="*/ 929050 h 1521755"/>
              <a:gd name="T88" fmla="*/ 1472912 w 1473344"/>
              <a:gd name="T89" fmla="*/ 888655 h 1521755"/>
              <a:gd name="T90" fmla="*/ 1459468 w 1473344"/>
              <a:gd name="T91" fmla="*/ 215432 h 1521755"/>
              <a:gd name="T92" fmla="*/ 1432583 w 1473344"/>
              <a:gd name="T93" fmla="*/ 188501 h 1521755"/>
              <a:gd name="T94" fmla="*/ 1419139 w 1473344"/>
              <a:gd name="T95" fmla="*/ 148109 h 1521755"/>
              <a:gd name="T96" fmla="*/ 1351924 w 1473344"/>
              <a:gd name="T97" fmla="*/ 94252 h 1521755"/>
              <a:gd name="T98" fmla="*/ 1298151 w 1473344"/>
              <a:gd name="T99" fmla="*/ 13465 h 1521755"/>
              <a:gd name="T100" fmla="*/ 1257822 w 1473344"/>
              <a:gd name="T101" fmla="*/ 0 h 15217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73344"/>
              <a:gd name="T154" fmla="*/ 0 h 1521755"/>
              <a:gd name="T155" fmla="*/ 1473344 w 1473344"/>
              <a:gd name="T156" fmla="*/ 1521755 h 15217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73344" h="1521755">
                <a:moveTo>
                  <a:pt x="1258191" y="0"/>
                </a:moveTo>
                <a:cubicBezTo>
                  <a:pt x="1226814" y="4482"/>
                  <a:pt x="1195325" y="8236"/>
                  <a:pt x="1164061" y="13447"/>
                </a:cubicBezTo>
                <a:cubicBezTo>
                  <a:pt x="1106713" y="23005"/>
                  <a:pt x="1083865" y="21304"/>
                  <a:pt x="1043038" y="67235"/>
                </a:cubicBezTo>
                <a:cubicBezTo>
                  <a:pt x="1021564" y="91393"/>
                  <a:pt x="989250" y="147917"/>
                  <a:pt x="989250" y="147917"/>
                </a:cubicBezTo>
                <a:cubicBezTo>
                  <a:pt x="986738" y="157964"/>
                  <a:pt x="970624" y="228267"/>
                  <a:pt x="962356" y="242047"/>
                </a:cubicBezTo>
                <a:cubicBezTo>
                  <a:pt x="955833" y="252918"/>
                  <a:pt x="945604" y="261334"/>
                  <a:pt x="935461" y="268941"/>
                </a:cubicBezTo>
                <a:cubicBezTo>
                  <a:pt x="909603" y="288334"/>
                  <a:pt x="854779" y="322729"/>
                  <a:pt x="854779" y="322729"/>
                </a:cubicBezTo>
                <a:lnTo>
                  <a:pt x="827885" y="403411"/>
                </a:lnTo>
                <a:cubicBezTo>
                  <a:pt x="823403" y="416858"/>
                  <a:pt x="817876" y="430002"/>
                  <a:pt x="814438" y="443753"/>
                </a:cubicBezTo>
                <a:cubicBezTo>
                  <a:pt x="809956" y="461682"/>
                  <a:pt x="806302" y="479839"/>
                  <a:pt x="800991" y="497541"/>
                </a:cubicBezTo>
                <a:cubicBezTo>
                  <a:pt x="792845" y="524694"/>
                  <a:pt x="783062" y="551329"/>
                  <a:pt x="774097" y="578223"/>
                </a:cubicBezTo>
                <a:cubicBezTo>
                  <a:pt x="769615" y="591670"/>
                  <a:pt x="768512" y="606770"/>
                  <a:pt x="760650" y="618564"/>
                </a:cubicBezTo>
                <a:cubicBezTo>
                  <a:pt x="751685" y="632011"/>
                  <a:pt x="740984" y="644451"/>
                  <a:pt x="733756" y="658906"/>
                </a:cubicBezTo>
                <a:cubicBezTo>
                  <a:pt x="727417" y="671584"/>
                  <a:pt x="729163" y="688179"/>
                  <a:pt x="720308" y="699247"/>
                </a:cubicBezTo>
                <a:cubicBezTo>
                  <a:pt x="697061" y="728306"/>
                  <a:pt x="623939" y="744817"/>
                  <a:pt x="599285" y="753035"/>
                </a:cubicBezTo>
                <a:cubicBezTo>
                  <a:pt x="585838" y="757517"/>
                  <a:pt x="572695" y="763044"/>
                  <a:pt x="558944" y="766482"/>
                </a:cubicBezTo>
                <a:cubicBezTo>
                  <a:pt x="491405" y="783367"/>
                  <a:pt x="522689" y="774085"/>
                  <a:pt x="464814" y="793376"/>
                </a:cubicBezTo>
                <a:lnTo>
                  <a:pt x="384132" y="847164"/>
                </a:lnTo>
                <a:cubicBezTo>
                  <a:pt x="370685" y="856129"/>
                  <a:pt x="359123" y="868947"/>
                  <a:pt x="343791" y="874058"/>
                </a:cubicBezTo>
                <a:cubicBezTo>
                  <a:pt x="330344" y="878541"/>
                  <a:pt x="315841" y="880622"/>
                  <a:pt x="303450" y="887506"/>
                </a:cubicBezTo>
                <a:cubicBezTo>
                  <a:pt x="275195" y="903203"/>
                  <a:pt x="249661" y="923365"/>
                  <a:pt x="222767" y="941294"/>
                </a:cubicBezTo>
                <a:cubicBezTo>
                  <a:pt x="209320" y="950259"/>
                  <a:pt x="193854" y="956760"/>
                  <a:pt x="182426" y="968188"/>
                </a:cubicBezTo>
                <a:cubicBezTo>
                  <a:pt x="130657" y="1019957"/>
                  <a:pt x="157908" y="997980"/>
                  <a:pt x="101744" y="1035423"/>
                </a:cubicBezTo>
                <a:cubicBezTo>
                  <a:pt x="97262" y="1053352"/>
                  <a:pt x="93374" y="1071441"/>
                  <a:pt x="88297" y="1089211"/>
                </a:cubicBezTo>
                <a:cubicBezTo>
                  <a:pt x="84403" y="1102840"/>
                  <a:pt x="78288" y="1115802"/>
                  <a:pt x="74850" y="1129553"/>
                </a:cubicBezTo>
                <a:cubicBezTo>
                  <a:pt x="69307" y="1151726"/>
                  <a:pt x="65885" y="1174376"/>
                  <a:pt x="61403" y="1196788"/>
                </a:cubicBezTo>
                <a:cubicBezTo>
                  <a:pt x="80262" y="1394813"/>
                  <a:pt x="0" y="1464037"/>
                  <a:pt x="128638" y="1492623"/>
                </a:cubicBezTo>
                <a:cubicBezTo>
                  <a:pt x="155254" y="1498538"/>
                  <a:pt x="182704" y="1500155"/>
                  <a:pt x="209320" y="1506070"/>
                </a:cubicBezTo>
                <a:cubicBezTo>
                  <a:pt x="223157" y="1509145"/>
                  <a:pt x="236214" y="1515035"/>
                  <a:pt x="249661" y="1519517"/>
                </a:cubicBezTo>
                <a:cubicBezTo>
                  <a:pt x="454218" y="1508751"/>
                  <a:pt x="441297" y="1521755"/>
                  <a:pt x="572391" y="1492623"/>
                </a:cubicBezTo>
                <a:cubicBezTo>
                  <a:pt x="583997" y="1490044"/>
                  <a:pt x="651545" y="1474048"/>
                  <a:pt x="666520" y="1465729"/>
                </a:cubicBezTo>
                <a:cubicBezTo>
                  <a:pt x="666527" y="1465725"/>
                  <a:pt x="767370" y="1398496"/>
                  <a:pt x="787544" y="1385047"/>
                </a:cubicBezTo>
                <a:cubicBezTo>
                  <a:pt x="800991" y="1376082"/>
                  <a:pt x="816457" y="1369581"/>
                  <a:pt x="827885" y="1358153"/>
                </a:cubicBezTo>
                <a:cubicBezTo>
                  <a:pt x="836850" y="1349188"/>
                  <a:pt x="844636" y="1338865"/>
                  <a:pt x="854779" y="1331258"/>
                </a:cubicBezTo>
                <a:cubicBezTo>
                  <a:pt x="880637" y="1311864"/>
                  <a:pt x="912605" y="1300325"/>
                  <a:pt x="935461" y="1277470"/>
                </a:cubicBezTo>
                <a:cubicBezTo>
                  <a:pt x="944426" y="1268505"/>
                  <a:pt x="951016" y="1256246"/>
                  <a:pt x="962356" y="1250576"/>
                </a:cubicBezTo>
                <a:cubicBezTo>
                  <a:pt x="976847" y="1243331"/>
                  <a:pt x="1074042" y="1226229"/>
                  <a:pt x="1083379" y="1223682"/>
                </a:cubicBezTo>
                <a:cubicBezTo>
                  <a:pt x="1110729" y="1216223"/>
                  <a:pt x="1164061" y="1196788"/>
                  <a:pt x="1164061" y="1196788"/>
                </a:cubicBezTo>
                <a:cubicBezTo>
                  <a:pt x="1224894" y="1135957"/>
                  <a:pt x="1148834" y="1209479"/>
                  <a:pt x="1244744" y="1129553"/>
                </a:cubicBezTo>
                <a:cubicBezTo>
                  <a:pt x="1254484" y="1121437"/>
                  <a:pt x="1261738" y="1110578"/>
                  <a:pt x="1271638" y="1102658"/>
                </a:cubicBezTo>
                <a:cubicBezTo>
                  <a:pt x="1284258" y="1092562"/>
                  <a:pt x="1299564" y="1086110"/>
                  <a:pt x="1311979" y="1075764"/>
                </a:cubicBezTo>
                <a:cubicBezTo>
                  <a:pt x="1326588" y="1063590"/>
                  <a:pt x="1337881" y="1047799"/>
                  <a:pt x="1352320" y="1035423"/>
                </a:cubicBezTo>
                <a:cubicBezTo>
                  <a:pt x="1369336" y="1020838"/>
                  <a:pt x="1388891" y="1009429"/>
                  <a:pt x="1406108" y="995082"/>
                </a:cubicBezTo>
                <a:cubicBezTo>
                  <a:pt x="1427551" y="977213"/>
                  <a:pt x="1447488" y="952665"/>
                  <a:pt x="1459897" y="927847"/>
                </a:cubicBezTo>
                <a:cubicBezTo>
                  <a:pt x="1466236" y="915169"/>
                  <a:pt x="1468862" y="900953"/>
                  <a:pt x="1473344" y="887506"/>
                </a:cubicBezTo>
                <a:cubicBezTo>
                  <a:pt x="1468862" y="663388"/>
                  <a:pt x="1472808" y="438943"/>
                  <a:pt x="1459897" y="215153"/>
                </a:cubicBezTo>
                <a:cubicBezTo>
                  <a:pt x="1459167" y="202496"/>
                  <a:pt x="1439526" y="199130"/>
                  <a:pt x="1433003" y="188258"/>
                </a:cubicBezTo>
                <a:cubicBezTo>
                  <a:pt x="1425710" y="176104"/>
                  <a:pt x="1426849" y="160071"/>
                  <a:pt x="1419556" y="147917"/>
                </a:cubicBezTo>
                <a:cubicBezTo>
                  <a:pt x="1406783" y="126628"/>
                  <a:pt x="1370641" y="106343"/>
                  <a:pt x="1352320" y="94129"/>
                </a:cubicBezTo>
                <a:cubicBezTo>
                  <a:pt x="1334391" y="67235"/>
                  <a:pt x="1329196" y="23668"/>
                  <a:pt x="1298532" y="13447"/>
                </a:cubicBezTo>
                <a:lnTo>
                  <a:pt x="1258191" y="0"/>
                </a:lnTo>
                <a:close/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4084638" y="1916748"/>
            <a:ext cx="1920875" cy="1027112"/>
          </a:xfrm>
          <a:custGeom>
            <a:avLst/>
            <a:gdLst>
              <a:gd name="T0" fmla="*/ 1335829 w 1920196"/>
              <a:gd name="T1" fmla="*/ 30691 h 1025641"/>
              <a:gd name="T2" fmla="*/ 1295446 w 1920196"/>
              <a:gd name="T3" fmla="*/ 71206 h 1025641"/>
              <a:gd name="T4" fmla="*/ 1174293 w 1920196"/>
              <a:gd name="T5" fmla="*/ 138730 h 1025641"/>
              <a:gd name="T6" fmla="*/ 1120448 w 1920196"/>
              <a:gd name="T7" fmla="*/ 152235 h 1025641"/>
              <a:gd name="T8" fmla="*/ 1080065 w 1920196"/>
              <a:gd name="T9" fmla="*/ 165740 h 1025641"/>
              <a:gd name="T10" fmla="*/ 1053140 w 1920196"/>
              <a:gd name="T11" fmla="*/ 192750 h 1025641"/>
              <a:gd name="T12" fmla="*/ 1012757 w 1920196"/>
              <a:gd name="T13" fmla="*/ 206255 h 1025641"/>
              <a:gd name="T14" fmla="*/ 878143 w 1920196"/>
              <a:gd name="T15" fmla="*/ 233265 h 1025641"/>
              <a:gd name="T16" fmla="*/ 837760 w 1920196"/>
              <a:gd name="T17" fmla="*/ 246770 h 1025641"/>
              <a:gd name="T18" fmla="*/ 730069 w 1920196"/>
              <a:gd name="T19" fmla="*/ 273781 h 1025641"/>
              <a:gd name="T20" fmla="*/ 649302 w 1920196"/>
              <a:gd name="T21" fmla="*/ 327801 h 1025641"/>
              <a:gd name="T22" fmla="*/ 568533 w 1920196"/>
              <a:gd name="T23" fmla="*/ 354810 h 1025641"/>
              <a:gd name="T24" fmla="*/ 528150 w 1920196"/>
              <a:gd name="T25" fmla="*/ 381820 h 1025641"/>
              <a:gd name="T26" fmla="*/ 474305 w 1920196"/>
              <a:gd name="T27" fmla="*/ 422335 h 1025641"/>
              <a:gd name="T28" fmla="*/ 433919 w 1920196"/>
              <a:gd name="T29" fmla="*/ 435839 h 1025641"/>
              <a:gd name="T30" fmla="*/ 353152 w 1920196"/>
              <a:gd name="T31" fmla="*/ 503366 h 1025641"/>
              <a:gd name="T32" fmla="*/ 299307 w 1920196"/>
              <a:gd name="T33" fmla="*/ 597900 h 1025641"/>
              <a:gd name="T34" fmla="*/ 285845 w 1920196"/>
              <a:gd name="T35" fmla="*/ 638415 h 1025641"/>
              <a:gd name="T36" fmla="*/ 245462 w 1920196"/>
              <a:gd name="T37" fmla="*/ 651920 h 1025641"/>
              <a:gd name="T38" fmla="*/ 191617 w 1920196"/>
              <a:gd name="T39" fmla="*/ 719445 h 1025641"/>
              <a:gd name="T40" fmla="*/ 110847 w 1920196"/>
              <a:gd name="T41" fmla="*/ 773466 h 1025641"/>
              <a:gd name="T42" fmla="*/ 30081 w 1920196"/>
              <a:gd name="T43" fmla="*/ 827485 h 1025641"/>
              <a:gd name="T44" fmla="*/ 3157 w 1920196"/>
              <a:gd name="T45" fmla="*/ 868000 h 1025641"/>
              <a:gd name="T46" fmla="*/ 16619 w 1920196"/>
              <a:gd name="T47" fmla="*/ 962537 h 1025641"/>
              <a:gd name="T48" fmla="*/ 57002 w 1920196"/>
              <a:gd name="T49" fmla="*/ 989545 h 1025641"/>
              <a:gd name="T50" fmla="*/ 151231 w 1920196"/>
              <a:gd name="T51" fmla="*/ 1030060 h 1025641"/>
              <a:gd name="T52" fmla="*/ 716607 w 1920196"/>
              <a:gd name="T53" fmla="*/ 1016556 h 1025641"/>
              <a:gd name="T54" fmla="*/ 837760 w 1920196"/>
              <a:gd name="T55" fmla="*/ 949030 h 1025641"/>
              <a:gd name="T56" fmla="*/ 1093526 w 1920196"/>
              <a:gd name="T57" fmla="*/ 922021 h 1025641"/>
              <a:gd name="T58" fmla="*/ 1174293 w 1920196"/>
              <a:gd name="T59" fmla="*/ 895010 h 1025641"/>
              <a:gd name="T60" fmla="*/ 1308908 w 1920196"/>
              <a:gd name="T61" fmla="*/ 868000 h 1025641"/>
              <a:gd name="T62" fmla="*/ 1416598 w 1920196"/>
              <a:gd name="T63" fmla="*/ 827485 h 1025641"/>
              <a:gd name="T64" fmla="*/ 1551210 w 1920196"/>
              <a:gd name="T65" fmla="*/ 800475 h 1025641"/>
              <a:gd name="T66" fmla="*/ 1591594 w 1920196"/>
              <a:gd name="T67" fmla="*/ 786971 h 1025641"/>
              <a:gd name="T68" fmla="*/ 1631979 w 1920196"/>
              <a:gd name="T69" fmla="*/ 759960 h 1025641"/>
              <a:gd name="T70" fmla="*/ 1712745 w 1920196"/>
              <a:gd name="T71" fmla="*/ 732951 h 1025641"/>
              <a:gd name="T72" fmla="*/ 1739669 w 1920196"/>
              <a:gd name="T73" fmla="*/ 692435 h 1025641"/>
              <a:gd name="T74" fmla="*/ 1833898 w 1920196"/>
              <a:gd name="T75" fmla="*/ 584396 h 1025641"/>
              <a:gd name="T76" fmla="*/ 1860821 w 1920196"/>
              <a:gd name="T77" fmla="*/ 489862 h 1025641"/>
              <a:gd name="T78" fmla="*/ 1887743 w 1920196"/>
              <a:gd name="T79" fmla="*/ 435839 h 1025641"/>
              <a:gd name="T80" fmla="*/ 1887743 w 1920196"/>
              <a:gd name="T81" fmla="*/ 206255 h 1025641"/>
              <a:gd name="T82" fmla="*/ 1806976 w 1920196"/>
              <a:gd name="T83" fmla="*/ 125225 h 1025641"/>
              <a:gd name="T84" fmla="*/ 1685824 w 1920196"/>
              <a:gd name="T85" fmla="*/ 57701 h 1025641"/>
              <a:gd name="T86" fmla="*/ 1631979 w 1920196"/>
              <a:gd name="T87" fmla="*/ 17187 h 1025641"/>
              <a:gd name="T88" fmla="*/ 1578134 w 1920196"/>
              <a:gd name="T89" fmla="*/ 3679 h 1025641"/>
              <a:gd name="T90" fmla="*/ 1335829 w 1920196"/>
              <a:gd name="T91" fmla="*/ 30691 h 10256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20196"/>
              <a:gd name="T139" fmla="*/ 0 h 1025641"/>
              <a:gd name="T140" fmla="*/ 1920196 w 1920196"/>
              <a:gd name="T141" fmla="*/ 1025641 h 10256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20196" h="1025641">
                <a:moveTo>
                  <a:pt x="1334413" y="30559"/>
                </a:moveTo>
                <a:cubicBezTo>
                  <a:pt x="1287348" y="41765"/>
                  <a:pt x="1309286" y="59490"/>
                  <a:pt x="1294072" y="70900"/>
                </a:cubicBezTo>
                <a:cubicBezTo>
                  <a:pt x="1276956" y="83737"/>
                  <a:pt x="1198590" y="128557"/>
                  <a:pt x="1173048" y="138135"/>
                </a:cubicBezTo>
                <a:cubicBezTo>
                  <a:pt x="1155744" y="144624"/>
                  <a:pt x="1137030" y="146505"/>
                  <a:pt x="1119260" y="151582"/>
                </a:cubicBezTo>
                <a:cubicBezTo>
                  <a:pt x="1105631" y="155476"/>
                  <a:pt x="1092366" y="160547"/>
                  <a:pt x="1078919" y="165029"/>
                </a:cubicBezTo>
                <a:cubicBezTo>
                  <a:pt x="1069954" y="173994"/>
                  <a:pt x="1062896" y="185400"/>
                  <a:pt x="1052024" y="191923"/>
                </a:cubicBezTo>
                <a:cubicBezTo>
                  <a:pt x="1039870" y="199216"/>
                  <a:pt x="1025312" y="201476"/>
                  <a:pt x="1011683" y="205370"/>
                </a:cubicBezTo>
                <a:cubicBezTo>
                  <a:pt x="955516" y="221418"/>
                  <a:pt x="940612" y="221697"/>
                  <a:pt x="877213" y="232264"/>
                </a:cubicBezTo>
                <a:cubicBezTo>
                  <a:pt x="863766" y="236747"/>
                  <a:pt x="850623" y="242274"/>
                  <a:pt x="836872" y="245712"/>
                </a:cubicBezTo>
                <a:cubicBezTo>
                  <a:pt x="815195" y="251131"/>
                  <a:pt x="754445" y="258634"/>
                  <a:pt x="729295" y="272606"/>
                </a:cubicBezTo>
                <a:cubicBezTo>
                  <a:pt x="701040" y="288303"/>
                  <a:pt x="679277" y="316173"/>
                  <a:pt x="648613" y="326394"/>
                </a:cubicBezTo>
                <a:lnTo>
                  <a:pt x="567930" y="353288"/>
                </a:lnTo>
                <a:cubicBezTo>
                  <a:pt x="554483" y="362253"/>
                  <a:pt x="540740" y="370788"/>
                  <a:pt x="527589" y="380182"/>
                </a:cubicBezTo>
                <a:cubicBezTo>
                  <a:pt x="509352" y="393209"/>
                  <a:pt x="493260" y="409404"/>
                  <a:pt x="473801" y="420523"/>
                </a:cubicBezTo>
                <a:cubicBezTo>
                  <a:pt x="461494" y="427555"/>
                  <a:pt x="446138" y="427631"/>
                  <a:pt x="433460" y="433970"/>
                </a:cubicBezTo>
                <a:cubicBezTo>
                  <a:pt x="403238" y="449081"/>
                  <a:pt x="374020" y="475715"/>
                  <a:pt x="352777" y="501206"/>
                </a:cubicBezTo>
                <a:cubicBezTo>
                  <a:pt x="332917" y="525038"/>
                  <a:pt x="310594" y="568257"/>
                  <a:pt x="298989" y="595335"/>
                </a:cubicBezTo>
                <a:cubicBezTo>
                  <a:pt x="293405" y="608363"/>
                  <a:pt x="295565" y="625653"/>
                  <a:pt x="285542" y="635676"/>
                </a:cubicBezTo>
                <a:cubicBezTo>
                  <a:pt x="275519" y="645699"/>
                  <a:pt x="258648" y="644641"/>
                  <a:pt x="245201" y="649123"/>
                </a:cubicBezTo>
                <a:cubicBezTo>
                  <a:pt x="227560" y="675585"/>
                  <a:pt x="216959" y="697200"/>
                  <a:pt x="191413" y="716359"/>
                </a:cubicBezTo>
                <a:cubicBezTo>
                  <a:pt x="165555" y="735753"/>
                  <a:pt x="133586" y="747291"/>
                  <a:pt x="110730" y="770147"/>
                </a:cubicBezTo>
                <a:cubicBezTo>
                  <a:pt x="60366" y="820511"/>
                  <a:pt x="88430" y="804474"/>
                  <a:pt x="30048" y="823935"/>
                </a:cubicBezTo>
                <a:cubicBezTo>
                  <a:pt x="21083" y="837382"/>
                  <a:pt x="4762" y="848195"/>
                  <a:pt x="3154" y="864276"/>
                </a:cubicBezTo>
                <a:cubicBezTo>
                  <a:pt x="0" y="895814"/>
                  <a:pt x="3728" y="929443"/>
                  <a:pt x="16601" y="958406"/>
                </a:cubicBezTo>
                <a:cubicBezTo>
                  <a:pt x="23165" y="973174"/>
                  <a:pt x="42910" y="977282"/>
                  <a:pt x="56942" y="985300"/>
                </a:cubicBezTo>
                <a:cubicBezTo>
                  <a:pt x="103469" y="1011887"/>
                  <a:pt x="105812" y="1010555"/>
                  <a:pt x="151072" y="1025641"/>
                </a:cubicBezTo>
                <a:cubicBezTo>
                  <a:pt x="339331" y="1021159"/>
                  <a:pt x="527722" y="1020555"/>
                  <a:pt x="715848" y="1012194"/>
                </a:cubicBezTo>
                <a:cubicBezTo>
                  <a:pt x="823908" y="1007391"/>
                  <a:pt x="659897" y="963589"/>
                  <a:pt x="836872" y="944959"/>
                </a:cubicBezTo>
                <a:lnTo>
                  <a:pt x="1092366" y="918064"/>
                </a:lnTo>
                <a:cubicBezTo>
                  <a:pt x="1119260" y="909099"/>
                  <a:pt x="1145546" y="898046"/>
                  <a:pt x="1173048" y="891170"/>
                </a:cubicBezTo>
                <a:cubicBezTo>
                  <a:pt x="1217395" y="880083"/>
                  <a:pt x="1307519" y="864276"/>
                  <a:pt x="1307519" y="864276"/>
                </a:cubicBezTo>
                <a:cubicBezTo>
                  <a:pt x="1322645" y="858226"/>
                  <a:pt x="1390182" y="829684"/>
                  <a:pt x="1415095" y="823935"/>
                </a:cubicBezTo>
                <a:cubicBezTo>
                  <a:pt x="1459636" y="813656"/>
                  <a:pt x="1505025" y="807320"/>
                  <a:pt x="1549566" y="797041"/>
                </a:cubicBezTo>
                <a:cubicBezTo>
                  <a:pt x="1563377" y="793854"/>
                  <a:pt x="1577229" y="789933"/>
                  <a:pt x="1589907" y="783594"/>
                </a:cubicBezTo>
                <a:cubicBezTo>
                  <a:pt x="1604362" y="776366"/>
                  <a:pt x="1615480" y="763264"/>
                  <a:pt x="1630248" y="756700"/>
                </a:cubicBezTo>
                <a:cubicBezTo>
                  <a:pt x="1656153" y="745186"/>
                  <a:pt x="1710930" y="729806"/>
                  <a:pt x="1710930" y="729806"/>
                </a:cubicBezTo>
                <a:cubicBezTo>
                  <a:pt x="1719895" y="716359"/>
                  <a:pt x="1727182" y="701627"/>
                  <a:pt x="1737824" y="689464"/>
                </a:cubicBezTo>
                <a:cubicBezTo>
                  <a:pt x="1778719" y="642727"/>
                  <a:pt x="1806737" y="632322"/>
                  <a:pt x="1831954" y="581888"/>
                </a:cubicBezTo>
                <a:cubicBezTo>
                  <a:pt x="1848208" y="549380"/>
                  <a:pt x="1845923" y="522226"/>
                  <a:pt x="1858848" y="487759"/>
                </a:cubicBezTo>
                <a:cubicBezTo>
                  <a:pt x="1865887" y="468989"/>
                  <a:pt x="1876777" y="451900"/>
                  <a:pt x="1885742" y="433970"/>
                </a:cubicBezTo>
                <a:cubicBezTo>
                  <a:pt x="1901683" y="354267"/>
                  <a:pt x="1920196" y="293966"/>
                  <a:pt x="1885742" y="205370"/>
                </a:cubicBezTo>
                <a:cubicBezTo>
                  <a:pt x="1871957" y="169922"/>
                  <a:pt x="1836706" y="145785"/>
                  <a:pt x="1805060" y="124688"/>
                </a:cubicBezTo>
                <a:cubicBezTo>
                  <a:pt x="1712583" y="63038"/>
                  <a:pt x="1755041" y="81121"/>
                  <a:pt x="1684036" y="57453"/>
                </a:cubicBezTo>
                <a:cubicBezTo>
                  <a:pt x="1666107" y="44006"/>
                  <a:pt x="1650294" y="27135"/>
                  <a:pt x="1630248" y="17112"/>
                </a:cubicBezTo>
                <a:cubicBezTo>
                  <a:pt x="1613718" y="8847"/>
                  <a:pt x="1594922" y="4503"/>
                  <a:pt x="1576460" y="3664"/>
                </a:cubicBezTo>
                <a:cubicBezTo>
                  <a:pt x="1495861" y="0"/>
                  <a:pt x="1381478" y="19353"/>
                  <a:pt x="1334413" y="30559"/>
                </a:cubicBezTo>
                <a:close/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6315075" y="1945323"/>
            <a:ext cx="2359025" cy="1011237"/>
          </a:xfrm>
          <a:custGeom>
            <a:avLst/>
            <a:gdLst>
              <a:gd name="T0" fmla="*/ 1270583 w 2357777"/>
              <a:gd name="T1" fmla="*/ 2244 h 1010770"/>
              <a:gd name="T2" fmla="*/ 1176304 w 2357777"/>
              <a:gd name="T3" fmla="*/ 42642 h 1010770"/>
              <a:gd name="T4" fmla="*/ 1135899 w 2357777"/>
              <a:gd name="T5" fmla="*/ 83037 h 1010770"/>
              <a:gd name="T6" fmla="*/ 1055088 w 2357777"/>
              <a:gd name="T7" fmla="*/ 109970 h 1010770"/>
              <a:gd name="T8" fmla="*/ 974276 w 2357777"/>
              <a:gd name="T9" fmla="*/ 163833 h 1010770"/>
              <a:gd name="T10" fmla="*/ 920403 w 2357777"/>
              <a:gd name="T11" fmla="*/ 177298 h 1010770"/>
              <a:gd name="T12" fmla="*/ 799187 w 2357777"/>
              <a:gd name="T13" fmla="*/ 204228 h 1010770"/>
              <a:gd name="T14" fmla="*/ 718376 w 2357777"/>
              <a:gd name="T15" fmla="*/ 231162 h 1010770"/>
              <a:gd name="T16" fmla="*/ 543287 w 2357777"/>
              <a:gd name="T17" fmla="*/ 258092 h 1010770"/>
              <a:gd name="T18" fmla="*/ 408601 w 2357777"/>
              <a:gd name="T19" fmla="*/ 311955 h 1010770"/>
              <a:gd name="T20" fmla="*/ 327791 w 2357777"/>
              <a:gd name="T21" fmla="*/ 338886 h 1010770"/>
              <a:gd name="T22" fmla="*/ 246982 w 2357777"/>
              <a:gd name="T23" fmla="*/ 406215 h 1010770"/>
              <a:gd name="T24" fmla="*/ 206575 w 2357777"/>
              <a:gd name="T25" fmla="*/ 433146 h 1010770"/>
              <a:gd name="T26" fmla="*/ 179638 w 2357777"/>
              <a:gd name="T27" fmla="*/ 460077 h 1010770"/>
              <a:gd name="T28" fmla="*/ 139234 w 2357777"/>
              <a:gd name="T29" fmla="*/ 487010 h 1010770"/>
              <a:gd name="T30" fmla="*/ 71891 w 2357777"/>
              <a:gd name="T31" fmla="*/ 581269 h 1010770"/>
              <a:gd name="T32" fmla="*/ 31487 w 2357777"/>
              <a:gd name="T33" fmla="*/ 621666 h 1010770"/>
              <a:gd name="T34" fmla="*/ 4548 w 2357777"/>
              <a:gd name="T35" fmla="*/ 702460 h 1010770"/>
              <a:gd name="T36" fmla="*/ 31487 w 2357777"/>
              <a:gd name="T37" fmla="*/ 931378 h 1010770"/>
              <a:gd name="T38" fmla="*/ 58423 w 2357777"/>
              <a:gd name="T39" fmla="*/ 985241 h 1010770"/>
              <a:gd name="T40" fmla="*/ 98827 w 2357777"/>
              <a:gd name="T41" fmla="*/ 1012171 h 1010770"/>
              <a:gd name="T42" fmla="*/ 664503 w 2357777"/>
              <a:gd name="T43" fmla="*/ 998706 h 1010770"/>
              <a:gd name="T44" fmla="*/ 785718 w 2357777"/>
              <a:gd name="T45" fmla="*/ 958309 h 1010770"/>
              <a:gd name="T46" fmla="*/ 879997 w 2357777"/>
              <a:gd name="T47" fmla="*/ 944843 h 1010770"/>
              <a:gd name="T48" fmla="*/ 1203241 w 2357777"/>
              <a:gd name="T49" fmla="*/ 917913 h 1010770"/>
              <a:gd name="T50" fmla="*/ 1337925 w 2357777"/>
              <a:gd name="T51" fmla="*/ 904447 h 1010770"/>
              <a:gd name="T52" fmla="*/ 1526483 w 2357777"/>
              <a:gd name="T53" fmla="*/ 850583 h 1010770"/>
              <a:gd name="T54" fmla="*/ 1566888 w 2357777"/>
              <a:gd name="T55" fmla="*/ 837117 h 1010770"/>
              <a:gd name="T56" fmla="*/ 1795852 w 2357777"/>
              <a:gd name="T57" fmla="*/ 783255 h 1010770"/>
              <a:gd name="T58" fmla="*/ 1863194 w 2357777"/>
              <a:gd name="T59" fmla="*/ 756323 h 1010770"/>
              <a:gd name="T60" fmla="*/ 1917068 w 2357777"/>
              <a:gd name="T61" fmla="*/ 702460 h 1010770"/>
              <a:gd name="T62" fmla="*/ 2024815 w 2357777"/>
              <a:gd name="T63" fmla="*/ 648597 h 1010770"/>
              <a:gd name="T64" fmla="*/ 2146030 w 2357777"/>
              <a:gd name="T65" fmla="*/ 594736 h 1010770"/>
              <a:gd name="T66" fmla="*/ 2226841 w 2357777"/>
              <a:gd name="T67" fmla="*/ 567803 h 1010770"/>
              <a:gd name="T68" fmla="*/ 2267246 w 2357777"/>
              <a:gd name="T69" fmla="*/ 540873 h 1010770"/>
              <a:gd name="T70" fmla="*/ 2361524 w 2357777"/>
              <a:gd name="T71" fmla="*/ 433146 h 1010770"/>
              <a:gd name="T72" fmla="*/ 2334586 w 2357777"/>
              <a:gd name="T73" fmla="*/ 244627 h 1010770"/>
              <a:gd name="T74" fmla="*/ 2307650 w 2357777"/>
              <a:gd name="T75" fmla="*/ 204228 h 1010770"/>
              <a:gd name="T76" fmla="*/ 2226841 w 2357777"/>
              <a:gd name="T77" fmla="*/ 136900 h 1010770"/>
              <a:gd name="T78" fmla="*/ 2119092 w 2357777"/>
              <a:gd name="T79" fmla="*/ 83037 h 1010770"/>
              <a:gd name="T80" fmla="*/ 1822789 w 2357777"/>
              <a:gd name="T81" fmla="*/ 56107 h 1010770"/>
              <a:gd name="T82" fmla="*/ 1715041 w 2357777"/>
              <a:gd name="T83" fmla="*/ 42642 h 1010770"/>
              <a:gd name="T84" fmla="*/ 1539951 w 2357777"/>
              <a:gd name="T85" fmla="*/ 29174 h 1010770"/>
              <a:gd name="T86" fmla="*/ 1270583 w 2357777"/>
              <a:gd name="T87" fmla="*/ 2244 h 10107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57777"/>
              <a:gd name="T133" fmla="*/ 0 h 1010770"/>
              <a:gd name="T134" fmla="*/ 2357777 w 2357777"/>
              <a:gd name="T135" fmla="*/ 1010770 h 10107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57777" h="1010770">
                <a:moveTo>
                  <a:pt x="1268565" y="2241"/>
                </a:moveTo>
                <a:cubicBezTo>
                  <a:pt x="1208053" y="4482"/>
                  <a:pt x="1203515" y="21811"/>
                  <a:pt x="1174436" y="42582"/>
                </a:cubicBezTo>
                <a:cubicBezTo>
                  <a:pt x="1158961" y="53635"/>
                  <a:pt x="1150719" y="73688"/>
                  <a:pt x="1134095" y="82923"/>
                </a:cubicBezTo>
                <a:cubicBezTo>
                  <a:pt x="1109313" y="96690"/>
                  <a:pt x="1077000" y="94092"/>
                  <a:pt x="1053412" y="109817"/>
                </a:cubicBezTo>
                <a:cubicBezTo>
                  <a:pt x="1026518" y="127746"/>
                  <a:pt x="1004087" y="155766"/>
                  <a:pt x="972730" y="163605"/>
                </a:cubicBezTo>
                <a:cubicBezTo>
                  <a:pt x="954801" y="168087"/>
                  <a:pt x="936983" y="173043"/>
                  <a:pt x="918942" y="177052"/>
                </a:cubicBezTo>
                <a:cubicBezTo>
                  <a:pt x="869591" y="188019"/>
                  <a:pt x="844764" y="189892"/>
                  <a:pt x="797918" y="203946"/>
                </a:cubicBezTo>
                <a:cubicBezTo>
                  <a:pt x="770765" y="212092"/>
                  <a:pt x="745300" y="226832"/>
                  <a:pt x="717236" y="230841"/>
                </a:cubicBezTo>
                <a:cubicBezTo>
                  <a:pt x="697330" y="233685"/>
                  <a:pt x="567302" y="251515"/>
                  <a:pt x="542424" y="257735"/>
                </a:cubicBezTo>
                <a:cubicBezTo>
                  <a:pt x="423500" y="287466"/>
                  <a:pt x="500692" y="274428"/>
                  <a:pt x="407953" y="311523"/>
                </a:cubicBezTo>
                <a:cubicBezTo>
                  <a:pt x="381632" y="322051"/>
                  <a:pt x="350859" y="322692"/>
                  <a:pt x="327271" y="338417"/>
                </a:cubicBezTo>
                <a:cubicBezTo>
                  <a:pt x="227112" y="405190"/>
                  <a:pt x="350127" y="319371"/>
                  <a:pt x="246589" y="405652"/>
                </a:cubicBezTo>
                <a:cubicBezTo>
                  <a:pt x="234174" y="415998"/>
                  <a:pt x="218868" y="422450"/>
                  <a:pt x="206248" y="432546"/>
                </a:cubicBezTo>
                <a:cubicBezTo>
                  <a:pt x="196348" y="440466"/>
                  <a:pt x="189253" y="451521"/>
                  <a:pt x="179353" y="459441"/>
                </a:cubicBezTo>
                <a:cubicBezTo>
                  <a:pt x="166733" y="469537"/>
                  <a:pt x="150440" y="474907"/>
                  <a:pt x="139012" y="486335"/>
                </a:cubicBezTo>
                <a:cubicBezTo>
                  <a:pt x="90568" y="534779"/>
                  <a:pt x="109953" y="534652"/>
                  <a:pt x="71777" y="580464"/>
                </a:cubicBezTo>
                <a:cubicBezTo>
                  <a:pt x="59603" y="595073"/>
                  <a:pt x="44883" y="607358"/>
                  <a:pt x="31436" y="620805"/>
                </a:cubicBezTo>
                <a:cubicBezTo>
                  <a:pt x="22471" y="647699"/>
                  <a:pt x="2522" y="673211"/>
                  <a:pt x="4542" y="701488"/>
                </a:cubicBezTo>
                <a:cubicBezTo>
                  <a:pt x="10542" y="785491"/>
                  <a:pt x="0" y="856737"/>
                  <a:pt x="31436" y="930088"/>
                </a:cubicBezTo>
                <a:cubicBezTo>
                  <a:pt x="39332" y="948513"/>
                  <a:pt x="45497" y="968477"/>
                  <a:pt x="58330" y="983876"/>
                </a:cubicBezTo>
                <a:cubicBezTo>
                  <a:pt x="68676" y="996291"/>
                  <a:pt x="85224" y="1001805"/>
                  <a:pt x="98671" y="1010770"/>
                </a:cubicBezTo>
                <a:lnTo>
                  <a:pt x="663448" y="997323"/>
                </a:lnTo>
                <a:cubicBezTo>
                  <a:pt x="774472" y="992599"/>
                  <a:pt x="689075" y="982999"/>
                  <a:pt x="784471" y="956982"/>
                </a:cubicBezTo>
                <a:cubicBezTo>
                  <a:pt x="815049" y="948643"/>
                  <a:pt x="847150" y="947466"/>
                  <a:pt x="878600" y="943535"/>
                </a:cubicBezTo>
                <a:cubicBezTo>
                  <a:pt x="1051800" y="921885"/>
                  <a:pt x="983689" y="934052"/>
                  <a:pt x="1201330" y="916641"/>
                </a:cubicBezTo>
                <a:cubicBezTo>
                  <a:pt x="1246233" y="913049"/>
                  <a:pt x="1290977" y="907676"/>
                  <a:pt x="1335800" y="903194"/>
                </a:cubicBezTo>
                <a:cubicBezTo>
                  <a:pt x="1469222" y="836482"/>
                  <a:pt x="1362109" y="878850"/>
                  <a:pt x="1524059" y="849405"/>
                </a:cubicBezTo>
                <a:cubicBezTo>
                  <a:pt x="1538005" y="846869"/>
                  <a:pt x="1550649" y="839396"/>
                  <a:pt x="1564400" y="835958"/>
                </a:cubicBezTo>
                <a:cubicBezTo>
                  <a:pt x="1632057" y="819044"/>
                  <a:pt x="1725338" y="802989"/>
                  <a:pt x="1793000" y="782170"/>
                </a:cubicBezTo>
                <a:cubicBezTo>
                  <a:pt x="1816071" y="775071"/>
                  <a:pt x="1837824" y="764241"/>
                  <a:pt x="1860236" y="755276"/>
                </a:cubicBezTo>
                <a:cubicBezTo>
                  <a:pt x="1878165" y="737347"/>
                  <a:pt x="1894009" y="717055"/>
                  <a:pt x="1914024" y="701488"/>
                </a:cubicBezTo>
                <a:cubicBezTo>
                  <a:pt x="1982047" y="648581"/>
                  <a:pt x="1962628" y="672271"/>
                  <a:pt x="2021600" y="647699"/>
                </a:cubicBezTo>
                <a:cubicBezTo>
                  <a:pt x="2062350" y="630720"/>
                  <a:pt x="2101635" y="610306"/>
                  <a:pt x="2142624" y="593911"/>
                </a:cubicBezTo>
                <a:cubicBezTo>
                  <a:pt x="2168945" y="583383"/>
                  <a:pt x="2197401" y="578530"/>
                  <a:pt x="2223306" y="567017"/>
                </a:cubicBezTo>
                <a:cubicBezTo>
                  <a:pt x="2238075" y="560453"/>
                  <a:pt x="2251377" y="550641"/>
                  <a:pt x="2263648" y="540123"/>
                </a:cubicBezTo>
                <a:cubicBezTo>
                  <a:pt x="2312393" y="498342"/>
                  <a:pt x="2320688" y="481999"/>
                  <a:pt x="2357777" y="432546"/>
                </a:cubicBezTo>
                <a:cubicBezTo>
                  <a:pt x="2354341" y="394752"/>
                  <a:pt x="2356753" y="296028"/>
                  <a:pt x="2330883" y="244288"/>
                </a:cubicBezTo>
                <a:cubicBezTo>
                  <a:pt x="2323655" y="229833"/>
                  <a:pt x="2314335" y="216362"/>
                  <a:pt x="2303989" y="203946"/>
                </a:cubicBezTo>
                <a:cubicBezTo>
                  <a:pt x="2280276" y="175490"/>
                  <a:pt x="2255628" y="154341"/>
                  <a:pt x="2223306" y="136711"/>
                </a:cubicBezTo>
                <a:cubicBezTo>
                  <a:pt x="2188110" y="117513"/>
                  <a:pt x="2155276" y="89514"/>
                  <a:pt x="2115730" y="82923"/>
                </a:cubicBezTo>
                <a:cubicBezTo>
                  <a:pt x="1941178" y="53831"/>
                  <a:pt x="2122850" y="81275"/>
                  <a:pt x="1819895" y="56029"/>
                </a:cubicBezTo>
                <a:cubicBezTo>
                  <a:pt x="1783882" y="53028"/>
                  <a:pt x="1748293" y="46008"/>
                  <a:pt x="1712318" y="42582"/>
                </a:cubicBezTo>
                <a:cubicBezTo>
                  <a:pt x="1654138" y="37041"/>
                  <a:pt x="1595842" y="32670"/>
                  <a:pt x="1537506" y="29135"/>
                </a:cubicBezTo>
                <a:cubicBezTo>
                  <a:pt x="1308243" y="15240"/>
                  <a:pt x="1329077" y="0"/>
                  <a:pt x="1268565" y="2241"/>
                </a:cubicBezTo>
                <a:close/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241300" y="3664585"/>
            <a:ext cx="1963738" cy="695325"/>
          </a:xfrm>
          <a:custGeom>
            <a:avLst/>
            <a:gdLst>
              <a:gd name="T0" fmla="*/ 376788 w 1963271"/>
              <a:gd name="T1" fmla="*/ 85186 h 695751"/>
              <a:gd name="T2" fmla="*/ 161479 w 1963271"/>
              <a:gd name="T3" fmla="*/ 112030 h 695751"/>
              <a:gd name="T4" fmla="*/ 121111 w 1963271"/>
              <a:gd name="T5" fmla="*/ 138876 h 695751"/>
              <a:gd name="T6" fmla="*/ 94195 w 1963271"/>
              <a:gd name="T7" fmla="*/ 179142 h 695751"/>
              <a:gd name="T8" fmla="*/ 53827 w 1963271"/>
              <a:gd name="T9" fmla="*/ 219409 h 695751"/>
              <a:gd name="T10" fmla="*/ 26912 w 1963271"/>
              <a:gd name="T11" fmla="*/ 299943 h 695751"/>
              <a:gd name="T12" fmla="*/ 13456 w 1963271"/>
              <a:gd name="T13" fmla="*/ 340211 h 695751"/>
              <a:gd name="T14" fmla="*/ 0 w 1963271"/>
              <a:gd name="T15" fmla="*/ 380479 h 695751"/>
              <a:gd name="T16" fmla="*/ 26912 w 1963271"/>
              <a:gd name="T17" fmla="*/ 487857 h 695751"/>
              <a:gd name="T18" fmla="*/ 40371 w 1963271"/>
              <a:gd name="T19" fmla="*/ 528123 h 695751"/>
              <a:gd name="T20" fmla="*/ 174938 w 1963271"/>
              <a:gd name="T21" fmla="*/ 568392 h 695751"/>
              <a:gd name="T22" fmla="*/ 336417 w 1963271"/>
              <a:gd name="T23" fmla="*/ 608659 h 695751"/>
              <a:gd name="T24" fmla="*/ 457527 w 1963271"/>
              <a:gd name="T25" fmla="*/ 648925 h 695751"/>
              <a:gd name="T26" fmla="*/ 497895 w 1963271"/>
              <a:gd name="T27" fmla="*/ 662348 h 695751"/>
              <a:gd name="T28" fmla="*/ 1197643 w 1963271"/>
              <a:gd name="T29" fmla="*/ 689193 h 695751"/>
              <a:gd name="T30" fmla="*/ 1601343 w 1963271"/>
              <a:gd name="T31" fmla="*/ 675770 h 695751"/>
              <a:gd name="T32" fmla="*/ 1708995 w 1963271"/>
              <a:gd name="T33" fmla="*/ 648925 h 695751"/>
              <a:gd name="T34" fmla="*/ 1762822 w 1963271"/>
              <a:gd name="T35" fmla="*/ 635503 h 695751"/>
              <a:gd name="T36" fmla="*/ 1803193 w 1963271"/>
              <a:gd name="T37" fmla="*/ 608659 h 695751"/>
              <a:gd name="T38" fmla="*/ 1883932 w 1963271"/>
              <a:gd name="T39" fmla="*/ 581814 h 695751"/>
              <a:gd name="T40" fmla="*/ 1964672 w 1963271"/>
              <a:gd name="T41" fmla="*/ 474434 h 695751"/>
              <a:gd name="T42" fmla="*/ 1937760 w 1963271"/>
              <a:gd name="T43" fmla="*/ 326790 h 695751"/>
              <a:gd name="T44" fmla="*/ 1870476 w 1963271"/>
              <a:gd name="T45" fmla="*/ 273100 h 695751"/>
              <a:gd name="T46" fmla="*/ 1843561 w 1963271"/>
              <a:gd name="T47" fmla="*/ 232831 h 695751"/>
              <a:gd name="T48" fmla="*/ 1762822 w 1963271"/>
              <a:gd name="T49" fmla="*/ 192565 h 695751"/>
              <a:gd name="T50" fmla="*/ 1708995 w 1963271"/>
              <a:gd name="T51" fmla="*/ 152299 h 695751"/>
              <a:gd name="T52" fmla="*/ 1655170 w 1963271"/>
              <a:gd name="T53" fmla="*/ 138876 h 695751"/>
              <a:gd name="T54" fmla="*/ 1614799 w 1963271"/>
              <a:gd name="T55" fmla="*/ 125453 h 695751"/>
              <a:gd name="T56" fmla="*/ 1547516 w 1963271"/>
              <a:gd name="T57" fmla="*/ 112030 h 695751"/>
              <a:gd name="T58" fmla="*/ 1466776 w 1963271"/>
              <a:gd name="T59" fmla="*/ 85186 h 695751"/>
              <a:gd name="T60" fmla="*/ 1412949 w 1963271"/>
              <a:gd name="T61" fmla="*/ 71763 h 695751"/>
              <a:gd name="T62" fmla="*/ 1372579 w 1963271"/>
              <a:gd name="T63" fmla="*/ 58340 h 695751"/>
              <a:gd name="T64" fmla="*/ 1063077 w 1963271"/>
              <a:gd name="T65" fmla="*/ 44917 h 695751"/>
              <a:gd name="T66" fmla="*/ 1022706 w 1963271"/>
              <a:gd name="T67" fmla="*/ 31497 h 695751"/>
              <a:gd name="T68" fmla="*/ 901595 w 1963271"/>
              <a:gd name="T69" fmla="*/ 4651 h 695751"/>
              <a:gd name="T70" fmla="*/ 511354 w 1963271"/>
              <a:gd name="T71" fmla="*/ 18074 h 695751"/>
              <a:gd name="T72" fmla="*/ 309504 w 1963271"/>
              <a:gd name="T73" fmla="*/ 31497 h 695751"/>
              <a:gd name="T74" fmla="*/ 309504 w 1963271"/>
              <a:gd name="T75" fmla="*/ 85186 h 6957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63271"/>
              <a:gd name="T115" fmla="*/ 0 h 695751"/>
              <a:gd name="T116" fmla="*/ 1963271 w 1963271"/>
              <a:gd name="T117" fmla="*/ 695751 h 6957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63271" h="695751">
                <a:moveTo>
                  <a:pt x="376518" y="85342"/>
                </a:moveTo>
                <a:cubicBezTo>
                  <a:pt x="357093" y="86961"/>
                  <a:pt x="212610" y="90275"/>
                  <a:pt x="161365" y="112237"/>
                </a:cubicBezTo>
                <a:cubicBezTo>
                  <a:pt x="146510" y="118603"/>
                  <a:pt x="134471" y="130166"/>
                  <a:pt x="121024" y="139131"/>
                </a:cubicBezTo>
                <a:cubicBezTo>
                  <a:pt x="112059" y="152578"/>
                  <a:pt x="104475" y="167056"/>
                  <a:pt x="94129" y="179472"/>
                </a:cubicBezTo>
                <a:cubicBezTo>
                  <a:pt x="81955" y="194081"/>
                  <a:pt x="63023" y="203189"/>
                  <a:pt x="53788" y="219813"/>
                </a:cubicBezTo>
                <a:cubicBezTo>
                  <a:pt x="40021" y="244594"/>
                  <a:pt x="35859" y="273601"/>
                  <a:pt x="26894" y="300495"/>
                </a:cubicBezTo>
                <a:lnTo>
                  <a:pt x="13447" y="340837"/>
                </a:lnTo>
                <a:lnTo>
                  <a:pt x="0" y="381178"/>
                </a:lnTo>
                <a:cubicBezTo>
                  <a:pt x="8965" y="417037"/>
                  <a:pt x="15206" y="453689"/>
                  <a:pt x="26894" y="488754"/>
                </a:cubicBezTo>
                <a:cubicBezTo>
                  <a:pt x="31376" y="502201"/>
                  <a:pt x="28807" y="520856"/>
                  <a:pt x="40341" y="529095"/>
                </a:cubicBezTo>
                <a:cubicBezTo>
                  <a:pt x="63295" y="545491"/>
                  <a:pt x="142585" y="559769"/>
                  <a:pt x="174812" y="569437"/>
                </a:cubicBezTo>
                <a:cubicBezTo>
                  <a:pt x="307997" y="609392"/>
                  <a:pt x="201912" y="587401"/>
                  <a:pt x="336177" y="609778"/>
                </a:cubicBezTo>
                <a:lnTo>
                  <a:pt x="457200" y="650119"/>
                </a:lnTo>
                <a:cubicBezTo>
                  <a:pt x="470647" y="654601"/>
                  <a:pt x="483437" y="662156"/>
                  <a:pt x="497541" y="663566"/>
                </a:cubicBezTo>
                <a:cubicBezTo>
                  <a:pt x="819389" y="695751"/>
                  <a:pt x="586978" y="675941"/>
                  <a:pt x="1196788" y="690460"/>
                </a:cubicBezTo>
                <a:cubicBezTo>
                  <a:pt x="1331259" y="685978"/>
                  <a:pt x="1466072" y="687602"/>
                  <a:pt x="1600200" y="677013"/>
                </a:cubicBezTo>
                <a:cubicBezTo>
                  <a:pt x="1637048" y="674104"/>
                  <a:pt x="1671918" y="659084"/>
                  <a:pt x="1707777" y="650119"/>
                </a:cubicBezTo>
                <a:lnTo>
                  <a:pt x="1761565" y="636672"/>
                </a:lnTo>
                <a:cubicBezTo>
                  <a:pt x="1775012" y="627707"/>
                  <a:pt x="1787138" y="616342"/>
                  <a:pt x="1801906" y="609778"/>
                </a:cubicBezTo>
                <a:cubicBezTo>
                  <a:pt x="1827811" y="598264"/>
                  <a:pt x="1882588" y="582884"/>
                  <a:pt x="1882588" y="582884"/>
                </a:cubicBezTo>
                <a:cubicBezTo>
                  <a:pt x="1959847" y="505625"/>
                  <a:pt x="1939801" y="545717"/>
                  <a:pt x="1963271" y="475307"/>
                </a:cubicBezTo>
                <a:cubicBezTo>
                  <a:pt x="1961708" y="464369"/>
                  <a:pt x="1949057" y="352751"/>
                  <a:pt x="1936377" y="327390"/>
                </a:cubicBezTo>
                <a:cubicBezTo>
                  <a:pt x="1926796" y="308229"/>
                  <a:pt x="1883394" y="283103"/>
                  <a:pt x="1869141" y="273601"/>
                </a:cubicBezTo>
                <a:cubicBezTo>
                  <a:pt x="1860176" y="260154"/>
                  <a:pt x="1853675" y="244688"/>
                  <a:pt x="1842247" y="233260"/>
                </a:cubicBezTo>
                <a:cubicBezTo>
                  <a:pt x="1816180" y="207193"/>
                  <a:pt x="1794375" y="203856"/>
                  <a:pt x="1761565" y="192919"/>
                </a:cubicBezTo>
                <a:cubicBezTo>
                  <a:pt x="1743636" y="179472"/>
                  <a:pt x="1727823" y="162601"/>
                  <a:pt x="1707777" y="152578"/>
                </a:cubicBezTo>
                <a:cubicBezTo>
                  <a:pt x="1691247" y="144313"/>
                  <a:pt x="1671758" y="144208"/>
                  <a:pt x="1653988" y="139131"/>
                </a:cubicBezTo>
                <a:cubicBezTo>
                  <a:pt x="1640359" y="135237"/>
                  <a:pt x="1627398" y="129122"/>
                  <a:pt x="1613647" y="125684"/>
                </a:cubicBezTo>
                <a:cubicBezTo>
                  <a:pt x="1591474" y="120141"/>
                  <a:pt x="1568462" y="118251"/>
                  <a:pt x="1546412" y="112237"/>
                </a:cubicBezTo>
                <a:cubicBezTo>
                  <a:pt x="1519062" y="104778"/>
                  <a:pt x="1493232" y="92218"/>
                  <a:pt x="1465729" y="85342"/>
                </a:cubicBezTo>
                <a:cubicBezTo>
                  <a:pt x="1447800" y="80860"/>
                  <a:pt x="1429711" y="76972"/>
                  <a:pt x="1411941" y="71895"/>
                </a:cubicBezTo>
                <a:cubicBezTo>
                  <a:pt x="1398312" y="68001"/>
                  <a:pt x="1385733" y="59535"/>
                  <a:pt x="1371600" y="58448"/>
                </a:cubicBezTo>
                <a:cubicBezTo>
                  <a:pt x="1268713" y="50534"/>
                  <a:pt x="1165412" y="49483"/>
                  <a:pt x="1062318" y="45001"/>
                </a:cubicBezTo>
                <a:cubicBezTo>
                  <a:pt x="1048871" y="40519"/>
                  <a:pt x="1035814" y="34629"/>
                  <a:pt x="1021977" y="31554"/>
                </a:cubicBezTo>
                <a:cubicBezTo>
                  <a:pt x="879981" y="0"/>
                  <a:pt x="991766" y="34931"/>
                  <a:pt x="900953" y="4660"/>
                </a:cubicBezTo>
                <a:lnTo>
                  <a:pt x="510988" y="18107"/>
                </a:lnTo>
                <a:cubicBezTo>
                  <a:pt x="443673" y="21167"/>
                  <a:pt x="373209" y="10245"/>
                  <a:pt x="309282" y="31554"/>
                </a:cubicBezTo>
                <a:cubicBezTo>
                  <a:pt x="292273" y="37224"/>
                  <a:pt x="309282" y="67413"/>
                  <a:pt x="309282" y="85342"/>
                </a:cubicBezTo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2501900" y="3723323"/>
            <a:ext cx="2058988" cy="820737"/>
          </a:xfrm>
          <a:custGeom>
            <a:avLst/>
            <a:gdLst>
              <a:gd name="T0" fmla="*/ 1490559 w 2059938"/>
              <a:gd name="T1" fmla="*/ 80821 h 820271"/>
              <a:gd name="T2" fmla="*/ 281998 w 2059938"/>
              <a:gd name="T3" fmla="*/ 94291 h 820271"/>
              <a:gd name="T4" fmla="*/ 187998 w 2059938"/>
              <a:gd name="T5" fmla="*/ 148170 h 820271"/>
              <a:gd name="T6" fmla="*/ 107426 w 2059938"/>
              <a:gd name="T7" fmla="*/ 228990 h 820271"/>
              <a:gd name="T8" fmla="*/ 53713 w 2059938"/>
              <a:gd name="T9" fmla="*/ 309811 h 820271"/>
              <a:gd name="T10" fmla="*/ 26858 w 2059938"/>
              <a:gd name="T11" fmla="*/ 350221 h 820271"/>
              <a:gd name="T12" fmla="*/ 0 w 2059938"/>
              <a:gd name="T13" fmla="*/ 404099 h 820271"/>
              <a:gd name="T14" fmla="*/ 13429 w 2059938"/>
              <a:gd name="T15" fmla="*/ 579211 h 820271"/>
              <a:gd name="T16" fmla="*/ 40284 w 2059938"/>
              <a:gd name="T17" fmla="*/ 619620 h 820271"/>
              <a:gd name="T18" fmla="*/ 134285 w 2059938"/>
              <a:gd name="T19" fmla="*/ 713909 h 820271"/>
              <a:gd name="T20" fmla="*/ 241711 w 2059938"/>
              <a:gd name="T21" fmla="*/ 794730 h 820271"/>
              <a:gd name="T22" fmla="*/ 335711 w 2059938"/>
              <a:gd name="T23" fmla="*/ 821670 h 820271"/>
              <a:gd name="T24" fmla="*/ 1477131 w 2059938"/>
              <a:gd name="T25" fmla="*/ 808200 h 820271"/>
              <a:gd name="T26" fmla="*/ 1665129 w 2059938"/>
              <a:gd name="T27" fmla="*/ 781260 h 820271"/>
              <a:gd name="T28" fmla="*/ 1718843 w 2059938"/>
              <a:gd name="T29" fmla="*/ 740850 h 820271"/>
              <a:gd name="T30" fmla="*/ 1759129 w 2059938"/>
              <a:gd name="T31" fmla="*/ 700440 h 820271"/>
              <a:gd name="T32" fmla="*/ 1799414 w 2059938"/>
              <a:gd name="T33" fmla="*/ 686970 h 820271"/>
              <a:gd name="T34" fmla="*/ 1920270 w 2059938"/>
              <a:gd name="T35" fmla="*/ 592680 h 820271"/>
              <a:gd name="T36" fmla="*/ 1960556 w 2059938"/>
              <a:gd name="T37" fmla="*/ 552270 h 820271"/>
              <a:gd name="T38" fmla="*/ 1987413 w 2059938"/>
              <a:gd name="T39" fmla="*/ 511860 h 820271"/>
              <a:gd name="T40" fmla="*/ 2027698 w 2059938"/>
              <a:gd name="T41" fmla="*/ 457980 h 820271"/>
              <a:gd name="T42" fmla="*/ 2027698 w 2059938"/>
              <a:gd name="T43" fmla="*/ 323280 h 820271"/>
              <a:gd name="T44" fmla="*/ 1987413 w 2059938"/>
              <a:gd name="T45" fmla="*/ 296340 h 820271"/>
              <a:gd name="T46" fmla="*/ 1947127 w 2059938"/>
              <a:gd name="T47" fmla="*/ 242460 h 820271"/>
              <a:gd name="T48" fmla="*/ 1853128 w 2059938"/>
              <a:gd name="T49" fmla="*/ 148170 h 820271"/>
              <a:gd name="T50" fmla="*/ 1812843 w 2059938"/>
              <a:gd name="T51" fmla="*/ 107760 h 820271"/>
              <a:gd name="T52" fmla="*/ 1785986 w 2059938"/>
              <a:gd name="T53" fmla="*/ 67350 h 820271"/>
              <a:gd name="T54" fmla="*/ 1665129 w 2059938"/>
              <a:gd name="T55" fmla="*/ 0 h 820271"/>
              <a:gd name="T56" fmla="*/ 1544274 w 2059938"/>
              <a:gd name="T57" fmla="*/ 13471 h 820271"/>
              <a:gd name="T58" fmla="*/ 1517417 w 2059938"/>
              <a:gd name="T59" fmla="*/ 40411 h 820271"/>
              <a:gd name="T60" fmla="*/ 1450274 w 2059938"/>
              <a:gd name="T61" fmla="*/ 40411 h 8202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59938"/>
              <a:gd name="T94" fmla="*/ 0 h 820271"/>
              <a:gd name="T95" fmla="*/ 2059938 w 2059938"/>
              <a:gd name="T96" fmla="*/ 820271 h 8202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59938" h="820271">
                <a:moveTo>
                  <a:pt x="1492623" y="80683"/>
                </a:moveTo>
                <a:lnTo>
                  <a:pt x="282388" y="94130"/>
                </a:lnTo>
                <a:cubicBezTo>
                  <a:pt x="249685" y="94833"/>
                  <a:pt x="207693" y="130428"/>
                  <a:pt x="188259" y="147918"/>
                </a:cubicBezTo>
                <a:cubicBezTo>
                  <a:pt x="159988" y="173361"/>
                  <a:pt x="128673" y="196954"/>
                  <a:pt x="107576" y="228600"/>
                </a:cubicBezTo>
                <a:lnTo>
                  <a:pt x="53788" y="309283"/>
                </a:lnTo>
                <a:cubicBezTo>
                  <a:pt x="44823" y="322730"/>
                  <a:pt x="34122" y="335169"/>
                  <a:pt x="26894" y="349624"/>
                </a:cubicBezTo>
                <a:lnTo>
                  <a:pt x="0" y="403412"/>
                </a:lnTo>
                <a:cubicBezTo>
                  <a:pt x="4482" y="461683"/>
                  <a:pt x="2677" y="520782"/>
                  <a:pt x="13447" y="578224"/>
                </a:cubicBezTo>
                <a:cubicBezTo>
                  <a:pt x="16425" y="594108"/>
                  <a:pt x="29530" y="606552"/>
                  <a:pt x="40341" y="618565"/>
                </a:cubicBezTo>
                <a:cubicBezTo>
                  <a:pt x="70025" y="651547"/>
                  <a:pt x="103094" y="681317"/>
                  <a:pt x="134471" y="712694"/>
                </a:cubicBezTo>
                <a:cubicBezTo>
                  <a:pt x="166331" y="744554"/>
                  <a:pt x="196424" y="778169"/>
                  <a:pt x="242047" y="793377"/>
                </a:cubicBezTo>
                <a:cubicBezTo>
                  <a:pt x="299921" y="812668"/>
                  <a:pt x="268637" y="803386"/>
                  <a:pt x="336176" y="820271"/>
                </a:cubicBezTo>
                <a:lnTo>
                  <a:pt x="1479176" y="806824"/>
                </a:lnTo>
                <a:cubicBezTo>
                  <a:pt x="1579326" y="804716"/>
                  <a:pt x="1591570" y="798896"/>
                  <a:pt x="1667435" y="779930"/>
                </a:cubicBezTo>
                <a:cubicBezTo>
                  <a:pt x="1685364" y="766483"/>
                  <a:pt x="1704207" y="754174"/>
                  <a:pt x="1721223" y="739589"/>
                </a:cubicBezTo>
                <a:cubicBezTo>
                  <a:pt x="1735662" y="727213"/>
                  <a:pt x="1745742" y="709796"/>
                  <a:pt x="1761565" y="699247"/>
                </a:cubicBezTo>
                <a:cubicBezTo>
                  <a:pt x="1773359" y="691384"/>
                  <a:pt x="1788459" y="690282"/>
                  <a:pt x="1801906" y="685800"/>
                </a:cubicBezTo>
                <a:cubicBezTo>
                  <a:pt x="1892611" y="595095"/>
                  <a:pt x="1846506" y="617145"/>
                  <a:pt x="1922929" y="591671"/>
                </a:cubicBezTo>
                <a:cubicBezTo>
                  <a:pt x="1936376" y="578224"/>
                  <a:pt x="1951096" y="565939"/>
                  <a:pt x="1963271" y="551330"/>
                </a:cubicBezTo>
                <a:cubicBezTo>
                  <a:pt x="1973617" y="538915"/>
                  <a:pt x="1980772" y="524140"/>
                  <a:pt x="1990165" y="510989"/>
                </a:cubicBezTo>
                <a:cubicBezTo>
                  <a:pt x="2003192" y="492752"/>
                  <a:pt x="2017059" y="475130"/>
                  <a:pt x="2030506" y="457200"/>
                </a:cubicBezTo>
                <a:cubicBezTo>
                  <a:pt x="2047724" y="405547"/>
                  <a:pt x="2059938" y="388951"/>
                  <a:pt x="2030506" y="322730"/>
                </a:cubicBezTo>
                <a:cubicBezTo>
                  <a:pt x="2023942" y="307962"/>
                  <a:pt x="2001593" y="307264"/>
                  <a:pt x="1990165" y="295836"/>
                </a:cubicBezTo>
                <a:cubicBezTo>
                  <a:pt x="1974317" y="279988"/>
                  <a:pt x="1962676" y="260408"/>
                  <a:pt x="1949823" y="242047"/>
                </a:cubicBezTo>
                <a:cubicBezTo>
                  <a:pt x="1884152" y="148231"/>
                  <a:pt x="1928462" y="172174"/>
                  <a:pt x="1855694" y="147918"/>
                </a:cubicBezTo>
                <a:cubicBezTo>
                  <a:pt x="1842247" y="134471"/>
                  <a:pt x="1827527" y="122186"/>
                  <a:pt x="1815353" y="107577"/>
                </a:cubicBezTo>
                <a:cubicBezTo>
                  <a:pt x="1805007" y="95162"/>
                  <a:pt x="1800622" y="77878"/>
                  <a:pt x="1788459" y="67236"/>
                </a:cubicBezTo>
                <a:cubicBezTo>
                  <a:pt x="1731550" y="17440"/>
                  <a:pt x="1722843" y="18469"/>
                  <a:pt x="1667435" y="0"/>
                </a:cubicBezTo>
                <a:cubicBezTo>
                  <a:pt x="1627094" y="4482"/>
                  <a:pt x="1585571" y="2767"/>
                  <a:pt x="1546412" y="13447"/>
                </a:cubicBezTo>
                <a:cubicBezTo>
                  <a:pt x="1534181" y="16783"/>
                  <a:pt x="1531708" y="36859"/>
                  <a:pt x="1519518" y="40342"/>
                </a:cubicBezTo>
                <a:cubicBezTo>
                  <a:pt x="1497968" y="46499"/>
                  <a:pt x="1474694" y="40342"/>
                  <a:pt x="1452282" y="40342"/>
                </a:cubicBezTo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4692650" y="3709035"/>
            <a:ext cx="1936750" cy="820738"/>
          </a:xfrm>
          <a:custGeom>
            <a:avLst/>
            <a:gdLst>
              <a:gd name="T0" fmla="*/ 1480034 w 1936376"/>
              <a:gd name="T1" fmla="*/ 40410 h 820271"/>
              <a:gd name="T2" fmla="*/ 201822 w 1936376"/>
              <a:gd name="T3" fmla="*/ 53882 h 820271"/>
              <a:gd name="T4" fmla="*/ 161457 w 1936376"/>
              <a:gd name="T5" fmla="*/ 67350 h 820271"/>
              <a:gd name="T6" fmla="*/ 80730 w 1936376"/>
              <a:gd name="T7" fmla="*/ 148170 h 820271"/>
              <a:gd name="T8" fmla="*/ 13456 w 1936376"/>
              <a:gd name="T9" fmla="*/ 228990 h 820271"/>
              <a:gd name="T10" fmla="*/ 0 w 1936376"/>
              <a:gd name="T11" fmla="*/ 269400 h 820271"/>
              <a:gd name="T12" fmla="*/ 13456 w 1936376"/>
              <a:gd name="T13" fmla="*/ 525333 h 820271"/>
              <a:gd name="T14" fmla="*/ 26909 w 1936376"/>
              <a:gd name="T15" fmla="*/ 579212 h 820271"/>
              <a:gd name="T16" fmla="*/ 94183 w 1936376"/>
              <a:gd name="T17" fmla="*/ 660032 h 820271"/>
              <a:gd name="T18" fmla="*/ 134548 w 1936376"/>
              <a:gd name="T19" fmla="*/ 686972 h 820271"/>
              <a:gd name="T20" fmla="*/ 228732 w 1936376"/>
              <a:gd name="T21" fmla="*/ 754323 h 820271"/>
              <a:gd name="T22" fmla="*/ 296006 w 1936376"/>
              <a:gd name="T23" fmla="*/ 794733 h 820271"/>
              <a:gd name="T24" fmla="*/ 511285 w 1936376"/>
              <a:gd name="T25" fmla="*/ 821673 h 820271"/>
              <a:gd name="T26" fmla="*/ 1237846 w 1936376"/>
              <a:gd name="T27" fmla="*/ 808203 h 820271"/>
              <a:gd name="T28" fmla="*/ 1520399 w 1936376"/>
              <a:gd name="T29" fmla="*/ 794733 h 820271"/>
              <a:gd name="T30" fmla="*/ 1601127 w 1936376"/>
              <a:gd name="T31" fmla="*/ 767793 h 820271"/>
              <a:gd name="T32" fmla="*/ 1641492 w 1936376"/>
              <a:gd name="T33" fmla="*/ 740853 h 820271"/>
              <a:gd name="T34" fmla="*/ 1708766 w 1936376"/>
              <a:gd name="T35" fmla="*/ 673502 h 820271"/>
              <a:gd name="T36" fmla="*/ 1749131 w 1936376"/>
              <a:gd name="T37" fmla="*/ 660032 h 820271"/>
              <a:gd name="T38" fmla="*/ 1802949 w 1936376"/>
              <a:gd name="T39" fmla="*/ 579212 h 820271"/>
              <a:gd name="T40" fmla="*/ 1829859 w 1936376"/>
              <a:gd name="T41" fmla="*/ 552272 h 820271"/>
              <a:gd name="T42" fmla="*/ 1897133 w 1936376"/>
              <a:gd name="T43" fmla="*/ 498391 h 820271"/>
              <a:gd name="T44" fmla="*/ 1937498 w 1936376"/>
              <a:gd name="T45" fmla="*/ 417571 h 820271"/>
              <a:gd name="T46" fmla="*/ 1924043 w 1936376"/>
              <a:gd name="T47" fmla="*/ 282872 h 820271"/>
              <a:gd name="T48" fmla="*/ 1829859 w 1936376"/>
              <a:gd name="T49" fmla="*/ 148170 h 820271"/>
              <a:gd name="T50" fmla="*/ 1789495 w 1936376"/>
              <a:gd name="T51" fmla="*/ 134702 h 820271"/>
              <a:gd name="T52" fmla="*/ 1762584 w 1936376"/>
              <a:gd name="T53" fmla="*/ 94292 h 820271"/>
              <a:gd name="T54" fmla="*/ 1681857 w 1936376"/>
              <a:gd name="T55" fmla="*/ 40410 h 820271"/>
              <a:gd name="T56" fmla="*/ 1601127 w 1936376"/>
              <a:gd name="T57" fmla="*/ 0 h 820271"/>
              <a:gd name="T58" fmla="*/ 1480034 w 1936376"/>
              <a:gd name="T59" fmla="*/ 40410 h 820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36376"/>
              <a:gd name="T91" fmla="*/ 0 h 820271"/>
              <a:gd name="T92" fmla="*/ 1936376 w 1936376"/>
              <a:gd name="T93" fmla="*/ 820271 h 82027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36376" h="820271">
                <a:moveTo>
                  <a:pt x="1479176" y="40341"/>
                </a:moveTo>
                <a:cubicBezTo>
                  <a:pt x="1246094" y="49306"/>
                  <a:pt x="627464" y="45100"/>
                  <a:pt x="201705" y="53789"/>
                </a:cubicBezTo>
                <a:cubicBezTo>
                  <a:pt x="187534" y="54078"/>
                  <a:pt x="172553" y="58534"/>
                  <a:pt x="161364" y="67236"/>
                </a:cubicBezTo>
                <a:cubicBezTo>
                  <a:pt x="131342" y="90587"/>
                  <a:pt x="107576" y="121024"/>
                  <a:pt x="80682" y="147918"/>
                </a:cubicBezTo>
                <a:cubicBezTo>
                  <a:pt x="50943" y="177657"/>
                  <a:pt x="32168" y="191157"/>
                  <a:pt x="13447" y="228600"/>
                </a:cubicBezTo>
                <a:cubicBezTo>
                  <a:pt x="7108" y="241278"/>
                  <a:pt x="4482" y="255494"/>
                  <a:pt x="0" y="268941"/>
                </a:cubicBezTo>
                <a:cubicBezTo>
                  <a:pt x="4482" y="354106"/>
                  <a:pt x="6059" y="439474"/>
                  <a:pt x="13447" y="524436"/>
                </a:cubicBezTo>
                <a:cubicBezTo>
                  <a:pt x="15048" y="542848"/>
                  <a:pt x="19614" y="561237"/>
                  <a:pt x="26894" y="578224"/>
                </a:cubicBezTo>
                <a:cubicBezTo>
                  <a:pt x="38647" y="605647"/>
                  <a:pt x="72589" y="640956"/>
                  <a:pt x="94129" y="658906"/>
                </a:cubicBezTo>
                <a:cubicBezTo>
                  <a:pt x="106544" y="669252"/>
                  <a:pt x="121319" y="676406"/>
                  <a:pt x="134470" y="685800"/>
                </a:cubicBezTo>
                <a:cubicBezTo>
                  <a:pt x="189696" y="725247"/>
                  <a:pt x="177898" y="721347"/>
                  <a:pt x="228600" y="753036"/>
                </a:cubicBezTo>
                <a:cubicBezTo>
                  <a:pt x="250763" y="766888"/>
                  <a:pt x="271272" y="784445"/>
                  <a:pt x="295835" y="793377"/>
                </a:cubicBezTo>
                <a:cubicBezTo>
                  <a:pt x="327474" y="804882"/>
                  <a:pt x="503831" y="819555"/>
                  <a:pt x="510988" y="820271"/>
                </a:cubicBezTo>
                <a:lnTo>
                  <a:pt x="1237129" y="806824"/>
                </a:lnTo>
                <a:cubicBezTo>
                  <a:pt x="1331332" y="804312"/>
                  <a:pt x="1425857" y="803784"/>
                  <a:pt x="1519517" y="793377"/>
                </a:cubicBezTo>
                <a:cubicBezTo>
                  <a:pt x="1547693" y="790246"/>
                  <a:pt x="1600200" y="766483"/>
                  <a:pt x="1600200" y="766483"/>
                </a:cubicBezTo>
                <a:cubicBezTo>
                  <a:pt x="1613647" y="757518"/>
                  <a:pt x="1628378" y="750231"/>
                  <a:pt x="1640541" y="739589"/>
                </a:cubicBezTo>
                <a:cubicBezTo>
                  <a:pt x="1664394" y="718717"/>
                  <a:pt x="1677707" y="682376"/>
                  <a:pt x="1707776" y="672353"/>
                </a:cubicBezTo>
                <a:lnTo>
                  <a:pt x="1748117" y="658906"/>
                </a:lnTo>
                <a:cubicBezTo>
                  <a:pt x="1766046" y="632012"/>
                  <a:pt x="1779049" y="601079"/>
                  <a:pt x="1801905" y="578224"/>
                </a:cubicBezTo>
                <a:cubicBezTo>
                  <a:pt x="1810870" y="569259"/>
                  <a:pt x="1818900" y="559250"/>
                  <a:pt x="1828800" y="551330"/>
                </a:cubicBezTo>
                <a:cubicBezTo>
                  <a:pt x="1867631" y="520266"/>
                  <a:pt x="1867173" y="533619"/>
                  <a:pt x="1896035" y="497541"/>
                </a:cubicBezTo>
                <a:cubicBezTo>
                  <a:pt x="1925827" y="460301"/>
                  <a:pt x="1922173" y="459468"/>
                  <a:pt x="1936376" y="416859"/>
                </a:cubicBezTo>
                <a:cubicBezTo>
                  <a:pt x="1931894" y="372036"/>
                  <a:pt x="1936365" y="325385"/>
                  <a:pt x="1922929" y="282389"/>
                </a:cubicBezTo>
                <a:cubicBezTo>
                  <a:pt x="1922476" y="280940"/>
                  <a:pt x="1842934" y="159696"/>
                  <a:pt x="1828800" y="147918"/>
                </a:cubicBezTo>
                <a:cubicBezTo>
                  <a:pt x="1817911" y="138844"/>
                  <a:pt x="1801905" y="138953"/>
                  <a:pt x="1788458" y="134471"/>
                </a:cubicBezTo>
                <a:cubicBezTo>
                  <a:pt x="1779493" y="121024"/>
                  <a:pt x="1773727" y="104772"/>
                  <a:pt x="1761564" y="94130"/>
                </a:cubicBezTo>
                <a:cubicBezTo>
                  <a:pt x="1737239" y="72845"/>
                  <a:pt x="1707776" y="58271"/>
                  <a:pt x="1680882" y="40341"/>
                </a:cubicBezTo>
                <a:cubicBezTo>
                  <a:pt x="1628748" y="5585"/>
                  <a:pt x="1655872" y="18557"/>
                  <a:pt x="1600200" y="0"/>
                </a:cubicBezTo>
                <a:cubicBezTo>
                  <a:pt x="1474721" y="13942"/>
                  <a:pt x="1712258" y="31376"/>
                  <a:pt x="1479176" y="40341"/>
                </a:cubicBezTo>
                <a:close/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6856413" y="3609023"/>
            <a:ext cx="2085975" cy="923925"/>
          </a:xfrm>
          <a:custGeom>
            <a:avLst/>
            <a:gdLst>
              <a:gd name="T0" fmla="*/ 1507102 w 2086532"/>
              <a:gd name="T1" fmla="*/ 60457 h 924079"/>
              <a:gd name="T2" fmla="*/ 176909 w 2086532"/>
              <a:gd name="T3" fmla="*/ 73898 h 924079"/>
              <a:gd name="T4" fmla="*/ 109727 w 2086532"/>
              <a:gd name="T5" fmla="*/ 87336 h 924079"/>
              <a:gd name="T6" fmla="*/ 69416 w 2086532"/>
              <a:gd name="T7" fmla="*/ 100777 h 924079"/>
              <a:gd name="T8" fmla="*/ 29108 w 2086532"/>
              <a:gd name="T9" fmla="*/ 221741 h 924079"/>
              <a:gd name="T10" fmla="*/ 15673 w 2086532"/>
              <a:gd name="T11" fmla="*/ 262061 h 924079"/>
              <a:gd name="T12" fmla="*/ 2235 w 2086532"/>
              <a:gd name="T13" fmla="*/ 302384 h 924079"/>
              <a:gd name="T14" fmla="*/ 29108 w 2086532"/>
              <a:gd name="T15" fmla="*/ 624952 h 924079"/>
              <a:gd name="T16" fmla="*/ 42546 w 2086532"/>
              <a:gd name="T17" fmla="*/ 678713 h 924079"/>
              <a:gd name="T18" fmla="*/ 96289 w 2086532"/>
              <a:gd name="T19" fmla="*/ 719033 h 924079"/>
              <a:gd name="T20" fmla="*/ 123163 w 2086532"/>
              <a:gd name="T21" fmla="*/ 745915 h 924079"/>
              <a:gd name="T22" fmla="*/ 163471 w 2086532"/>
              <a:gd name="T23" fmla="*/ 772794 h 924079"/>
              <a:gd name="T24" fmla="*/ 203782 w 2086532"/>
              <a:gd name="T25" fmla="*/ 813114 h 924079"/>
              <a:gd name="T26" fmla="*/ 391888 w 2086532"/>
              <a:gd name="T27" fmla="*/ 866878 h 924079"/>
              <a:gd name="T28" fmla="*/ 445634 w 2086532"/>
              <a:gd name="T29" fmla="*/ 893758 h 924079"/>
              <a:gd name="T30" fmla="*/ 1171193 w 2086532"/>
              <a:gd name="T31" fmla="*/ 893758 h 924079"/>
              <a:gd name="T32" fmla="*/ 1386175 w 2086532"/>
              <a:gd name="T33" fmla="*/ 866878 h 924079"/>
              <a:gd name="T34" fmla="*/ 1480229 w 2086532"/>
              <a:gd name="T35" fmla="*/ 839997 h 924079"/>
              <a:gd name="T36" fmla="*/ 1520538 w 2086532"/>
              <a:gd name="T37" fmla="*/ 826555 h 924079"/>
              <a:gd name="T38" fmla="*/ 1829572 w 2086532"/>
              <a:gd name="T39" fmla="*/ 772794 h 924079"/>
              <a:gd name="T40" fmla="*/ 1963935 w 2086532"/>
              <a:gd name="T41" fmla="*/ 678713 h 924079"/>
              <a:gd name="T42" fmla="*/ 2057988 w 2086532"/>
              <a:gd name="T43" fmla="*/ 598069 h 924079"/>
              <a:gd name="T44" fmla="*/ 2084861 w 2086532"/>
              <a:gd name="T45" fmla="*/ 544308 h 924079"/>
              <a:gd name="T46" fmla="*/ 2071426 w 2086532"/>
              <a:gd name="T47" fmla="*/ 396466 h 924079"/>
              <a:gd name="T48" fmla="*/ 2044553 w 2086532"/>
              <a:gd name="T49" fmla="*/ 356145 h 924079"/>
              <a:gd name="T50" fmla="*/ 1963935 w 2086532"/>
              <a:gd name="T51" fmla="*/ 275502 h 924079"/>
              <a:gd name="T52" fmla="*/ 1937063 w 2086532"/>
              <a:gd name="T53" fmla="*/ 248623 h 924079"/>
              <a:gd name="T54" fmla="*/ 1843009 w 2086532"/>
              <a:gd name="T55" fmla="*/ 181421 h 924079"/>
              <a:gd name="T56" fmla="*/ 1789263 w 2086532"/>
              <a:gd name="T57" fmla="*/ 154539 h 924079"/>
              <a:gd name="T58" fmla="*/ 1722082 w 2086532"/>
              <a:gd name="T59" fmla="*/ 87336 h 924079"/>
              <a:gd name="T60" fmla="*/ 1641465 w 2086532"/>
              <a:gd name="T61" fmla="*/ 20137 h 924079"/>
              <a:gd name="T62" fmla="*/ 1601155 w 2086532"/>
              <a:gd name="T63" fmla="*/ 6696 h 924079"/>
              <a:gd name="T64" fmla="*/ 1439920 w 2086532"/>
              <a:gd name="T65" fmla="*/ 33575 h 9240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86532"/>
              <a:gd name="T100" fmla="*/ 0 h 924079"/>
              <a:gd name="T101" fmla="*/ 2086532 w 2086532"/>
              <a:gd name="T102" fmla="*/ 924079 h 9240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86532" h="924079">
                <a:moveTo>
                  <a:pt x="1508309" y="60487"/>
                </a:moveTo>
                <a:lnTo>
                  <a:pt x="177050" y="73934"/>
                </a:lnTo>
                <a:cubicBezTo>
                  <a:pt x="154198" y="74373"/>
                  <a:pt x="131987" y="81838"/>
                  <a:pt x="109814" y="87381"/>
                </a:cubicBezTo>
                <a:cubicBezTo>
                  <a:pt x="96063" y="90819"/>
                  <a:pt x="82920" y="96346"/>
                  <a:pt x="69473" y="100828"/>
                </a:cubicBezTo>
                <a:lnTo>
                  <a:pt x="29132" y="221852"/>
                </a:lnTo>
                <a:lnTo>
                  <a:pt x="15685" y="262193"/>
                </a:lnTo>
                <a:lnTo>
                  <a:pt x="2238" y="302534"/>
                </a:lnTo>
                <a:cubicBezTo>
                  <a:pt x="13004" y="507086"/>
                  <a:pt x="0" y="494171"/>
                  <a:pt x="29132" y="625264"/>
                </a:cubicBezTo>
                <a:cubicBezTo>
                  <a:pt x="33141" y="643305"/>
                  <a:pt x="31837" y="664013"/>
                  <a:pt x="42579" y="679052"/>
                </a:cubicBezTo>
                <a:cubicBezTo>
                  <a:pt x="55606" y="697289"/>
                  <a:pt x="79150" y="705046"/>
                  <a:pt x="96367" y="719393"/>
                </a:cubicBezTo>
                <a:cubicBezTo>
                  <a:pt x="106107" y="727509"/>
                  <a:pt x="113362" y="738367"/>
                  <a:pt x="123262" y="746287"/>
                </a:cubicBezTo>
                <a:cubicBezTo>
                  <a:pt x="135882" y="756383"/>
                  <a:pt x="151188" y="762835"/>
                  <a:pt x="163603" y="773181"/>
                </a:cubicBezTo>
                <a:cubicBezTo>
                  <a:pt x="178212" y="785355"/>
                  <a:pt x="187818" y="803443"/>
                  <a:pt x="203944" y="813522"/>
                </a:cubicBezTo>
                <a:cubicBezTo>
                  <a:pt x="250559" y="842657"/>
                  <a:pt x="348608" y="857623"/>
                  <a:pt x="392203" y="867311"/>
                </a:cubicBezTo>
                <a:cubicBezTo>
                  <a:pt x="410132" y="876276"/>
                  <a:pt x="426191" y="891079"/>
                  <a:pt x="445991" y="894205"/>
                </a:cubicBezTo>
                <a:cubicBezTo>
                  <a:pt x="635191" y="924079"/>
                  <a:pt x="1065584" y="896937"/>
                  <a:pt x="1172132" y="894205"/>
                </a:cubicBezTo>
                <a:cubicBezTo>
                  <a:pt x="1243850" y="885240"/>
                  <a:pt x="1317790" y="887167"/>
                  <a:pt x="1387285" y="867311"/>
                </a:cubicBezTo>
                <a:lnTo>
                  <a:pt x="1481414" y="840417"/>
                </a:lnTo>
                <a:cubicBezTo>
                  <a:pt x="1494991" y="836344"/>
                  <a:pt x="1507836" y="829646"/>
                  <a:pt x="1521756" y="826969"/>
                </a:cubicBezTo>
                <a:cubicBezTo>
                  <a:pt x="1624515" y="807208"/>
                  <a:pt x="1831038" y="773181"/>
                  <a:pt x="1831038" y="773181"/>
                </a:cubicBezTo>
                <a:cubicBezTo>
                  <a:pt x="1973558" y="716173"/>
                  <a:pt x="1820991" y="787441"/>
                  <a:pt x="1965509" y="679052"/>
                </a:cubicBezTo>
                <a:cubicBezTo>
                  <a:pt x="1993763" y="657861"/>
                  <a:pt x="2038025" y="628627"/>
                  <a:pt x="2059638" y="598369"/>
                </a:cubicBezTo>
                <a:cubicBezTo>
                  <a:pt x="2071289" y="582057"/>
                  <a:pt x="2077567" y="562510"/>
                  <a:pt x="2086532" y="544581"/>
                </a:cubicBezTo>
                <a:cubicBezTo>
                  <a:pt x="2082050" y="495275"/>
                  <a:pt x="2083459" y="445074"/>
                  <a:pt x="2073085" y="396664"/>
                </a:cubicBezTo>
                <a:cubicBezTo>
                  <a:pt x="2069699" y="380861"/>
                  <a:pt x="2056928" y="368401"/>
                  <a:pt x="2046191" y="356322"/>
                </a:cubicBezTo>
                <a:cubicBezTo>
                  <a:pt x="2020923" y="327895"/>
                  <a:pt x="1992403" y="302534"/>
                  <a:pt x="1965509" y="275640"/>
                </a:cubicBezTo>
                <a:cubicBezTo>
                  <a:pt x="1956544" y="266675"/>
                  <a:pt x="1948757" y="256353"/>
                  <a:pt x="1938614" y="248746"/>
                </a:cubicBezTo>
                <a:cubicBezTo>
                  <a:pt x="1915525" y="231429"/>
                  <a:pt x="1872013" y="197241"/>
                  <a:pt x="1844485" y="181511"/>
                </a:cubicBezTo>
                <a:cubicBezTo>
                  <a:pt x="1827081" y="171566"/>
                  <a:pt x="1808626" y="163582"/>
                  <a:pt x="1790697" y="154617"/>
                </a:cubicBezTo>
                <a:cubicBezTo>
                  <a:pt x="1744595" y="85462"/>
                  <a:pt x="1787494" y="138606"/>
                  <a:pt x="1723462" y="87381"/>
                </a:cubicBezTo>
                <a:cubicBezTo>
                  <a:pt x="1671578" y="45874"/>
                  <a:pt x="1722869" y="65912"/>
                  <a:pt x="1642779" y="20146"/>
                </a:cubicBezTo>
                <a:cubicBezTo>
                  <a:pt x="1630472" y="13114"/>
                  <a:pt x="1615885" y="11181"/>
                  <a:pt x="1602438" y="6699"/>
                </a:cubicBezTo>
                <a:cubicBezTo>
                  <a:pt x="1457994" y="21143"/>
                  <a:pt x="1508258" y="0"/>
                  <a:pt x="1441073" y="33593"/>
                </a:cubicBezTo>
              </a:path>
            </a:pathLst>
          </a:cu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结构定义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29" y="1162640"/>
            <a:ext cx="5172192" cy="40084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08320" y="1951246"/>
            <a:ext cx="312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：</a:t>
            </a:r>
            <a:endParaRPr lang="en-US" altLang="zh-CN" b="1" i="1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亚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结构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检索，适用于多个包含类似核心结构物质的检索</a:t>
            </a:r>
            <a:endParaRPr lang="en-US" altLang="zh-CN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所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绘制出来的结构必须存在于检索到的结构中</a:t>
            </a:r>
            <a:endParaRPr lang="en-US" altLang="zh-CN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对于结构中没有绘制出来的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H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，将做随意的取代</a:t>
            </a:r>
            <a:endParaRPr lang="zh-CN" altLang="en-US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6234" y="3957145"/>
            <a:ext cx="772511" cy="2680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亚结构检索结果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42" y="1027774"/>
            <a:ext cx="8422709" cy="4507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宋体" charset="-122"/>
              </a:rPr>
              <a:t>介绍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中的内容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中的检索和后处理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中的文献记录及主题检索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中的物质结果及物质检索方法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中的反应记录及反应检索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的注册</a:t>
            </a:r>
            <a:endParaRPr lang="nl-NL" altLang="zh-CN" sz="24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5BAC"/>
                </a:solidFill>
              </a:rPr>
              <a:t>提纲</a:t>
            </a:r>
            <a:endParaRPr lang="zh-CN" altLang="en-US" b="1" dirty="0">
              <a:solidFill>
                <a:srgbClr val="005B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4807" y="223520"/>
            <a:ext cx="8679001" cy="61595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SciFinder</a:t>
            </a:r>
            <a:r>
              <a:rPr lang="zh-CN" altLang="en-US" dirty="0" smtClean="0">
                <a:ea typeface="宋体" charset="-122"/>
              </a:rPr>
              <a:t>反应检索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1342644"/>
            <a:ext cx="5257800" cy="40747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2209800"/>
            <a:ext cx="323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检索要求：</a:t>
            </a:r>
            <a:endParaRPr lang="en-US" altLang="zh-CN" sz="1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：吡啶环</a:t>
            </a:r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位上存在一个硝基还原成氨基</a:t>
            </a:r>
            <a:endParaRPr lang="en-US" altLang="zh-CN" sz="1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endParaRPr lang="en-US" altLang="zh-CN" sz="1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：吡啶环</a:t>
            </a:r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en-US" altLang="zh-CN" sz="1800" dirty="0" smtClean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位上存在一个卤素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0047" y="284480"/>
            <a:ext cx="8679001" cy="615950"/>
          </a:xfrm>
        </p:spPr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中的检索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" y="1117284"/>
            <a:ext cx="4199245" cy="2883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5698" y="4126888"/>
            <a:ext cx="8407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检索</a:t>
            </a:r>
            <a:r>
              <a:rPr lang="en-US" altLang="zh-CN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Tips</a:t>
            </a:r>
            <a:r>
              <a:rPr lang="zh-CN" altLang="en-US" b="1" i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：</a:t>
            </a:r>
            <a:endParaRPr lang="en-US" altLang="zh-CN" b="1" i="1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Allow Variability only as specified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表示，只在你所绘制的位点上发生变化</a:t>
            </a:r>
            <a:endParaRPr lang="en-US" altLang="zh-CN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Substructure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表示，除了在所绘制的位点上发生变化外，还能在结构中没有绘制出来的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H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上做随意的取代</a:t>
            </a:r>
            <a:endParaRPr lang="en-US" altLang="zh-CN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Advanced Search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，可以设置反应的溶剂，产率，步数等等</a:t>
            </a:r>
            <a:endParaRPr lang="en-US" altLang="zh-CN" dirty="0" smtClean="0">
              <a:solidFill>
                <a:srgbClr val="000000"/>
              </a:solidFill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不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建议一开始就设置反应的溶剂，产率，步数，或许会遗漏掉很多重要信息</a:t>
            </a:r>
            <a:endParaRPr lang="zh-CN" altLang="en-US" dirty="0" smtClean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869" y="3799488"/>
            <a:ext cx="930165" cy="2207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3360" y="238760"/>
            <a:ext cx="8679001" cy="615950"/>
          </a:xfrm>
        </p:spPr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中的检索结果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1071556"/>
            <a:ext cx="8130540" cy="44148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/>
              <a:t>CAplus</a:t>
            </a:r>
            <a:r>
              <a:rPr lang="en-US" altLang="zh-CN" b="1" baseline="30000" dirty="0" err="1" smtClean="0"/>
              <a:t>SM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涵盖上万种期刊及</a:t>
            </a:r>
            <a:r>
              <a:rPr lang="en-US" altLang="zh-CN" b="1" dirty="0" smtClean="0"/>
              <a:t>63</a:t>
            </a:r>
            <a:r>
              <a:rPr lang="zh-CN" altLang="en-US" b="1" dirty="0" smtClean="0"/>
              <a:t>个专利发行机构专利</a:t>
            </a:r>
            <a:endParaRPr lang="zh-CN" altLang="en-US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ChemBioChe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8" y="1660525"/>
            <a:ext cx="10128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yes - Pigments 40589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685" y="3278188"/>
            <a:ext cx="98901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orgChem 01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8" y="4914900"/>
            <a:ext cx="9874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rganic BioChem 02 c002381g-ga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610" y="3278188"/>
            <a:ext cx="10080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rganic Letters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998" y="1660525"/>
            <a:ext cx="9937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acromolecular Chemistry and Phys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173" y="4884738"/>
            <a:ext cx="101441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1" y="1216025"/>
            <a:ext cx="4504297" cy="27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1" y="3805079"/>
            <a:ext cx="4500562" cy="27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0047" y="269240"/>
            <a:ext cx="8679001" cy="615950"/>
          </a:xfrm>
        </p:spPr>
        <p:txBody>
          <a:bodyPr/>
          <a:lstStyle/>
          <a:p>
            <a:r>
              <a:rPr lang="en-US" altLang="zh-CN" dirty="0" smtClean="0"/>
              <a:t>Group By Document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8" y="1219200"/>
            <a:ext cx="3332917" cy="19659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920" y="3110371"/>
            <a:ext cx="5974080" cy="37476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01440" y="1330610"/>
            <a:ext cx="52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Group </a:t>
            </a: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By Document</a:t>
            </a:r>
            <a:r>
              <a:rPr lang="zh-CN" altLang="en-US" sz="1800" dirty="0" smtClean="0">
                <a:solidFill>
                  <a:srgbClr val="000000"/>
                </a:solidFill>
                <a:ea typeface="+mn-ea"/>
              </a:rPr>
              <a:t>将来自同篇文献的反应合并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0047" y="299720"/>
            <a:ext cx="8679001" cy="615950"/>
          </a:xfrm>
        </p:spPr>
        <p:txBody>
          <a:bodyPr/>
          <a:lstStyle/>
          <a:p>
            <a:r>
              <a:rPr lang="en-US" altLang="zh-CN" dirty="0" smtClean="0"/>
              <a:t>Group By Transformation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028700"/>
            <a:ext cx="2469896" cy="1424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53" y="1744078"/>
            <a:ext cx="4927283" cy="44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8791" y="3285534"/>
            <a:ext cx="3161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rgbClr val="000000"/>
                </a:solidFill>
                <a:latin typeface="+mn-lt"/>
                <a:ea typeface="+mn-ea"/>
              </a:rPr>
              <a:t>：</a:t>
            </a:r>
            <a:endParaRPr lang="en-US" altLang="zh-CN" sz="1800" b="1" i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Group </a:t>
            </a: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By </a:t>
            </a: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Transformation</a:t>
            </a: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针对检索结果</a:t>
            </a:r>
            <a:r>
              <a:rPr lang="zh-CN" altLang="en-US" sz="1800" dirty="0" smtClean="0">
                <a:solidFill>
                  <a:srgbClr val="000000"/>
                </a:solidFill>
                <a:ea typeface="+mn-ea"/>
              </a:rPr>
              <a:t>中的单步反应，将具备同样反应变化的反应合并</a:t>
            </a:r>
            <a:endParaRPr lang="en-US" altLang="zh-CN" sz="1800" dirty="0" smtClean="0">
              <a:solidFill>
                <a:srgbClr val="000000"/>
              </a:solidFill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多</a:t>
            </a: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步反应会全部集中在最后的选项</a:t>
            </a:r>
            <a:endParaRPr lang="zh-CN" altLang="en-US" sz="1800" dirty="0" smtClean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4807" y="299720"/>
            <a:ext cx="8679001" cy="615950"/>
          </a:xfrm>
        </p:spPr>
        <p:txBody>
          <a:bodyPr/>
          <a:lstStyle/>
          <a:p>
            <a:r>
              <a:rPr lang="en-US" altLang="zh-CN" dirty="0" err="1" smtClean="0"/>
              <a:t>Similary</a:t>
            </a:r>
            <a:r>
              <a:rPr lang="en-US" altLang="zh-CN" dirty="0" smtClean="0"/>
              <a:t> Reaction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5" y="1021507"/>
            <a:ext cx="5268343" cy="2391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276" y="2710648"/>
            <a:ext cx="3563007" cy="277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233" y="3679672"/>
            <a:ext cx="5082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i="1" dirty="0" smtClean="0">
                <a:solidFill>
                  <a:srgbClr val="000000"/>
                </a:solidFill>
                <a:ea typeface="+mn-ea"/>
              </a:rPr>
              <a:t>检索</a:t>
            </a:r>
            <a:r>
              <a:rPr lang="en-US" altLang="zh-CN" sz="1800" b="1" i="1" dirty="0" smtClean="0">
                <a:solidFill>
                  <a:srgbClr val="000000"/>
                </a:solidFill>
                <a:ea typeface="+mn-ea"/>
              </a:rPr>
              <a:t>Tips</a:t>
            </a:r>
            <a:r>
              <a:rPr lang="zh-CN" altLang="en-US" sz="1800" b="1" i="1" dirty="0" smtClean="0">
                <a:solidFill>
                  <a:srgbClr val="000000"/>
                </a:solidFill>
                <a:ea typeface="+mn-ea"/>
              </a:rPr>
              <a:t>：</a:t>
            </a:r>
            <a:endParaRPr lang="en-US" altLang="zh-CN" sz="1800" b="1" i="1" dirty="0" smtClean="0">
              <a:solidFill>
                <a:srgbClr val="000000"/>
              </a:solidFill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rgbClr val="000000"/>
                </a:solidFill>
                <a:ea typeface="+mn-ea"/>
              </a:rPr>
              <a:t>只有单步反应后才有相似反应的链接</a:t>
            </a:r>
            <a:endParaRPr lang="en-US" altLang="zh-CN" sz="1800" dirty="0" smtClean="0">
              <a:solidFill>
                <a:srgbClr val="000000"/>
              </a:solidFill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根据设置的相似级别，寻找和该反应在反应中心上完全一样的反应</a:t>
            </a:r>
            <a:endParaRPr lang="en-US" altLang="zh-CN" sz="1800" dirty="0" smtClean="0">
              <a:solidFill>
                <a:srgbClr val="000000"/>
              </a:solidFill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 smtClean="0">
                <a:solidFill>
                  <a:srgbClr val="000000"/>
                </a:solidFill>
                <a:ea typeface="+mn-ea"/>
              </a:rPr>
              <a:t>相似级别的设定：</a:t>
            </a:r>
            <a:endParaRPr lang="en-US" altLang="zh-CN" sz="1800" dirty="0" smtClean="0">
              <a:solidFill>
                <a:srgbClr val="000000"/>
              </a:solidFill>
              <a:ea typeface="+mn-ea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altLang="zh-CN" dirty="0" smtClean="0">
                <a:solidFill>
                  <a:srgbClr val="000000"/>
                </a:solidFill>
                <a:ea typeface="+mn-ea"/>
              </a:rPr>
              <a:t>Broad</a:t>
            </a: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：仅反应中心相同</a:t>
            </a:r>
            <a:endParaRPr lang="en-US" altLang="zh-CN" dirty="0" smtClean="0">
              <a:solidFill>
                <a:srgbClr val="000000"/>
              </a:solidFill>
              <a:ea typeface="+mn-ea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altLang="zh-CN" dirty="0" smtClean="0">
                <a:solidFill>
                  <a:srgbClr val="000000"/>
                </a:solidFill>
                <a:ea typeface="+mn-ea"/>
              </a:rPr>
              <a:t>Medium</a:t>
            </a: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：反应中心和附属原子相同</a:t>
            </a:r>
            <a:endParaRPr lang="en-US" altLang="zh-CN" dirty="0" smtClean="0">
              <a:solidFill>
                <a:srgbClr val="000000"/>
              </a:solidFill>
              <a:ea typeface="+mn-ea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altLang="zh-CN" dirty="0" smtClean="0">
                <a:solidFill>
                  <a:srgbClr val="000000"/>
                </a:solidFill>
                <a:ea typeface="+mn-ea"/>
              </a:rPr>
              <a:t>Narrow</a:t>
            </a:r>
            <a:r>
              <a:rPr lang="zh-CN" altLang="en-US" dirty="0" smtClean="0">
                <a:solidFill>
                  <a:srgbClr val="000000"/>
                </a:solidFill>
                <a:ea typeface="+mn-ea"/>
              </a:rPr>
              <a:t>：反应中心及扩展原子和键相同</a:t>
            </a:r>
          </a:p>
        </p:txBody>
      </p:sp>
      <p:sp>
        <p:nvSpPr>
          <p:cNvPr id="8" name="矩形 7"/>
          <p:cNvSpPr/>
          <p:nvPr/>
        </p:nvSpPr>
        <p:spPr>
          <a:xfrm>
            <a:off x="1229710" y="1229710"/>
            <a:ext cx="945931" cy="2049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0047" y="497840"/>
            <a:ext cx="8679001" cy="615950"/>
          </a:xfrm>
        </p:spPr>
        <p:txBody>
          <a:bodyPr/>
          <a:lstStyle/>
          <a:p>
            <a:r>
              <a:rPr lang="zh-CN" altLang="en-US" dirty="0" smtClean="0"/>
              <a:t>相似反应结果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9" y="1448755"/>
            <a:ext cx="3616641" cy="16418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432" y="1733185"/>
            <a:ext cx="4723448" cy="27149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3" y="3725228"/>
            <a:ext cx="4867275" cy="2638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77840" y="49834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ea typeface="+mn-ea"/>
              </a:rPr>
              <a:t>这些都和原有的反应，在反应中心，及扩展的原子和键上是一致的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20040" y="299720"/>
            <a:ext cx="8679001" cy="615950"/>
          </a:xfrm>
        </p:spPr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中的反应后处理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3" y="1487805"/>
            <a:ext cx="1895475" cy="4705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928" y="1461135"/>
            <a:ext cx="1952625" cy="4819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103" y="1447800"/>
            <a:ext cx="1895475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反应精准性定义工具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原子标记工具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9" y="1171575"/>
            <a:ext cx="1071563" cy="1000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17" y="2873829"/>
            <a:ext cx="8258340" cy="2824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4357" y="1306286"/>
            <a:ext cx="625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原子标记工具标记反应前后必须匹配的原子，主要用于反应中心的定义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16200000" flipH="1">
            <a:off x="791935" y="2277835"/>
            <a:ext cx="1714500" cy="111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175657" y="1763486"/>
            <a:ext cx="6270172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反应精准性定义工具</a:t>
            </a:r>
            <a:r>
              <a:rPr lang="en-US" altLang="zh-CN" dirty="0" smtClean="0"/>
              <a:t>—</a:t>
            </a:r>
            <a:r>
              <a:rPr lang="zh-CN" altLang="en-US" smtClean="0"/>
              <a:t>键标记工具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60" y="1317170"/>
            <a:ext cx="799250" cy="6912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2734356"/>
            <a:ext cx="7687340" cy="26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90057" y="1355271"/>
            <a:ext cx="636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键标记工具，用于标记反应过程中必须发生变化的键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028700" y="1730829"/>
            <a:ext cx="5437414" cy="1894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宋体" charset="-122"/>
              </a:rPr>
              <a:t>介绍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中的内容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中的检索和后处理</a:t>
            </a:r>
            <a:endParaRPr lang="en-US" altLang="zh-CN" sz="2400" b="1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中的文献记录及主题检索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中的物质结果及物质检索方法</a:t>
            </a:r>
            <a:endParaRPr lang="en-US" altLang="zh-CN" sz="2000" dirty="0" smtClean="0">
              <a:ea typeface="宋体" charset="-122"/>
            </a:endParaRPr>
          </a:p>
          <a:p>
            <a:pPr lvl="1"/>
            <a:r>
              <a:rPr lang="en-US" altLang="zh-CN" sz="2000" dirty="0" err="1" smtClean="0">
                <a:ea typeface="宋体" charset="-122"/>
              </a:rPr>
              <a:t>SciFinder</a:t>
            </a:r>
            <a:r>
              <a:rPr lang="en-US" altLang="zh-CN" sz="2000" dirty="0" smtClean="0">
                <a:ea typeface="宋体" charset="-122"/>
              </a:rPr>
              <a:t>  Web</a:t>
            </a:r>
            <a:r>
              <a:rPr lang="zh-CN" altLang="en-US" sz="2000" dirty="0" smtClean="0">
                <a:ea typeface="宋体" charset="-122"/>
              </a:rPr>
              <a:t>中的反应记录及反应检索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400" b="1" dirty="0" err="1" smtClean="0">
                <a:ea typeface="宋体" charset="-122"/>
              </a:rPr>
              <a:t>SciFinder</a:t>
            </a:r>
            <a:r>
              <a:rPr lang="en-US" altLang="zh-CN" sz="2400" b="1" dirty="0" smtClean="0">
                <a:ea typeface="宋体" charset="-122"/>
              </a:rPr>
              <a:t> Web</a:t>
            </a:r>
            <a:r>
              <a:rPr lang="zh-CN" altLang="en-US" sz="2400" b="1" dirty="0" smtClean="0">
                <a:ea typeface="宋体" charset="-122"/>
              </a:rPr>
              <a:t>的注册</a:t>
            </a:r>
            <a:endParaRPr lang="nl-NL" altLang="zh-CN" sz="24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5BAC"/>
                </a:solidFill>
              </a:rPr>
              <a:t>提纲</a:t>
            </a:r>
            <a:endParaRPr lang="zh-CN" altLang="en-US" b="1" dirty="0">
              <a:solidFill>
                <a:srgbClr val="005B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提供自己的姓名，所在院系，以及</a:t>
            </a:r>
            <a:r>
              <a:rPr lang="zh-CN" altLang="en-US" sz="2400" dirty="0" smtClean="0"/>
              <a:t>邮箱</a:t>
            </a:r>
            <a:endParaRPr lang="en-US" altLang="zh-CN" sz="2400" dirty="0" smtClean="0"/>
          </a:p>
          <a:p>
            <a:r>
              <a:rPr lang="zh-CN" altLang="en-US" sz="2400" dirty="0" smtClean="0"/>
              <a:t>将</a:t>
            </a:r>
            <a:r>
              <a:rPr lang="zh-CN" altLang="en-US" sz="2400" dirty="0" smtClean="0"/>
              <a:t>上述信息发给</a:t>
            </a:r>
            <a:r>
              <a:rPr lang="en-US" sz="2400" dirty="0" smtClean="0"/>
              <a:t>Helen@igroup.com.cn</a:t>
            </a:r>
          </a:p>
          <a:p>
            <a:r>
              <a:rPr lang="zh-CN" altLang="en-US" sz="2400" dirty="0" smtClean="0"/>
              <a:t>我们</a:t>
            </a:r>
            <a:r>
              <a:rPr lang="zh-CN" altLang="en-US" sz="2400" dirty="0" smtClean="0"/>
              <a:t>设置好后，会给您的邮箱发送注册链接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zh-CN" altLang="en-US" sz="2400" dirty="0" smtClean="0"/>
              <a:t>需要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24</a:t>
            </a:r>
            <a:r>
              <a:rPr lang="zh-CN" altLang="en-US" sz="2400" dirty="0" smtClean="0"/>
              <a:t>小时内点击这个链接完成</a:t>
            </a:r>
            <a:r>
              <a:rPr lang="zh-CN" altLang="en-US" sz="2400" dirty="0" smtClean="0"/>
              <a:t>注册（校园网</a:t>
            </a:r>
            <a:r>
              <a:rPr lang="en-US" altLang="zh-CN" sz="2400" dirty="0" smtClean="0"/>
              <a:t>IP</a:t>
            </a:r>
            <a:r>
              <a:rPr lang="zh-CN" altLang="en-US" sz="2400" dirty="0" smtClean="0"/>
              <a:t>范围点击注册）</a:t>
            </a:r>
            <a:endParaRPr lang="en-US" altLang="zh-CN" sz="2400" dirty="0" smtClean="0"/>
          </a:p>
          <a:p>
            <a:r>
              <a:rPr lang="zh-CN" altLang="en-US" sz="2400" dirty="0" smtClean="0"/>
              <a:t>一</a:t>
            </a:r>
            <a:r>
              <a:rPr lang="zh-CN" altLang="en-US" sz="2400" dirty="0" smtClean="0"/>
              <a:t>个邮箱只能注册一</a:t>
            </a:r>
            <a:r>
              <a:rPr lang="zh-CN" altLang="en-US" sz="2400" dirty="0" smtClean="0"/>
              <a:t>次</a:t>
            </a:r>
            <a:endParaRPr lang="en-US" altLang="zh-CN" sz="2400" dirty="0" smtClean="0"/>
          </a:p>
          <a:p>
            <a:r>
              <a:rPr lang="zh-CN" altLang="en-US" sz="2400" dirty="0" smtClean="0"/>
              <a:t>支持公共邮箱注册，试用期间不支持</a:t>
            </a:r>
            <a:r>
              <a:rPr lang="en-US" altLang="zh-CN" sz="2400" dirty="0" smtClean="0"/>
              <a:t>VPN</a:t>
            </a:r>
            <a:r>
              <a:rPr lang="zh-CN" altLang="en-US" sz="2400" dirty="0" smtClean="0"/>
              <a:t>等代理访问，需要在校园网范围内使用</a:t>
            </a:r>
            <a:endParaRPr lang="en-US" altLang="zh-CN" sz="2400" dirty="0" smtClean="0"/>
          </a:p>
          <a:p>
            <a:r>
              <a:rPr lang="zh-CN" altLang="en-US" sz="2400" dirty="0" smtClean="0"/>
              <a:t>欢迎加入</a:t>
            </a:r>
            <a:r>
              <a:rPr lang="en-US" altLang="zh-CN" sz="2400" dirty="0" err="1" smtClean="0"/>
              <a:t>SciFinder</a:t>
            </a:r>
            <a:r>
              <a:rPr lang="zh-CN" altLang="en-US" sz="2400" dirty="0" smtClean="0"/>
              <a:t>使用答疑</a:t>
            </a:r>
            <a:r>
              <a:rPr lang="en-US" altLang="zh-CN" sz="2400" dirty="0" smtClean="0"/>
              <a:t>QQ</a:t>
            </a:r>
            <a:r>
              <a:rPr lang="zh-CN" altLang="en-US" sz="2400" dirty="0" smtClean="0"/>
              <a:t>群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258225168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的注册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创建</a:t>
            </a:r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账号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24246" r="2303"/>
          <a:stretch>
            <a:fillRect/>
          </a:stretch>
        </p:blipFill>
        <p:spPr bwMode="auto">
          <a:xfrm>
            <a:off x="139144" y="1358900"/>
            <a:ext cx="4096680" cy="26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480255" y="4199964"/>
            <a:ext cx="3496231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开始创建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SciFinder Web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帐号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创建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ID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所用的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IP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不能是代理服务器的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IP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gray">
          <a:xfrm flipH="1" flipV="1">
            <a:off x="1555379" y="2223247"/>
            <a:ext cx="2085891" cy="153232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119" t="14365" r="868" b="-247"/>
          <a:stretch>
            <a:fillRect/>
          </a:stretch>
        </p:blipFill>
        <p:spPr bwMode="auto">
          <a:xfrm>
            <a:off x="4251546" y="3442447"/>
            <a:ext cx="4704195" cy="323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 REGISTRY</a:t>
            </a:r>
            <a:r>
              <a:rPr lang="en-US" altLang="zh-CN" baseline="30000" dirty="0" smtClean="0"/>
              <a:t>SM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是化学物质信息的“黄金标准”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059" y="1919923"/>
            <a:ext cx="4886781" cy="29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7926" y="1720609"/>
            <a:ext cx="3646883" cy="332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设置用户名及密码注意事项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6571" y="1033054"/>
            <a:ext cx="8066314" cy="38404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用户名：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必须是唯一的，且包含 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5-15 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个字符。它可以只包含字母或字母组合、数字和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/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或以下特殊字符：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   -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（破折号）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	_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（下划线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)	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. 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（句点）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	@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（表示“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at”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的符号）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密码：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必须包含 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7-15 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个字符，并且至少包含三个以下字符：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    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字母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	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混合的大小写字母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    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数字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		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非字母数字的字符（例如 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@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、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#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、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%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、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&amp;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、*）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448" y="5287429"/>
            <a:ext cx="402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密码设置小技巧：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：不要和账号中有重复的字符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：密码格式最好是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abc@123</a:t>
            </a:r>
            <a:endParaRPr lang="zh-CN" altLang="en-US" sz="18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对新</a:t>
            </a:r>
            <a:r>
              <a:rPr lang="en-US" altLang="zh-CN" dirty="0" smtClean="0"/>
              <a:t>ID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确认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303" t="17482" b="-285"/>
          <a:stretch>
            <a:fillRect/>
          </a:stretch>
        </p:blipFill>
        <p:spPr bwMode="auto">
          <a:xfrm>
            <a:off x="297985" y="1312863"/>
            <a:ext cx="3311773" cy="21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6447" r="2101" b="2977"/>
          <a:stretch>
            <a:fillRect/>
          </a:stretch>
        </p:blipFill>
        <p:spPr bwMode="auto">
          <a:xfrm>
            <a:off x="1331259" y="2136344"/>
            <a:ext cx="3278287" cy="22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9612" y="1506070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需要点击邮件中的确认链接</a:t>
            </a:r>
            <a:endParaRPr lang="zh-CN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440" t="14624" r="4967" b="-545"/>
          <a:stretch>
            <a:fillRect/>
          </a:stretch>
        </p:blipFill>
        <p:spPr bwMode="auto">
          <a:xfrm>
            <a:off x="2963768" y="3307976"/>
            <a:ext cx="6180232" cy="355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gray">
          <a:xfrm>
            <a:off x="3698379" y="5320071"/>
            <a:ext cx="482705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</a:rPr>
              <a:t>Http</a:t>
            </a:r>
            <a:r>
              <a:rPr lang="en-US" altLang="zh-CN" sz="2800" dirty="0">
                <a:solidFill>
                  <a:srgbClr val="FF0000"/>
                </a:solidFill>
              </a:rPr>
              <a:t>://scifinder.cas.org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04800" y="5782234"/>
            <a:ext cx="853440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账号或密码错误，请在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username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处填写，截图，并与图书馆联系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43" y="1044997"/>
            <a:ext cx="7494177" cy="45393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251012" y="1573305"/>
            <a:ext cx="8534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任何需要反馈给图书馆的问题，都请点击测试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IP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地址的链接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http://www.cas.org/cgi-bin/casip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5" name="Picture 2" descr="C:\Documents and Settings\helen\桌面\zju\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052" y="2843213"/>
            <a:ext cx="6067425" cy="1628775"/>
          </a:xfrm>
          <a:prstGeom prst="rect">
            <a:avLst/>
          </a:prstGeom>
          <a:noFill/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82389" y="4805081"/>
            <a:ext cx="8534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2B93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将页面截图下来，一并发给图书馆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90057"/>
            <a:ext cx="7772400" cy="3984172"/>
          </a:xfrm>
        </p:spPr>
        <p:txBody>
          <a:bodyPr/>
          <a:lstStyle/>
          <a:p>
            <a:r>
              <a:rPr lang="en-US" altLang="zh-CN" sz="2800" i="1" dirty="0" smtClean="0">
                <a:solidFill>
                  <a:schemeClr val="tx1"/>
                </a:solidFill>
                <a:latin typeface="Arial" charset="0"/>
              </a:rPr>
              <a:t>Thank You</a:t>
            </a:r>
            <a:br>
              <a:rPr lang="en-US" altLang="zh-CN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zh-CN" altLang="en-US" sz="2800" dirty="0" smtClean="0">
                <a:solidFill>
                  <a:schemeClr val="tx1"/>
                </a:solidFill>
              </a:rPr>
              <a:t>俞靓</a:t>
            </a:r>
            <a:r>
              <a:rPr lang="en-US" altLang="zh-CN" sz="2800" dirty="0" smtClean="0">
                <a:solidFill>
                  <a:schemeClr val="tx1"/>
                </a:solidFill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</a:rPr>
            </a:br>
            <a:r>
              <a:rPr lang="en-US" altLang="zh-CN" sz="2800" dirty="0" err="1" smtClean="0">
                <a:solidFill>
                  <a:schemeClr val="tx1"/>
                </a:solidFill>
              </a:rPr>
              <a:t>SciFinder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</a:rPr>
              <a:t>培训专员</a:t>
            </a:r>
            <a:r>
              <a:rPr lang="en-US" altLang="zh-CN" sz="2800" dirty="0" smtClean="0">
                <a:solidFill>
                  <a:schemeClr val="tx1"/>
                </a:solidFill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</a:rPr>
            </a:br>
            <a:r>
              <a:rPr lang="en-US" altLang="zh-CN" sz="2800" dirty="0" smtClean="0">
                <a:solidFill>
                  <a:schemeClr val="tx1"/>
                </a:solidFill>
              </a:rPr>
              <a:t>Mail</a:t>
            </a:r>
            <a:r>
              <a:rPr lang="zh-CN" altLang="en-US" sz="2800" dirty="0" smtClean="0">
                <a:solidFill>
                  <a:schemeClr val="tx1"/>
                </a:solidFill>
              </a:rPr>
              <a:t>：</a:t>
            </a:r>
            <a:r>
              <a:rPr lang="en-US" altLang="zh-CN" sz="2800" dirty="0" smtClean="0">
                <a:solidFill>
                  <a:schemeClr val="tx1"/>
                </a:solidFill>
                <a:hlinkClick r:id="rId2"/>
              </a:rPr>
              <a:t>Sam@igroup.com.cn</a:t>
            </a:r>
            <a:r>
              <a:rPr lang="en-US" altLang="zh-CN" sz="2800" dirty="0" smtClean="0">
                <a:solidFill>
                  <a:schemeClr val="tx1"/>
                </a:solidFill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</a:rPr>
            </a:br>
            <a:r>
              <a:rPr lang="en-US" altLang="zh-CN" sz="2800" dirty="0" smtClean="0">
                <a:solidFill>
                  <a:schemeClr val="tx1"/>
                </a:solidFill>
              </a:rPr>
              <a:t>Tel:021-64453167-8004</a:t>
            </a:r>
            <a:br>
              <a:rPr lang="en-US" altLang="zh-CN" sz="2800" dirty="0" smtClean="0">
                <a:solidFill>
                  <a:schemeClr val="tx1"/>
                </a:solidFill>
              </a:rPr>
            </a:b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9748A-59DB-44A2-AC16-0F591DB62C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CASREACT</a:t>
            </a:r>
            <a:r>
              <a:rPr lang="en-US" altLang="zh-CN" baseline="30000" dirty="0" smtClean="0"/>
              <a:t>®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是检索化学反应最权威的来源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9581-2E76-44A0-8510-B4A2B0F2A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19684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  <a:latin typeface="+mn-ea"/>
                <a:ea typeface="+mn-ea"/>
              </a:rPr>
              <a:t>CASREACT</a:t>
            </a:r>
            <a:r>
              <a:rPr lang="zh-CN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是世界上最大的，更新速度最快的反应数据库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782" y="2910725"/>
            <a:ext cx="4808461" cy="3204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13" y="1405709"/>
            <a:ext cx="4586420" cy="285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zh-CN" altLang="en-US" dirty="0" smtClean="0"/>
              <a:t>登录界面</a:t>
            </a:r>
            <a:r>
              <a:rPr lang="en-US" altLang="zh-CN" dirty="0" smtClean="0"/>
              <a:t>Http://scifinder.cas.org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41" y="1197339"/>
            <a:ext cx="7727403" cy="46286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0663" y="1031966"/>
            <a:ext cx="8655050" cy="4076062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  <a:ea typeface="+mn-ea"/>
              </a:rPr>
              <a:t>Windows</a:t>
            </a:r>
            <a:r>
              <a:rPr lang="zh-CN" altLang="en-US" sz="2400" dirty="0" smtClean="0">
                <a:latin typeface="+mn-lt"/>
                <a:ea typeface="+mn-ea"/>
              </a:rPr>
              <a:t>自带的浏览器是最慢的，其他</a:t>
            </a:r>
            <a:r>
              <a:rPr lang="en-US" altLang="zh-CN" sz="2400" dirty="0" smtClean="0">
                <a:latin typeface="+mn-lt"/>
                <a:ea typeface="+mn-ea"/>
              </a:rPr>
              <a:t>IE</a:t>
            </a:r>
            <a:r>
              <a:rPr lang="zh-CN" altLang="en-US" sz="2400" dirty="0" smtClean="0">
                <a:latin typeface="+mn-lt"/>
                <a:ea typeface="+mn-ea"/>
              </a:rPr>
              <a:t>核浏览器都比它快</a:t>
            </a:r>
            <a:endParaRPr lang="en-US" altLang="zh-CN" sz="2400" dirty="0" smtClean="0">
              <a:latin typeface="+mn-lt"/>
              <a:ea typeface="+mn-ea"/>
            </a:endParaRPr>
          </a:p>
          <a:p>
            <a:r>
              <a:rPr lang="en-US" altLang="zh-CN" sz="2400" dirty="0" smtClean="0">
                <a:latin typeface="+mn-lt"/>
                <a:ea typeface="+mn-ea"/>
              </a:rPr>
              <a:t>XP</a:t>
            </a:r>
            <a:r>
              <a:rPr lang="zh-CN" altLang="en-US" sz="2400" dirty="0" smtClean="0">
                <a:latin typeface="+mn-lt"/>
                <a:ea typeface="+mn-ea"/>
              </a:rPr>
              <a:t>用户不建议使用</a:t>
            </a:r>
            <a:r>
              <a:rPr lang="en-US" altLang="zh-CN" sz="2400" dirty="0" smtClean="0">
                <a:latin typeface="+mn-lt"/>
                <a:ea typeface="+mn-ea"/>
              </a:rPr>
              <a:t>IE7</a:t>
            </a:r>
            <a:r>
              <a:rPr lang="zh-CN" altLang="en-US" sz="2400" dirty="0" smtClean="0">
                <a:latin typeface="+mn-lt"/>
                <a:ea typeface="+mn-ea"/>
              </a:rPr>
              <a:t>，</a:t>
            </a:r>
            <a:r>
              <a:rPr lang="en-US" altLang="zh-CN" sz="2400" dirty="0" smtClean="0">
                <a:latin typeface="+mn-lt"/>
                <a:ea typeface="+mn-ea"/>
              </a:rPr>
              <a:t>IE8</a:t>
            </a:r>
            <a:r>
              <a:rPr lang="zh-CN" altLang="en-US" sz="2400" dirty="0" smtClean="0">
                <a:latin typeface="+mn-lt"/>
                <a:ea typeface="+mn-ea"/>
              </a:rPr>
              <a:t>浏览器</a:t>
            </a:r>
            <a:endParaRPr lang="en-US" altLang="zh-CN" sz="2400" dirty="0" smtClean="0">
              <a:latin typeface="+mn-lt"/>
              <a:ea typeface="+mn-ea"/>
            </a:endParaRPr>
          </a:p>
          <a:p>
            <a:r>
              <a:rPr lang="en-US" altLang="zh-CN" sz="2400" dirty="0" smtClean="0">
                <a:latin typeface="+mn-lt"/>
                <a:ea typeface="+mn-ea"/>
              </a:rPr>
              <a:t>Windows 7</a:t>
            </a:r>
            <a:r>
              <a:rPr lang="zh-CN" altLang="en-US" sz="2400" dirty="0" smtClean="0">
                <a:latin typeface="+mn-lt"/>
                <a:ea typeface="+mn-ea"/>
              </a:rPr>
              <a:t>以上用户建议升级</a:t>
            </a:r>
            <a:r>
              <a:rPr lang="en-US" altLang="zh-CN" sz="2400" dirty="0" smtClean="0">
                <a:latin typeface="+mn-lt"/>
                <a:ea typeface="+mn-ea"/>
              </a:rPr>
              <a:t>IE</a:t>
            </a:r>
            <a:r>
              <a:rPr lang="zh-CN" altLang="en-US" sz="2400" dirty="0" smtClean="0">
                <a:latin typeface="+mn-lt"/>
                <a:ea typeface="+mn-ea"/>
              </a:rPr>
              <a:t>到</a:t>
            </a:r>
            <a:r>
              <a:rPr lang="en-US" altLang="zh-CN" sz="2400" dirty="0" smtClean="0">
                <a:latin typeface="+mn-lt"/>
                <a:ea typeface="+mn-ea"/>
              </a:rPr>
              <a:t>9</a:t>
            </a:r>
            <a:r>
              <a:rPr lang="zh-CN" altLang="en-US" sz="2400" dirty="0" smtClean="0">
                <a:latin typeface="+mn-lt"/>
                <a:ea typeface="+mn-ea"/>
              </a:rPr>
              <a:t>以上</a:t>
            </a:r>
            <a:endParaRPr lang="en-US" altLang="zh-CN" sz="2400" dirty="0" smtClean="0">
              <a:latin typeface="+mn-lt"/>
              <a:ea typeface="+mn-ea"/>
            </a:endParaRPr>
          </a:p>
          <a:p>
            <a:r>
              <a:rPr lang="en-US" altLang="zh-CN" sz="2400" dirty="0" smtClean="0">
                <a:latin typeface="+mn-lt"/>
                <a:ea typeface="+mn-ea"/>
              </a:rPr>
              <a:t>Chrome</a:t>
            </a:r>
            <a:r>
              <a:rPr lang="zh-CN" altLang="en-US" sz="2400" dirty="0" smtClean="0">
                <a:latin typeface="+mn-lt"/>
                <a:ea typeface="+mn-ea"/>
              </a:rPr>
              <a:t>和</a:t>
            </a:r>
            <a:r>
              <a:rPr lang="en-US" altLang="zh-CN" sz="2400" dirty="0" err="1" smtClean="0">
                <a:latin typeface="+mn-lt"/>
                <a:ea typeface="+mn-ea"/>
              </a:rPr>
              <a:t>FireFox</a:t>
            </a:r>
            <a:r>
              <a:rPr lang="zh-CN" altLang="en-US" sz="2400" dirty="0" smtClean="0">
                <a:latin typeface="+mn-lt"/>
                <a:ea typeface="+mn-ea"/>
              </a:rPr>
              <a:t>浏览器在所有系统上的表现都优于</a:t>
            </a:r>
            <a:r>
              <a:rPr lang="en-US" altLang="zh-CN" sz="2400" dirty="0" smtClean="0">
                <a:latin typeface="+mn-lt"/>
                <a:ea typeface="+mn-ea"/>
              </a:rPr>
              <a:t>IE</a:t>
            </a:r>
            <a:r>
              <a:rPr lang="zh-CN" altLang="en-US" sz="2400" dirty="0" smtClean="0">
                <a:latin typeface="+mn-lt"/>
                <a:ea typeface="+mn-ea"/>
              </a:rPr>
              <a:t>及</a:t>
            </a:r>
            <a:r>
              <a:rPr lang="en-US" altLang="zh-CN" sz="2400" dirty="0" smtClean="0">
                <a:latin typeface="+mn-lt"/>
                <a:ea typeface="+mn-ea"/>
              </a:rPr>
              <a:t>IE</a:t>
            </a:r>
            <a:r>
              <a:rPr lang="zh-CN" altLang="en-US" sz="2400" dirty="0" smtClean="0">
                <a:latin typeface="+mn-lt"/>
                <a:ea typeface="+mn-ea"/>
              </a:rPr>
              <a:t>核浏览器</a:t>
            </a:r>
            <a:endParaRPr lang="en-US" altLang="zh-CN" sz="2400" dirty="0" smtClean="0">
              <a:latin typeface="+mn-lt"/>
              <a:ea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</a:rPr>
              <a:t>不建议使用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</a:rPr>
              <a:t>浏览器检索</a:t>
            </a:r>
            <a:r>
              <a:rPr lang="en-US" altLang="zh-CN" sz="2400" dirty="0" err="1" smtClean="0">
                <a:solidFill>
                  <a:srgbClr val="FF0000"/>
                </a:solidFill>
                <a:latin typeface="+mn-lt"/>
                <a:ea typeface="+mn-ea"/>
              </a:rPr>
              <a:t>SciFinder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</a:rPr>
              <a:t>，即使在使用其他浏览器的同时也请关闭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</a:rPr>
              <a:t>安全卫士</a:t>
            </a:r>
            <a:endParaRPr lang="en-US" altLang="zh-CN" sz="24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A00DD-8576-4AAB-A668-A6107C1C1A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SciFinder</a:t>
            </a:r>
            <a:r>
              <a:rPr lang="en-US" altLang="zh-CN" dirty="0" smtClean="0"/>
              <a:t> Web</a:t>
            </a:r>
            <a:r>
              <a:rPr lang="zh-CN" altLang="en-US" dirty="0" smtClean="0"/>
              <a:t>使用浏览器选择建议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AS Templete">
  <a:themeElements>
    <a:clrScheme name="SF Trng Template 2013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CC2B93"/>
      </a:accent1>
      <a:accent2>
        <a:srgbClr val="006CB8"/>
      </a:accent2>
      <a:accent3>
        <a:srgbClr val="8C63B5"/>
      </a:accent3>
      <a:accent4>
        <a:srgbClr val="0F6F71"/>
      </a:accent4>
      <a:accent5>
        <a:srgbClr val="FFFF66"/>
      </a:accent5>
      <a:accent6>
        <a:srgbClr val="00349E"/>
      </a:accent6>
      <a:hlink>
        <a:srgbClr val="1199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 Templete</Template>
  <TotalTime>1190</TotalTime>
  <Words>2459</Words>
  <Application>Microsoft Office PowerPoint</Application>
  <PresentationFormat>全屏显示(4:3)</PresentationFormat>
  <Paragraphs>409</Paragraphs>
  <Slides>64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66" baseType="lpstr">
      <vt:lpstr>CAS Templete</vt:lpstr>
      <vt:lpstr>CS ChemDraw Drawing</vt:lpstr>
      <vt:lpstr>SciFinder Web使用介绍  俞靓 SciFinder培训专员 2015.1</vt:lpstr>
      <vt:lpstr>提纲</vt:lpstr>
      <vt:lpstr>美国化学文摘社—Chemical Abstracts Service</vt:lpstr>
      <vt:lpstr>SciFinder的覆盖内容</vt:lpstr>
      <vt:lpstr>CAplusSM 涵盖上万种期刊及63个专利发行机构专利</vt:lpstr>
      <vt:lpstr>CAS REGISTRYSM 是化学物质信息的“黄金标准”</vt:lpstr>
      <vt:lpstr>CASREACT® 是检索化学反应最权威的来源</vt:lpstr>
      <vt:lpstr>SciFinder登录界面Http://scifinder.cas.org</vt:lpstr>
      <vt:lpstr>SciFinder Web使用浏览器选择建议</vt:lpstr>
      <vt:lpstr>提纲</vt:lpstr>
      <vt:lpstr>SciFinder中的文献记录</vt:lpstr>
      <vt:lpstr>SciFinder中的文献检索方法</vt:lpstr>
      <vt:lpstr>SciFinder Web中的主题检索</vt:lpstr>
      <vt:lpstr>主题检索的候选项</vt:lpstr>
      <vt:lpstr>SciFinder中的KMP</vt:lpstr>
      <vt:lpstr>SciFinder提供的引文排序— Citing Reference</vt:lpstr>
      <vt:lpstr>SciFinder 中的文献检索结果</vt:lpstr>
      <vt:lpstr>SciFinder中的Analysis</vt:lpstr>
      <vt:lpstr>获得某一本刊的文献</vt:lpstr>
      <vt:lpstr>SciFinder中的Analysis By Index Term</vt:lpstr>
      <vt:lpstr>SciFinder中的Refine</vt:lpstr>
      <vt:lpstr>结果集的保存</vt:lpstr>
      <vt:lpstr>SciFinder 中的Categorize</vt:lpstr>
      <vt:lpstr>SciFinder中的Categorize</vt:lpstr>
      <vt:lpstr>主题检索小结</vt:lpstr>
      <vt:lpstr>提纲</vt:lpstr>
      <vt:lpstr>SciFinder中的物质结果界面</vt:lpstr>
      <vt:lpstr>SciFinder中的物质详情界面</vt:lpstr>
      <vt:lpstr>SciFinder中的物质详情界面（续：实验性质与谱图）</vt:lpstr>
      <vt:lpstr>SciFinder中的物质详情界面（续：文献角色分类）</vt:lpstr>
      <vt:lpstr>物质有关的反应</vt:lpstr>
      <vt:lpstr>物质有关的文献信息</vt:lpstr>
      <vt:lpstr>SciFinder中的物质检索方法</vt:lpstr>
      <vt:lpstr>物质名称检索</vt:lpstr>
      <vt:lpstr>理化性质检索</vt:lpstr>
      <vt:lpstr>分子式检索</vt:lpstr>
      <vt:lpstr>分子式检索，合金 </vt:lpstr>
      <vt:lpstr>矿物的检索</vt:lpstr>
      <vt:lpstr>结构式检索—精确检索</vt:lpstr>
      <vt:lpstr>精确结构检索—检索金属配合物</vt:lpstr>
      <vt:lpstr>检索界面</vt:lpstr>
      <vt:lpstr>进行检索时的选项</vt:lpstr>
      <vt:lpstr>我想获得以下的一系列物质</vt:lpstr>
      <vt:lpstr>结构定义</vt:lpstr>
      <vt:lpstr>亚结构检索结果</vt:lpstr>
      <vt:lpstr>提纲</vt:lpstr>
      <vt:lpstr>SciFinder反应检索</vt:lpstr>
      <vt:lpstr>SciFinder Web中的检索</vt:lpstr>
      <vt:lpstr>SciFinder中的检索结果</vt:lpstr>
      <vt:lpstr>Group By Document</vt:lpstr>
      <vt:lpstr>Group By Transformation</vt:lpstr>
      <vt:lpstr>Similary Reaction</vt:lpstr>
      <vt:lpstr>相似反应结果</vt:lpstr>
      <vt:lpstr>SciFinder Web中的反应后处理</vt:lpstr>
      <vt:lpstr>反应精准性定义工具—原子标记工具</vt:lpstr>
      <vt:lpstr>反应精准性定义工具—键标记工具</vt:lpstr>
      <vt:lpstr>提纲</vt:lpstr>
      <vt:lpstr>SciFinder Web的注册</vt:lpstr>
      <vt:lpstr>点击URL创建SciFinder Web账号</vt:lpstr>
      <vt:lpstr>设置用户名及密码注意事项</vt:lpstr>
      <vt:lpstr>对新ID的Email确认</vt:lpstr>
      <vt:lpstr>SciFinder Web 常见问题</vt:lpstr>
      <vt:lpstr>SciFinder Web 常见问题</vt:lpstr>
      <vt:lpstr>Thank You 俞靓 SciFinder 培训专员 Mail：Sam@igroup.com.cn Tel:021-64453167-8004 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SciFinder Web使用介绍  俞靓 SciFinder培训专员 2014.3</dc:title>
  <dc:creator>微软用户</dc:creator>
  <cp:lastModifiedBy>admin</cp:lastModifiedBy>
  <cp:revision>113</cp:revision>
  <cp:lastPrinted>2013-05-30T14:21:24Z</cp:lastPrinted>
  <dcterms:created xsi:type="dcterms:W3CDTF">2014-03-03T04:41:34Z</dcterms:created>
  <dcterms:modified xsi:type="dcterms:W3CDTF">2015-01-20T02:33:26Z</dcterms:modified>
</cp:coreProperties>
</file>